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3" r:id="rId5"/>
    <p:sldMasterId id="2147483709" r:id="rId6"/>
    <p:sldMasterId id="2147483729" r:id="rId7"/>
  </p:sldMasterIdLst>
  <p:notesMasterIdLst>
    <p:notesMasterId r:id="rId62"/>
  </p:notesMasterIdLst>
  <p:handoutMasterIdLst>
    <p:handoutMasterId r:id="rId63"/>
  </p:handoutMasterIdLst>
  <p:sldIdLst>
    <p:sldId id="374" r:id="rId8"/>
    <p:sldId id="375" r:id="rId9"/>
    <p:sldId id="376" r:id="rId10"/>
    <p:sldId id="377" r:id="rId11"/>
    <p:sldId id="378" r:id="rId12"/>
    <p:sldId id="379" r:id="rId13"/>
    <p:sldId id="380" r:id="rId14"/>
    <p:sldId id="381" r:id="rId15"/>
    <p:sldId id="382" r:id="rId16"/>
    <p:sldId id="383" r:id="rId17"/>
    <p:sldId id="384" r:id="rId18"/>
    <p:sldId id="329" r:id="rId19"/>
    <p:sldId id="330" r:id="rId20"/>
    <p:sldId id="331" r:id="rId21"/>
    <p:sldId id="332" r:id="rId22"/>
    <p:sldId id="333" r:id="rId23"/>
    <p:sldId id="334" r:id="rId24"/>
    <p:sldId id="335" r:id="rId25"/>
    <p:sldId id="336" r:id="rId26"/>
    <p:sldId id="337" r:id="rId27"/>
    <p:sldId id="338" r:id="rId28"/>
    <p:sldId id="339" r:id="rId29"/>
    <p:sldId id="370" r:id="rId30"/>
    <p:sldId id="340" r:id="rId31"/>
    <p:sldId id="341" r:id="rId32"/>
    <p:sldId id="343" r:id="rId33"/>
    <p:sldId id="342" r:id="rId34"/>
    <p:sldId id="344" r:id="rId35"/>
    <p:sldId id="345" r:id="rId36"/>
    <p:sldId id="346" r:id="rId37"/>
    <p:sldId id="347" r:id="rId38"/>
    <p:sldId id="348" r:id="rId39"/>
    <p:sldId id="351" r:id="rId40"/>
    <p:sldId id="349" r:id="rId41"/>
    <p:sldId id="350" r:id="rId42"/>
    <p:sldId id="352" r:id="rId43"/>
    <p:sldId id="371" r:id="rId44"/>
    <p:sldId id="354" r:id="rId45"/>
    <p:sldId id="355" r:id="rId46"/>
    <p:sldId id="356" r:id="rId47"/>
    <p:sldId id="357" r:id="rId48"/>
    <p:sldId id="358" r:id="rId49"/>
    <p:sldId id="359" r:id="rId50"/>
    <p:sldId id="360" r:id="rId51"/>
    <p:sldId id="361" r:id="rId52"/>
    <p:sldId id="372" r:id="rId53"/>
    <p:sldId id="362" r:id="rId54"/>
    <p:sldId id="363" r:id="rId55"/>
    <p:sldId id="364" r:id="rId56"/>
    <p:sldId id="365" r:id="rId57"/>
    <p:sldId id="366" r:id="rId58"/>
    <p:sldId id="367" r:id="rId59"/>
    <p:sldId id="373" r:id="rId60"/>
    <p:sldId id="368" r:id="rId61"/>
  </p:sldIdLst>
  <p:sldSz cx="9144000" cy="5715000" type="screen16x1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orient="horz" pos="599">
          <p15:clr>
            <a:srgbClr val="A4A3A4"/>
          </p15:clr>
        </p15:guide>
        <p15:guide id="3" pos="2880">
          <p15:clr>
            <a:srgbClr val="A4A3A4"/>
          </p15:clr>
        </p15:guide>
        <p15:guide id="4" pos="5602" userDrawn="1">
          <p15:clr>
            <a:srgbClr val="A4A3A4"/>
          </p15:clr>
        </p15:guide>
        <p15:guide id="5" pos="158" userDrawn="1">
          <p15:clr>
            <a:srgbClr val="A4A3A4"/>
          </p15:clr>
        </p15:guide>
        <p15:guide id="6" orient="horz" pos="1800">
          <p15:clr>
            <a:srgbClr val="A4A3A4"/>
          </p15:clr>
        </p15:guide>
        <p15:guide id="7" orient="horz" pos="666">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ndara, Dilum (Data61, Eveleigh)" initials="BE"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DBDC"/>
    <a:srgbClr val="001D34"/>
    <a:srgbClr val="00A9CE"/>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99E0A18-FBA0-4CFB-922E-A07EA5E4DC6C}" v="2" dt="2021-05-30T20:39:04.3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25" autoAdjust="0"/>
    <p:restoredTop sz="85096" autoAdjust="0"/>
  </p:normalViewPr>
  <p:slideViewPr>
    <p:cSldViewPr showGuides="1">
      <p:cViewPr varScale="1">
        <p:scale>
          <a:sx n="64" d="100"/>
          <a:sy n="64" d="100"/>
        </p:scale>
        <p:origin x="1404" y="44"/>
      </p:cViewPr>
      <p:guideLst>
        <p:guide orient="horz" pos="1620"/>
        <p:guide orient="horz" pos="599"/>
        <p:guide pos="2880"/>
        <p:guide pos="5602"/>
        <p:guide pos="158"/>
        <p:guide orient="horz" pos="1800"/>
        <p:guide orient="horz" pos="666"/>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121" d="100"/>
          <a:sy n="121" d="100"/>
        </p:scale>
        <p:origin x="4938" y="114"/>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63" Type="http://schemas.openxmlformats.org/officeDocument/2006/relationships/handoutMaster" Target="handoutMasters/handoutMaster1.xml"/><Relationship Id="rId68" Type="http://schemas.openxmlformats.org/officeDocument/2006/relationships/tableStyles" Target="tableStyles.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61" Type="http://schemas.openxmlformats.org/officeDocument/2006/relationships/slide" Target="slides/slide54.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commentAuthors" Target="commentAuthors.xml"/><Relationship Id="rId69" Type="http://schemas.microsoft.com/office/2016/11/relationships/changesInfo" Target="changesInfos/changesInfo1.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openxmlformats.org/officeDocument/2006/relationships/theme" Target="theme/theme1.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notesMaster" Target="notesMasters/notesMaster1.xml"/><Relationship Id="rId7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ndara, Dilum (Data61, Eveleigh)" userId="7fa8ee33-8fdb-48f7-b772-d5ed5950799f" providerId="ADAL" clId="{E99E0A18-FBA0-4CFB-922E-A07EA5E4DC6C}"/>
    <pc:docChg chg="modSld">
      <pc:chgData name="Bandara, Dilum (Data61, Eveleigh)" userId="7fa8ee33-8fdb-48f7-b772-d5ed5950799f" providerId="ADAL" clId="{E99E0A18-FBA0-4CFB-922E-A07EA5E4DC6C}" dt="2021-05-30T20:39:37.427" v="12" actId="20577"/>
      <pc:docMkLst>
        <pc:docMk/>
      </pc:docMkLst>
      <pc:sldChg chg="modSp mod">
        <pc:chgData name="Bandara, Dilum (Data61, Eveleigh)" userId="7fa8ee33-8fdb-48f7-b772-d5ed5950799f" providerId="ADAL" clId="{E99E0A18-FBA0-4CFB-922E-A07EA5E4DC6C}" dt="2021-05-30T20:39:19.157" v="7" actId="20577"/>
        <pc:sldMkLst>
          <pc:docMk/>
          <pc:sldMk cId="4244702623" sldId="382"/>
        </pc:sldMkLst>
        <pc:graphicFrameChg chg="mod modGraphic">
          <ac:chgData name="Bandara, Dilum (Data61, Eveleigh)" userId="7fa8ee33-8fdb-48f7-b772-d5ed5950799f" providerId="ADAL" clId="{E99E0A18-FBA0-4CFB-922E-A07EA5E4DC6C}" dt="2021-05-30T20:39:19.157" v="7" actId="20577"/>
          <ac:graphicFrameMkLst>
            <pc:docMk/>
            <pc:sldMk cId="4244702623" sldId="382"/>
            <ac:graphicFrameMk id="3" creationId="{00000000-0000-0000-0000-000000000000}"/>
          </ac:graphicFrameMkLst>
        </pc:graphicFrameChg>
      </pc:sldChg>
      <pc:sldChg chg="modSp mod">
        <pc:chgData name="Bandara, Dilum (Data61, Eveleigh)" userId="7fa8ee33-8fdb-48f7-b772-d5ed5950799f" providerId="ADAL" clId="{E99E0A18-FBA0-4CFB-922E-A07EA5E4DC6C}" dt="2021-05-30T20:39:37.427" v="12" actId="20577"/>
        <pc:sldMkLst>
          <pc:docMk/>
          <pc:sldMk cId="2498993618" sldId="383"/>
        </pc:sldMkLst>
        <pc:spChg chg="mod">
          <ac:chgData name="Bandara, Dilum (Data61, Eveleigh)" userId="7fa8ee33-8fdb-48f7-b772-d5ed5950799f" providerId="ADAL" clId="{E99E0A18-FBA0-4CFB-922E-A07EA5E4DC6C}" dt="2021-05-30T20:39:37.427" v="12" actId="20577"/>
          <ac:spMkLst>
            <pc:docMk/>
            <pc:sldMk cId="2498993618" sldId="383"/>
            <ac:spMk id="6" creationId="{00000000-0000-0000-0000-000000000000}"/>
          </ac:spMkLst>
        </pc:sp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 Id="rId5" Type="http://schemas.openxmlformats.org/officeDocument/2006/relationships/image" Target="../media/image13.jpeg"/><Relationship Id="rId4"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 Id="rId5" Type="http://schemas.openxmlformats.org/officeDocument/2006/relationships/image" Target="../media/image13.jpeg"/><Relationship Id="rId4"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0168CB-9ECE-4DCB-ADCA-9243BAF7F73A}" type="doc">
      <dgm:prSet loTypeId="urn:microsoft.com/office/officeart/2018/2/layout/IconLabelDescriptionList" loCatId="icon" qsTypeId="urn:microsoft.com/office/officeart/2005/8/quickstyle/simple1" qsCatId="simple" csTypeId="urn:microsoft.com/office/officeart/2005/8/colors/accent2_2" csCatId="accent2" phldr="1"/>
      <dgm:spPr/>
      <dgm:t>
        <a:bodyPr/>
        <a:lstStyle/>
        <a:p>
          <a:endParaRPr lang="en-US"/>
        </a:p>
      </dgm:t>
    </dgm:pt>
    <dgm:pt modelId="{56B303CA-B831-4E70-A2AA-920FBBB4828A}">
      <dgm:prSet/>
      <dgm:spPr/>
      <dgm:t>
        <a:bodyPr/>
        <a:lstStyle/>
        <a:p>
          <a:pPr>
            <a:defRPr b="1"/>
          </a:pPr>
          <a:r>
            <a:rPr lang="en-AU"/>
            <a:t>Part 1: Course Summary</a:t>
          </a:r>
          <a:endParaRPr lang="en-US"/>
        </a:p>
      </dgm:t>
    </dgm:pt>
    <dgm:pt modelId="{A44B76C9-4A89-45AD-BE5D-DE4E039498F2}" type="parTrans" cxnId="{6018946F-6716-414D-BC55-EF0F591D1972}">
      <dgm:prSet/>
      <dgm:spPr/>
      <dgm:t>
        <a:bodyPr/>
        <a:lstStyle/>
        <a:p>
          <a:endParaRPr lang="en-US"/>
        </a:p>
      </dgm:t>
    </dgm:pt>
    <dgm:pt modelId="{4DBC06C0-1F37-444F-9E64-7B7F5CA7C8FE}" type="sibTrans" cxnId="{6018946F-6716-414D-BC55-EF0F591D1972}">
      <dgm:prSet/>
      <dgm:spPr/>
      <dgm:t>
        <a:bodyPr/>
        <a:lstStyle/>
        <a:p>
          <a:endParaRPr lang="en-US"/>
        </a:p>
      </dgm:t>
    </dgm:pt>
    <dgm:pt modelId="{0C8841AB-A9C0-4400-A962-748CDC6459D6}">
      <dgm:prSet/>
      <dgm:spPr/>
      <dgm:t>
        <a:bodyPr/>
        <a:lstStyle/>
        <a:p>
          <a:r>
            <a:rPr lang="en-AU"/>
            <a:t>Lecturers &amp; Tutor</a:t>
          </a:r>
          <a:endParaRPr lang="en-US"/>
        </a:p>
      </dgm:t>
    </dgm:pt>
    <dgm:pt modelId="{456B0575-DAF0-4C24-AB91-AF46BCD805FC}" type="parTrans" cxnId="{33E6CFAC-0621-4CBE-8FC1-1B367038C74B}">
      <dgm:prSet/>
      <dgm:spPr/>
      <dgm:t>
        <a:bodyPr/>
        <a:lstStyle/>
        <a:p>
          <a:endParaRPr lang="en-US"/>
        </a:p>
      </dgm:t>
    </dgm:pt>
    <dgm:pt modelId="{89DB98B4-0B14-45C1-B726-8FB237C0285F}" type="sibTrans" cxnId="{33E6CFAC-0621-4CBE-8FC1-1B367038C74B}">
      <dgm:prSet/>
      <dgm:spPr/>
      <dgm:t>
        <a:bodyPr/>
        <a:lstStyle/>
        <a:p>
          <a:endParaRPr lang="en-US"/>
        </a:p>
      </dgm:t>
    </dgm:pt>
    <dgm:pt modelId="{15DB30A3-1B25-4BF5-B8D8-BD96B9A5017C}">
      <dgm:prSet/>
      <dgm:spPr/>
      <dgm:t>
        <a:bodyPr/>
        <a:lstStyle/>
        <a:p>
          <a:r>
            <a:rPr lang="en-AU"/>
            <a:t>Learning Outcomes, Course Outline, Assessments</a:t>
          </a:r>
          <a:endParaRPr lang="en-US"/>
        </a:p>
      </dgm:t>
    </dgm:pt>
    <dgm:pt modelId="{F060B215-0314-4D64-A81F-F03C4ACC9E8F}" type="parTrans" cxnId="{53D31163-D0DA-476E-8C7E-BC0AEAF05438}">
      <dgm:prSet/>
      <dgm:spPr/>
      <dgm:t>
        <a:bodyPr/>
        <a:lstStyle/>
        <a:p>
          <a:endParaRPr lang="en-US"/>
        </a:p>
      </dgm:t>
    </dgm:pt>
    <dgm:pt modelId="{156FFBDB-0B87-4D68-83C5-217534AE57DE}" type="sibTrans" cxnId="{53D31163-D0DA-476E-8C7E-BC0AEAF05438}">
      <dgm:prSet/>
      <dgm:spPr/>
      <dgm:t>
        <a:bodyPr/>
        <a:lstStyle/>
        <a:p>
          <a:endParaRPr lang="en-US"/>
        </a:p>
      </dgm:t>
    </dgm:pt>
    <dgm:pt modelId="{B5A42BBA-1E35-459F-A909-940E0AA11869}">
      <dgm:prSet/>
      <dgm:spPr/>
      <dgm:t>
        <a:bodyPr/>
        <a:lstStyle/>
        <a:p>
          <a:pPr>
            <a:defRPr b="1"/>
          </a:pPr>
          <a:r>
            <a:rPr lang="en-AU"/>
            <a:t>Part 2: Blockchain Basics</a:t>
          </a:r>
          <a:endParaRPr lang="en-US"/>
        </a:p>
      </dgm:t>
    </dgm:pt>
    <dgm:pt modelId="{A746D4A1-A36D-474F-925D-2142316A2F1E}" type="parTrans" cxnId="{8CE5338E-70F6-4177-8A57-EB06558AA7F1}">
      <dgm:prSet/>
      <dgm:spPr/>
      <dgm:t>
        <a:bodyPr/>
        <a:lstStyle/>
        <a:p>
          <a:endParaRPr lang="en-US"/>
        </a:p>
      </dgm:t>
    </dgm:pt>
    <dgm:pt modelId="{B706FECE-714D-4F3D-80CC-732084F94CC4}" type="sibTrans" cxnId="{8CE5338E-70F6-4177-8A57-EB06558AA7F1}">
      <dgm:prSet/>
      <dgm:spPr/>
      <dgm:t>
        <a:bodyPr/>
        <a:lstStyle/>
        <a:p>
          <a:endParaRPr lang="en-US"/>
        </a:p>
      </dgm:t>
    </dgm:pt>
    <dgm:pt modelId="{73805D8B-0325-46C4-84D4-5937070CF22F}">
      <dgm:prSet/>
      <dgm:spPr/>
      <dgm:t>
        <a:bodyPr/>
        <a:lstStyle/>
        <a:p>
          <a:r>
            <a:rPr lang="en-AU"/>
            <a:t>What is Blockchain, &amp; Why Does it Matter?</a:t>
          </a:r>
          <a:endParaRPr lang="en-US"/>
        </a:p>
      </dgm:t>
    </dgm:pt>
    <dgm:pt modelId="{0D26F366-34B5-48A7-880B-39E3E07F275D}" type="parTrans" cxnId="{B02C9532-0578-4963-B53C-519D26C01B12}">
      <dgm:prSet/>
      <dgm:spPr/>
      <dgm:t>
        <a:bodyPr/>
        <a:lstStyle/>
        <a:p>
          <a:endParaRPr lang="en-US"/>
        </a:p>
      </dgm:t>
    </dgm:pt>
    <dgm:pt modelId="{5DBFED6C-F782-448D-8196-8E90FE5B8FCB}" type="sibTrans" cxnId="{B02C9532-0578-4963-B53C-519D26C01B12}">
      <dgm:prSet/>
      <dgm:spPr/>
      <dgm:t>
        <a:bodyPr/>
        <a:lstStyle/>
        <a:p>
          <a:endParaRPr lang="en-US"/>
        </a:p>
      </dgm:t>
    </dgm:pt>
    <dgm:pt modelId="{E604D234-8C43-4999-B4FD-8894C62C3D1E}">
      <dgm:prSet/>
      <dgm:spPr/>
      <dgm:t>
        <a:bodyPr/>
        <a:lstStyle/>
        <a:p>
          <a:r>
            <a:rPr lang="en-AU"/>
            <a:t>Blockchain Applications</a:t>
          </a:r>
          <a:endParaRPr lang="en-US"/>
        </a:p>
      </dgm:t>
    </dgm:pt>
    <dgm:pt modelId="{666FCDD3-DF91-44DD-9E6A-B5930D8BF35D}" type="parTrans" cxnId="{2C148378-07B3-4ECB-86BF-2A96455A2B6A}">
      <dgm:prSet/>
      <dgm:spPr/>
      <dgm:t>
        <a:bodyPr/>
        <a:lstStyle/>
        <a:p>
          <a:endParaRPr lang="en-US"/>
        </a:p>
      </dgm:t>
    </dgm:pt>
    <dgm:pt modelId="{55F7FBB0-C328-43F6-81AA-0D858ECE200A}" type="sibTrans" cxnId="{2C148378-07B3-4ECB-86BF-2A96455A2B6A}">
      <dgm:prSet/>
      <dgm:spPr/>
      <dgm:t>
        <a:bodyPr/>
        <a:lstStyle/>
        <a:p>
          <a:endParaRPr lang="en-US"/>
        </a:p>
      </dgm:t>
    </dgm:pt>
    <dgm:pt modelId="{2417649B-4799-4954-9DB6-66AD1E6E9C17}">
      <dgm:prSet/>
      <dgm:spPr/>
      <dgm:t>
        <a:bodyPr/>
        <a:lstStyle/>
        <a:p>
          <a:r>
            <a:rPr lang="en-AU"/>
            <a:t>Problem Formulation</a:t>
          </a:r>
          <a:endParaRPr lang="en-US"/>
        </a:p>
      </dgm:t>
    </dgm:pt>
    <dgm:pt modelId="{B672A08A-4447-48AE-B488-83883E2BF34D}" type="parTrans" cxnId="{FC111FB4-EDB0-417A-8601-917C13B8E69F}">
      <dgm:prSet/>
      <dgm:spPr/>
      <dgm:t>
        <a:bodyPr/>
        <a:lstStyle/>
        <a:p>
          <a:endParaRPr lang="en-US"/>
        </a:p>
      </dgm:t>
    </dgm:pt>
    <dgm:pt modelId="{048668F5-AF48-4023-B448-3255E78B8DE0}" type="sibTrans" cxnId="{FC111FB4-EDB0-417A-8601-917C13B8E69F}">
      <dgm:prSet/>
      <dgm:spPr/>
      <dgm:t>
        <a:bodyPr/>
        <a:lstStyle/>
        <a:p>
          <a:endParaRPr lang="en-US"/>
        </a:p>
      </dgm:t>
    </dgm:pt>
    <dgm:pt modelId="{78DF4D7C-CCE0-4A22-89E9-F0410E70D253}" type="pres">
      <dgm:prSet presAssocID="{290168CB-9ECE-4DCB-ADCA-9243BAF7F73A}" presName="root" presStyleCnt="0">
        <dgm:presLayoutVars>
          <dgm:dir/>
          <dgm:resizeHandles val="exact"/>
        </dgm:presLayoutVars>
      </dgm:prSet>
      <dgm:spPr/>
    </dgm:pt>
    <dgm:pt modelId="{C078524E-9351-4BDD-B670-3F8A702C2B32}" type="pres">
      <dgm:prSet presAssocID="{56B303CA-B831-4E70-A2AA-920FBBB4828A}" presName="compNode" presStyleCnt="0"/>
      <dgm:spPr/>
    </dgm:pt>
    <dgm:pt modelId="{B5E223E3-9E3D-45B2-8B35-CC405415C435}" type="pres">
      <dgm:prSet presAssocID="{56B303CA-B831-4E70-A2AA-920FBBB4828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eacher"/>
        </a:ext>
      </dgm:extLst>
    </dgm:pt>
    <dgm:pt modelId="{1485E68C-6BAD-4D7B-B606-BEF4CEAD39F2}" type="pres">
      <dgm:prSet presAssocID="{56B303CA-B831-4E70-A2AA-920FBBB4828A}" presName="iconSpace" presStyleCnt="0"/>
      <dgm:spPr/>
    </dgm:pt>
    <dgm:pt modelId="{51DAAC52-CAE8-418C-92E8-E4AC1E6900D2}" type="pres">
      <dgm:prSet presAssocID="{56B303CA-B831-4E70-A2AA-920FBBB4828A}" presName="parTx" presStyleLbl="revTx" presStyleIdx="0" presStyleCnt="4">
        <dgm:presLayoutVars>
          <dgm:chMax val="0"/>
          <dgm:chPref val="0"/>
        </dgm:presLayoutVars>
      </dgm:prSet>
      <dgm:spPr/>
    </dgm:pt>
    <dgm:pt modelId="{03B63D3A-9DE1-4928-9AC2-7B9C6FCD8CA3}" type="pres">
      <dgm:prSet presAssocID="{56B303CA-B831-4E70-A2AA-920FBBB4828A}" presName="txSpace" presStyleCnt="0"/>
      <dgm:spPr/>
    </dgm:pt>
    <dgm:pt modelId="{BABC13E5-A1F3-4CBF-86D2-F1777EE19820}" type="pres">
      <dgm:prSet presAssocID="{56B303CA-B831-4E70-A2AA-920FBBB4828A}" presName="desTx" presStyleLbl="revTx" presStyleIdx="1" presStyleCnt="4">
        <dgm:presLayoutVars/>
      </dgm:prSet>
      <dgm:spPr/>
    </dgm:pt>
    <dgm:pt modelId="{41580925-1AD2-4CF0-BFAF-FF06B1FD6239}" type="pres">
      <dgm:prSet presAssocID="{4DBC06C0-1F37-444F-9E64-7B7F5CA7C8FE}" presName="sibTrans" presStyleCnt="0"/>
      <dgm:spPr/>
    </dgm:pt>
    <dgm:pt modelId="{1FF37CBA-13A7-451F-A26E-E0CB5FF0C195}" type="pres">
      <dgm:prSet presAssocID="{B5A42BBA-1E35-459F-A909-940E0AA11869}" presName="compNode" presStyleCnt="0"/>
      <dgm:spPr/>
    </dgm:pt>
    <dgm:pt modelId="{12F2E485-CBDB-4DA2-BEC0-93C88476CDD9}" type="pres">
      <dgm:prSet presAssocID="{B5A42BBA-1E35-459F-A909-940E0AA11869}"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cessor"/>
        </a:ext>
      </dgm:extLst>
    </dgm:pt>
    <dgm:pt modelId="{46960BEB-E215-4B24-A26F-5DD1DD3FC28B}" type="pres">
      <dgm:prSet presAssocID="{B5A42BBA-1E35-459F-A909-940E0AA11869}" presName="iconSpace" presStyleCnt="0"/>
      <dgm:spPr/>
    </dgm:pt>
    <dgm:pt modelId="{D5974C9B-2E2F-49C2-A8B7-9372127147CD}" type="pres">
      <dgm:prSet presAssocID="{B5A42BBA-1E35-459F-A909-940E0AA11869}" presName="parTx" presStyleLbl="revTx" presStyleIdx="2" presStyleCnt="4">
        <dgm:presLayoutVars>
          <dgm:chMax val="0"/>
          <dgm:chPref val="0"/>
        </dgm:presLayoutVars>
      </dgm:prSet>
      <dgm:spPr/>
    </dgm:pt>
    <dgm:pt modelId="{FB14F893-7792-42CC-9633-437EAC33F847}" type="pres">
      <dgm:prSet presAssocID="{B5A42BBA-1E35-459F-A909-940E0AA11869}" presName="txSpace" presStyleCnt="0"/>
      <dgm:spPr/>
    </dgm:pt>
    <dgm:pt modelId="{F90714B6-C147-41D6-9E02-7C713F507B8B}" type="pres">
      <dgm:prSet presAssocID="{B5A42BBA-1E35-459F-A909-940E0AA11869}" presName="desTx" presStyleLbl="revTx" presStyleIdx="3" presStyleCnt="4">
        <dgm:presLayoutVars/>
      </dgm:prSet>
      <dgm:spPr/>
    </dgm:pt>
  </dgm:ptLst>
  <dgm:cxnLst>
    <dgm:cxn modelId="{30478C2E-141F-8D46-A931-C6FA723306A9}" type="presOf" srcId="{E604D234-8C43-4999-B4FD-8894C62C3D1E}" destId="{F90714B6-C147-41D6-9E02-7C713F507B8B}" srcOrd="0" destOrd="1" presId="urn:microsoft.com/office/officeart/2018/2/layout/IconLabelDescriptionList"/>
    <dgm:cxn modelId="{8A79C030-DDE8-254F-8C0F-D45F2F086FC1}" type="presOf" srcId="{56B303CA-B831-4E70-A2AA-920FBBB4828A}" destId="{51DAAC52-CAE8-418C-92E8-E4AC1E6900D2}" srcOrd="0" destOrd="0" presId="urn:microsoft.com/office/officeart/2018/2/layout/IconLabelDescriptionList"/>
    <dgm:cxn modelId="{B02C9532-0578-4963-B53C-519D26C01B12}" srcId="{B5A42BBA-1E35-459F-A909-940E0AA11869}" destId="{73805D8B-0325-46C4-84D4-5937070CF22F}" srcOrd="0" destOrd="0" parTransId="{0D26F366-34B5-48A7-880B-39E3E07F275D}" sibTransId="{5DBFED6C-F782-448D-8196-8E90FE5B8FCB}"/>
    <dgm:cxn modelId="{73B41C3E-0BA6-6B41-92D9-A558D40F8060}" type="presOf" srcId="{73805D8B-0325-46C4-84D4-5937070CF22F}" destId="{F90714B6-C147-41D6-9E02-7C713F507B8B}" srcOrd="0" destOrd="0" presId="urn:microsoft.com/office/officeart/2018/2/layout/IconLabelDescriptionList"/>
    <dgm:cxn modelId="{53D31163-D0DA-476E-8C7E-BC0AEAF05438}" srcId="{56B303CA-B831-4E70-A2AA-920FBBB4828A}" destId="{15DB30A3-1B25-4BF5-B8D8-BD96B9A5017C}" srcOrd="1" destOrd="0" parTransId="{F060B215-0314-4D64-A81F-F03C4ACC9E8F}" sibTransId="{156FFBDB-0B87-4D68-83C5-217534AE57DE}"/>
    <dgm:cxn modelId="{32F04D4A-8D87-D347-87B4-F1448A27A09D}" type="presOf" srcId="{15DB30A3-1B25-4BF5-B8D8-BD96B9A5017C}" destId="{BABC13E5-A1F3-4CBF-86D2-F1777EE19820}" srcOrd="0" destOrd="1" presId="urn:microsoft.com/office/officeart/2018/2/layout/IconLabelDescriptionList"/>
    <dgm:cxn modelId="{6018946F-6716-414D-BC55-EF0F591D1972}" srcId="{290168CB-9ECE-4DCB-ADCA-9243BAF7F73A}" destId="{56B303CA-B831-4E70-A2AA-920FBBB4828A}" srcOrd="0" destOrd="0" parTransId="{A44B76C9-4A89-45AD-BE5D-DE4E039498F2}" sibTransId="{4DBC06C0-1F37-444F-9E64-7B7F5CA7C8FE}"/>
    <dgm:cxn modelId="{2C148378-07B3-4ECB-86BF-2A96455A2B6A}" srcId="{B5A42BBA-1E35-459F-A909-940E0AA11869}" destId="{E604D234-8C43-4999-B4FD-8894C62C3D1E}" srcOrd="1" destOrd="0" parTransId="{666FCDD3-DF91-44DD-9E6A-B5930D8BF35D}" sibTransId="{55F7FBB0-C328-43F6-81AA-0D858ECE200A}"/>
    <dgm:cxn modelId="{302E967B-3A06-A04F-B076-908791E50256}" type="presOf" srcId="{0C8841AB-A9C0-4400-A962-748CDC6459D6}" destId="{BABC13E5-A1F3-4CBF-86D2-F1777EE19820}" srcOrd="0" destOrd="0" presId="urn:microsoft.com/office/officeart/2018/2/layout/IconLabelDescriptionList"/>
    <dgm:cxn modelId="{E8554285-73A6-6C46-9BCF-6FB746238029}" type="presOf" srcId="{B5A42BBA-1E35-459F-A909-940E0AA11869}" destId="{D5974C9B-2E2F-49C2-A8B7-9372127147CD}" srcOrd="0" destOrd="0" presId="urn:microsoft.com/office/officeart/2018/2/layout/IconLabelDescriptionList"/>
    <dgm:cxn modelId="{8CE5338E-70F6-4177-8A57-EB06558AA7F1}" srcId="{290168CB-9ECE-4DCB-ADCA-9243BAF7F73A}" destId="{B5A42BBA-1E35-459F-A909-940E0AA11869}" srcOrd="1" destOrd="0" parTransId="{A746D4A1-A36D-474F-925D-2142316A2F1E}" sibTransId="{B706FECE-714D-4F3D-80CC-732084F94CC4}"/>
    <dgm:cxn modelId="{B276329C-4FCF-D449-89A3-C5689DE96AA1}" type="presOf" srcId="{290168CB-9ECE-4DCB-ADCA-9243BAF7F73A}" destId="{78DF4D7C-CCE0-4A22-89E9-F0410E70D253}" srcOrd="0" destOrd="0" presId="urn:microsoft.com/office/officeart/2018/2/layout/IconLabelDescriptionList"/>
    <dgm:cxn modelId="{33E6CFAC-0621-4CBE-8FC1-1B367038C74B}" srcId="{56B303CA-B831-4E70-A2AA-920FBBB4828A}" destId="{0C8841AB-A9C0-4400-A962-748CDC6459D6}" srcOrd="0" destOrd="0" parTransId="{456B0575-DAF0-4C24-AB91-AF46BCD805FC}" sibTransId="{89DB98B4-0B14-45C1-B726-8FB237C0285F}"/>
    <dgm:cxn modelId="{FC111FB4-EDB0-417A-8601-917C13B8E69F}" srcId="{B5A42BBA-1E35-459F-A909-940E0AA11869}" destId="{2417649B-4799-4954-9DB6-66AD1E6E9C17}" srcOrd="2" destOrd="0" parTransId="{B672A08A-4447-48AE-B488-83883E2BF34D}" sibTransId="{048668F5-AF48-4023-B448-3255E78B8DE0}"/>
    <dgm:cxn modelId="{4F8D02C1-50AC-864A-A64E-CCFA2F92046A}" type="presOf" srcId="{2417649B-4799-4954-9DB6-66AD1E6E9C17}" destId="{F90714B6-C147-41D6-9E02-7C713F507B8B}" srcOrd="0" destOrd="2" presId="urn:microsoft.com/office/officeart/2018/2/layout/IconLabelDescriptionList"/>
    <dgm:cxn modelId="{6F518A55-D080-B44F-B5D7-D412449427CF}" type="presParOf" srcId="{78DF4D7C-CCE0-4A22-89E9-F0410E70D253}" destId="{C078524E-9351-4BDD-B670-3F8A702C2B32}" srcOrd="0" destOrd="0" presId="urn:microsoft.com/office/officeart/2018/2/layout/IconLabelDescriptionList"/>
    <dgm:cxn modelId="{BF4A1B2B-163A-7948-BABF-37A3AA4BDE8E}" type="presParOf" srcId="{C078524E-9351-4BDD-B670-3F8A702C2B32}" destId="{B5E223E3-9E3D-45B2-8B35-CC405415C435}" srcOrd="0" destOrd="0" presId="urn:microsoft.com/office/officeart/2018/2/layout/IconLabelDescriptionList"/>
    <dgm:cxn modelId="{2DC2E03D-C088-A744-BF68-8924A85737AF}" type="presParOf" srcId="{C078524E-9351-4BDD-B670-3F8A702C2B32}" destId="{1485E68C-6BAD-4D7B-B606-BEF4CEAD39F2}" srcOrd="1" destOrd="0" presId="urn:microsoft.com/office/officeart/2018/2/layout/IconLabelDescriptionList"/>
    <dgm:cxn modelId="{DDD5907E-D021-9D48-AECB-C767C6965064}" type="presParOf" srcId="{C078524E-9351-4BDD-B670-3F8A702C2B32}" destId="{51DAAC52-CAE8-418C-92E8-E4AC1E6900D2}" srcOrd="2" destOrd="0" presId="urn:microsoft.com/office/officeart/2018/2/layout/IconLabelDescriptionList"/>
    <dgm:cxn modelId="{94B3C389-BB9E-8040-B49C-23B2672B4011}" type="presParOf" srcId="{C078524E-9351-4BDD-B670-3F8A702C2B32}" destId="{03B63D3A-9DE1-4928-9AC2-7B9C6FCD8CA3}" srcOrd="3" destOrd="0" presId="urn:microsoft.com/office/officeart/2018/2/layout/IconLabelDescriptionList"/>
    <dgm:cxn modelId="{FAF3E069-7997-124F-B33B-9862A4BD27D8}" type="presParOf" srcId="{C078524E-9351-4BDD-B670-3F8A702C2B32}" destId="{BABC13E5-A1F3-4CBF-86D2-F1777EE19820}" srcOrd="4" destOrd="0" presId="urn:microsoft.com/office/officeart/2018/2/layout/IconLabelDescriptionList"/>
    <dgm:cxn modelId="{FD8BBA46-2AFE-F745-8440-2C1DB4E0FCB5}" type="presParOf" srcId="{78DF4D7C-CCE0-4A22-89E9-F0410E70D253}" destId="{41580925-1AD2-4CF0-BFAF-FF06B1FD6239}" srcOrd="1" destOrd="0" presId="urn:microsoft.com/office/officeart/2018/2/layout/IconLabelDescriptionList"/>
    <dgm:cxn modelId="{7AB4A828-801F-6C4E-A348-22D6C2A3809A}" type="presParOf" srcId="{78DF4D7C-CCE0-4A22-89E9-F0410E70D253}" destId="{1FF37CBA-13A7-451F-A26E-E0CB5FF0C195}" srcOrd="2" destOrd="0" presId="urn:microsoft.com/office/officeart/2018/2/layout/IconLabelDescriptionList"/>
    <dgm:cxn modelId="{EF13A8E0-7310-4041-A75D-BCA4D9A909C0}" type="presParOf" srcId="{1FF37CBA-13A7-451F-A26E-E0CB5FF0C195}" destId="{12F2E485-CBDB-4DA2-BEC0-93C88476CDD9}" srcOrd="0" destOrd="0" presId="urn:microsoft.com/office/officeart/2018/2/layout/IconLabelDescriptionList"/>
    <dgm:cxn modelId="{305F0DA6-97BE-A741-A2ED-28E94EA88D6B}" type="presParOf" srcId="{1FF37CBA-13A7-451F-A26E-E0CB5FF0C195}" destId="{46960BEB-E215-4B24-A26F-5DD1DD3FC28B}" srcOrd="1" destOrd="0" presId="urn:microsoft.com/office/officeart/2018/2/layout/IconLabelDescriptionList"/>
    <dgm:cxn modelId="{7F870D23-F3DD-984E-AC0A-4158FF1B0620}" type="presParOf" srcId="{1FF37CBA-13A7-451F-A26E-E0CB5FF0C195}" destId="{D5974C9B-2E2F-49C2-A8B7-9372127147CD}" srcOrd="2" destOrd="0" presId="urn:microsoft.com/office/officeart/2018/2/layout/IconLabelDescriptionList"/>
    <dgm:cxn modelId="{0F89B177-744F-FD46-955D-829D62B31502}" type="presParOf" srcId="{1FF37CBA-13A7-451F-A26E-E0CB5FF0C195}" destId="{FB14F893-7792-42CC-9633-437EAC33F847}" srcOrd="3" destOrd="0" presId="urn:microsoft.com/office/officeart/2018/2/layout/IconLabelDescriptionList"/>
    <dgm:cxn modelId="{AA9CA747-8B9D-9643-8732-FCE818399BFD}" type="presParOf" srcId="{1FF37CBA-13A7-451F-A26E-E0CB5FF0C195}" destId="{F90714B6-C147-41D6-9E02-7C713F507B8B}"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7DBF18F-D522-244A-AF8D-791BC54F8EF6}" type="doc">
      <dgm:prSet loTypeId="urn:microsoft.com/office/officeart/2008/layout/TitlePictureLineup" loCatId="" qsTypeId="urn:microsoft.com/office/officeart/2005/8/quickstyle/simple4" qsCatId="simple" csTypeId="urn:microsoft.com/office/officeart/2005/8/colors/accent1_2" csCatId="accent1" phldr="1"/>
      <dgm:spPr/>
      <dgm:t>
        <a:bodyPr/>
        <a:lstStyle/>
        <a:p>
          <a:endParaRPr lang="en-US"/>
        </a:p>
      </dgm:t>
    </dgm:pt>
    <dgm:pt modelId="{01FC66B0-352B-574A-91AD-2D45794198A6}">
      <dgm:prSet phldrT="[Text]" custT="1"/>
      <dgm:spPr/>
      <dgm:t>
        <a:bodyPr/>
        <a:lstStyle/>
        <a:p>
          <a:pPr rtl="0"/>
          <a:r>
            <a:rPr lang="en-US" sz="1500" b="1" dirty="0">
              <a:latin typeface="Calibri (Body)"/>
            </a:rPr>
            <a:t> </a:t>
          </a:r>
          <a:r>
            <a:rPr lang="en-US" sz="1500" b="0" dirty="0">
              <a:latin typeface="Calibri (Body)"/>
            </a:rPr>
            <a:t>David Zhang</a:t>
          </a:r>
        </a:p>
      </dgm:t>
    </dgm:pt>
    <dgm:pt modelId="{1FBF5EFB-59BE-6248-AF80-65E833D8B922}" type="parTrans" cxnId="{A6DA5483-9888-5547-91BC-72893A22BAAE}">
      <dgm:prSet/>
      <dgm:spPr/>
      <dgm:t>
        <a:bodyPr/>
        <a:lstStyle/>
        <a:p>
          <a:endParaRPr lang="en-US"/>
        </a:p>
      </dgm:t>
    </dgm:pt>
    <dgm:pt modelId="{8DDE2ED9-F9EA-8C4D-B9C3-87ABA9934385}" type="sibTrans" cxnId="{A6DA5483-9888-5547-91BC-72893A22BAAE}">
      <dgm:prSet/>
      <dgm:spPr/>
      <dgm:t>
        <a:bodyPr/>
        <a:lstStyle/>
        <a:p>
          <a:endParaRPr lang="en-US"/>
        </a:p>
      </dgm:t>
    </dgm:pt>
    <dgm:pt modelId="{5BEDCDBE-893E-4C3D-B69B-AC5E1C383127}">
      <dgm:prSet phldr="0"/>
      <dgm:spPr/>
      <dgm:t>
        <a:bodyPr/>
        <a:lstStyle/>
        <a:p>
          <a:r>
            <a:rPr lang="en-US" b="0" i="0" u="none" strike="noStrike" cap="none" baseline="0" noProof="0"/>
            <a:t>Research Scientist @ CSIRO Data61</a:t>
          </a:r>
          <a:endParaRPr lang="en-US" dirty="0"/>
        </a:p>
      </dgm:t>
    </dgm:pt>
    <dgm:pt modelId="{CE81AB20-7372-440F-840A-04C166A2F1F9}" type="parTrans" cxnId="{B79AD27D-45E3-493D-9ADF-47CFABFDC53B}">
      <dgm:prSet/>
      <dgm:spPr/>
      <dgm:t>
        <a:bodyPr/>
        <a:lstStyle/>
        <a:p>
          <a:endParaRPr lang="en-AU"/>
        </a:p>
      </dgm:t>
    </dgm:pt>
    <dgm:pt modelId="{3619E2EE-5037-4573-B18E-61561554D4A2}" type="sibTrans" cxnId="{B79AD27D-45E3-493D-9ADF-47CFABFDC53B}">
      <dgm:prSet/>
      <dgm:spPr/>
      <dgm:t>
        <a:bodyPr/>
        <a:lstStyle/>
        <a:p>
          <a:endParaRPr lang="en-AU"/>
        </a:p>
      </dgm:t>
    </dgm:pt>
    <dgm:pt modelId="{A39413E3-8066-446C-859B-C3B76E739EE6}">
      <dgm:prSet phldr="0"/>
      <dgm:spPr/>
      <dgm:t>
        <a:bodyPr/>
        <a:lstStyle/>
        <a:p>
          <a:pPr rtl="0"/>
          <a:r>
            <a:rPr lang="en-US" b="0" i="0" u="none" strike="noStrike" cap="none" baseline="0" noProof="0" dirty="0"/>
            <a:t>Sherry Xu</a:t>
          </a:r>
        </a:p>
      </dgm:t>
    </dgm:pt>
    <dgm:pt modelId="{12E5C0E2-15B8-4394-AF43-F7FA38FF17DB}" type="parTrans" cxnId="{314B76DF-ED56-4A8E-9A8B-808197A62690}">
      <dgm:prSet/>
      <dgm:spPr/>
      <dgm:t>
        <a:bodyPr/>
        <a:lstStyle/>
        <a:p>
          <a:endParaRPr lang="en-AU"/>
        </a:p>
      </dgm:t>
    </dgm:pt>
    <dgm:pt modelId="{1E73F8AB-31E5-4E3E-A14E-9CB060F826DC}" type="sibTrans" cxnId="{314B76DF-ED56-4A8E-9A8B-808197A62690}">
      <dgm:prSet/>
      <dgm:spPr/>
      <dgm:t>
        <a:bodyPr/>
        <a:lstStyle/>
        <a:p>
          <a:endParaRPr lang="en-AU"/>
        </a:p>
      </dgm:t>
    </dgm:pt>
    <dgm:pt modelId="{BEC35F20-A11E-4D8E-8749-114495762B72}">
      <dgm:prSet phldr="0"/>
      <dgm:spPr/>
      <dgm:t>
        <a:bodyPr/>
        <a:lstStyle/>
        <a:p>
          <a:pPr rtl="0"/>
          <a:r>
            <a:rPr lang="en-US" b="0" dirty="0"/>
            <a:t>Helen Paik</a:t>
          </a:r>
        </a:p>
      </dgm:t>
    </dgm:pt>
    <dgm:pt modelId="{272B159B-14EE-4710-9D7A-8D32772BC8B2}" type="parTrans" cxnId="{21438C9F-4DF1-4985-906A-2C0D8C21827E}">
      <dgm:prSet/>
      <dgm:spPr/>
      <dgm:t>
        <a:bodyPr/>
        <a:lstStyle/>
        <a:p>
          <a:endParaRPr lang="en-AU"/>
        </a:p>
      </dgm:t>
    </dgm:pt>
    <dgm:pt modelId="{C13C86DC-1750-45CA-96B9-E4A92166D4FA}" type="sibTrans" cxnId="{21438C9F-4DF1-4985-906A-2C0D8C21827E}">
      <dgm:prSet/>
      <dgm:spPr/>
      <dgm:t>
        <a:bodyPr/>
        <a:lstStyle/>
        <a:p>
          <a:endParaRPr lang="en-AU"/>
        </a:p>
      </dgm:t>
    </dgm:pt>
    <dgm:pt modelId="{16C34E92-C2E4-4CCB-AEFF-5614F468C60E}">
      <dgm:prSet phldr="0"/>
      <dgm:spPr/>
      <dgm:t>
        <a:bodyPr/>
        <a:lstStyle/>
        <a:p>
          <a:r>
            <a:rPr lang="en-US" b="0"/>
            <a:t>Senior Lecturer @ CSE UNSW</a:t>
          </a:r>
          <a:endParaRPr lang="en-US" b="0" dirty="0"/>
        </a:p>
      </dgm:t>
    </dgm:pt>
    <dgm:pt modelId="{5838C0A7-F85B-4681-8517-3BE922DB4444}" type="parTrans" cxnId="{A24DB25D-68BE-4C16-BCE6-9DE18BFB84F8}">
      <dgm:prSet/>
      <dgm:spPr/>
      <dgm:t>
        <a:bodyPr/>
        <a:lstStyle/>
        <a:p>
          <a:endParaRPr lang="en-AU"/>
        </a:p>
      </dgm:t>
    </dgm:pt>
    <dgm:pt modelId="{BF8BD79E-B6F4-4F1E-A0B9-AE5B209E8E1F}" type="sibTrans" cxnId="{A24DB25D-68BE-4C16-BCE6-9DE18BFB84F8}">
      <dgm:prSet/>
      <dgm:spPr/>
      <dgm:t>
        <a:bodyPr/>
        <a:lstStyle/>
        <a:p>
          <a:endParaRPr lang="en-AU"/>
        </a:p>
      </dgm:t>
    </dgm:pt>
    <dgm:pt modelId="{EFF2ED0F-41D4-4A16-9D07-0200CCFC05F4}">
      <dgm:prSet phldr="0"/>
      <dgm:spPr/>
      <dgm:t>
        <a:bodyPr/>
        <a:lstStyle/>
        <a:p>
          <a:r>
            <a:rPr lang="en-US" b="0"/>
            <a:t>Research Scientist @ CSIRO Data61</a:t>
          </a:r>
          <a:endParaRPr lang="en-US" dirty="0"/>
        </a:p>
      </dgm:t>
    </dgm:pt>
    <dgm:pt modelId="{F5880C38-82E7-4CC0-833E-23628C8F6245}" type="parTrans" cxnId="{73C163AB-D12C-400D-9841-FE66D9F957CE}">
      <dgm:prSet/>
      <dgm:spPr/>
      <dgm:t>
        <a:bodyPr/>
        <a:lstStyle/>
        <a:p>
          <a:endParaRPr lang="en-AU"/>
        </a:p>
      </dgm:t>
    </dgm:pt>
    <dgm:pt modelId="{8A0DA4A2-4E2D-465B-ACCD-8819726AEC7B}" type="sibTrans" cxnId="{73C163AB-D12C-400D-9841-FE66D9F957CE}">
      <dgm:prSet/>
      <dgm:spPr/>
      <dgm:t>
        <a:bodyPr/>
        <a:lstStyle/>
        <a:p>
          <a:endParaRPr lang="en-AU"/>
        </a:p>
      </dgm:t>
    </dgm:pt>
    <dgm:pt modelId="{482959BF-D40F-4FEB-B59A-C8FBF40062D0}">
      <dgm:prSet phldr="0"/>
      <dgm:spPr/>
      <dgm:t>
        <a:bodyPr/>
        <a:lstStyle/>
        <a:p>
          <a:pPr rtl="0"/>
          <a:r>
            <a:rPr lang="en-US" b="0" dirty="0"/>
            <a:t>Dilum Bandara</a:t>
          </a:r>
        </a:p>
      </dgm:t>
    </dgm:pt>
    <dgm:pt modelId="{3BB52FFF-CF54-4525-ABB9-BEFB783261D1}" type="parTrans" cxnId="{0A4F84B7-7613-4CDD-8564-46B69F0BCA2F}">
      <dgm:prSet/>
      <dgm:spPr/>
      <dgm:t>
        <a:bodyPr/>
        <a:lstStyle/>
        <a:p>
          <a:endParaRPr lang="en-AU"/>
        </a:p>
      </dgm:t>
    </dgm:pt>
    <dgm:pt modelId="{8BC75FEF-6C5F-403E-A0AD-1ABC699C3DC2}" type="sibTrans" cxnId="{0A4F84B7-7613-4CDD-8564-46B69F0BCA2F}">
      <dgm:prSet/>
      <dgm:spPr/>
      <dgm:t>
        <a:bodyPr/>
        <a:lstStyle/>
        <a:p>
          <a:endParaRPr lang="en-AU"/>
        </a:p>
      </dgm:t>
    </dgm:pt>
    <dgm:pt modelId="{F78C028F-D8E2-45BB-8E4B-D8D88C0ECED4}">
      <dgm:prSet phldr="0"/>
      <dgm:spPr/>
      <dgm:t>
        <a:bodyPr/>
        <a:lstStyle/>
        <a:p>
          <a:r>
            <a:rPr lang="en-US" b="0" dirty="0"/>
            <a:t>Master Student @ UNSW / CSIRO Data61</a:t>
          </a:r>
          <a:endParaRPr lang="en-US" dirty="0"/>
        </a:p>
      </dgm:t>
    </dgm:pt>
    <dgm:pt modelId="{5218928E-D92E-4023-90FF-E0C1ADF128C3}" type="parTrans" cxnId="{BCE832CF-C6CE-48E4-9CB5-F977A71D5049}">
      <dgm:prSet/>
      <dgm:spPr/>
      <dgm:t>
        <a:bodyPr/>
        <a:lstStyle/>
        <a:p>
          <a:endParaRPr lang="en-AU"/>
        </a:p>
      </dgm:t>
    </dgm:pt>
    <dgm:pt modelId="{1796B92E-C03A-4178-BCF5-DA3D03F34D3F}" type="sibTrans" cxnId="{BCE832CF-C6CE-48E4-9CB5-F977A71D5049}">
      <dgm:prSet/>
      <dgm:spPr/>
      <dgm:t>
        <a:bodyPr/>
        <a:lstStyle/>
        <a:p>
          <a:endParaRPr lang="en-AU"/>
        </a:p>
      </dgm:t>
    </dgm:pt>
    <dgm:pt modelId="{4D9C1393-E335-4916-BC02-2DA0613173A8}">
      <dgm:prSet phldr="0"/>
      <dgm:spPr/>
      <dgm:t>
        <a:bodyPr/>
        <a:lstStyle/>
        <a:p>
          <a:r>
            <a:rPr lang="en-US" dirty="0">
              <a:latin typeface="Calibri"/>
            </a:rPr>
            <a:t>Tutor</a:t>
          </a:r>
        </a:p>
      </dgm:t>
    </dgm:pt>
    <dgm:pt modelId="{C9913DF4-61DC-4EA7-9166-46F0C07E4F61}" type="sibTrans" cxnId="{3FF52B38-3755-42E1-B95D-E1B998E9E059}">
      <dgm:prSet/>
      <dgm:spPr/>
      <dgm:t>
        <a:bodyPr/>
        <a:lstStyle/>
        <a:p>
          <a:endParaRPr lang="en-AU"/>
        </a:p>
      </dgm:t>
    </dgm:pt>
    <dgm:pt modelId="{1671C9D6-69AA-457A-B3C9-DF19CE6D9975}" type="parTrans" cxnId="{3FF52B38-3755-42E1-B95D-E1B998E9E059}">
      <dgm:prSet/>
      <dgm:spPr/>
      <dgm:t>
        <a:bodyPr/>
        <a:lstStyle/>
        <a:p>
          <a:endParaRPr lang="en-AU"/>
        </a:p>
      </dgm:t>
    </dgm:pt>
    <dgm:pt modelId="{2ABA9846-F920-4D3B-BA67-A9D34E0E94E7}">
      <dgm:prSet phldr="0"/>
      <dgm:spPr/>
      <dgm:t>
        <a:bodyPr/>
        <a:lstStyle/>
        <a:p>
          <a:r>
            <a:rPr lang="en-US" b="0" dirty="0">
              <a:latin typeface="Calibri"/>
            </a:rPr>
            <a:t>Lecturer</a:t>
          </a:r>
        </a:p>
      </dgm:t>
    </dgm:pt>
    <dgm:pt modelId="{7DE1D96E-D206-4E06-BB17-972D161791EC}" type="sibTrans" cxnId="{12098BE5-2CE0-4F57-90EB-B047F38C63BA}">
      <dgm:prSet/>
      <dgm:spPr/>
      <dgm:t>
        <a:bodyPr/>
        <a:lstStyle/>
        <a:p>
          <a:endParaRPr lang="en-AU"/>
        </a:p>
      </dgm:t>
    </dgm:pt>
    <dgm:pt modelId="{4FB6B65E-1AAB-4B0C-9AE5-7D2D2F468985}" type="parTrans" cxnId="{12098BE5-2CE0-4F57-90EB-B047F38C63BA}">
      <dgm:prSet/>
      <dgm:spPr/>
      <dgm:t>
        <a:bodyPr/>
        <a:lstStyle/>
        <a:p>
          <a:endParaRPr lang="en-AU"/>
        </a:p>
      </dgm:t>
    </dgm:pt>
    <dgm:pt modelId="{CCEC1D74-C1B8-411D-999E-C85D2DA685BB}">
      <dgm:prSet phldr="0"/>
      <dgm:spPr/>
      <dgm:t>
        <a:bodyPr/>
        <a:lstStyle/>
        <a:p>
          <a:r>
            <a:rPr lang="en-US" b="0" dirty="0"/>
            <a:t>Research Collaborator @ CSIRO Data61</a:t>
          </a:r>
        </a:p>
      </dgm:t>
    </dgm:pt>
    <dgm:pt modelId="{270596D4-3944-4977-B966-1A0537C7B28C}" type="sibTrans" cxnId="{E57D0614-4E73-479D-87A2-C21326CBD22D}">
      <dgm:prSet/>
      <dgm:spPr/>
      <dgm:t>
        <a:bodyPr/>
        <a:lstStyle/>
        <a:p>
          <a:endParaRPr lang="en-AU"/>
        </a:p>
      </dgm:t>
    </dgm:pt>
    <dgm:pt modelId="{912A17D0-7277-4022-84B6-786EC110E6FA}" type="parTrans" cxnId="{E57D0614-4E73-479D-87A2-C21326CBD22D}">
      <dgm:prSet/>
      <dgm:spPr/>
      <dgm:t>
        <a:bodyPr/>
        <a:lstStyle/>
        <a:p>
          <a:endParaRPr lang="en-AU"/>
        </a:p>
      </dgm:t>
    </dgm:pt>
    <dgm:pt modelId="{E3066428-B625-48F8-93F2-D31B424659B3}">
      <dgm:prSet phldr="0"/>
      <dgm:spPr/>
      <dgm:t>
        <a:bodyPr/>
        <a:lstStyle/>
        <a:p>
          <a:r>
            <a:rPr lang="en-US" b="0" dirty="0">
              <a:latin typeface="Calibri"/>
            </a:rPr>
            <a:t>Lecturer</a:t>
          </a:r>
        </a:p>
      </dgm:t>
    </dgm:pt>
    <dgm:pt modelId="{9F9469C8-59EC-4891-BE62-67B1AE1667EC}" type="sibTrans" cxnId="{C09052BC-E854-4954-9C2A-8C2A26E7A150}">
      <dgm:prSet/>
      <dgm:spPr/>
      <dgm:t>
        <a:bodyPr/>
        <a:lstStyle/>
        <a:p>
          <a:endParaRPr lang="en-AU"/>
        </a:p>
      </dgm:t>
    </dgm:pt>
    <dgm:pt modelId="{365F738E-E9DC-4527-B751-BF5363D300AF}" type="parTrans" cxnId="{C09052BC-E854-4954-9C2A-8C2A26E7A150}">
      <dgm:prSet/>
      <dgm:spPr/>
      <dgm:t>
        <a:bodyPr/>
        <a:lstStyle/>
        <a:p>
          <a:endParaRPr lang="en-AU"/>
        </a:p>
      </dgm:t>
    </dgm:pt>
    <dgm:pt modelId="{E4C40047-7C5C-423E-9862-E6613EF41FE6}">
      <dgm:prSet phldr="0"/>
      <dgm:spPr/>
      <dgm:t>
        <a:bodyPr/>
        <a:lstStyle/>
        <a:p>
          <a:pPr rtl="0"/>
          <a:r>
            <a:rPr lang="en-US" b="0" dirty="0">
              <a:latin typeface="Calibri"/>
            </a:rPr>
            <a:t>Lecturer-In-Charge (</a:t>
          </a:r>
          <a:r>
            <a:rPr lang="en-US" b="0" dirty="0" err="1">
              <a:latin typeface="Calibri"/>
            </a:rPr>
            <a:t>LiC</a:t>
          </a:r>
          <a:r>
            <a:rPr lang="en-US" b="0" dirty="0">
              <a:latin typeface="Calibri"/>
            </a:rPr>
            <a:t>)</a:t>
          </a:r>
          <a:endParaRPr lang="en-US" b="0" dirty="0"/>
        </a:p>
      </dgm:t>
    </dgm:pt>
    <dgm:pt modelId="{1C0003C1-A169-4892-8194-8161A72239FA}" type="sibTrans" cxnId="{628BDA15-D3BE-4803-B936-416C22FC3B8D}">
      <dgm:prSet/>
      <dgm:spPr/>
      <dgm:t>
        <a:bodyPr/>
        <a:lstStyle/>
        <a:p>
          <a:endParaRPr lang="en-AU"/>
        </a:p>
      </dgm:t>
    </dgm:pt>
    <dgm:pt modelId="{83842DD3-89E8-4963-9863-6EE53A8525B2}" type="parTrans" cxnId="{628BDA15-D3BE-4803-B936-416C22FC3B8D}">
      <dgm:prSet/>
      <dgm:spPr/>
      <dgm:t>
        <a:bodyPr/>
        <a:lstStyle/>
        <a:p>
          <a:endParaRPr lang="en-AU"/>
        </a:p>
      </dgm:t>
    </dgm:pt>
    <dgm:pt modelId="{8651CD6E-F44E-478E-981F-F7709D9E040E}">
      <dgm:prSet phldrT="[Text]"/>
      <dgm:spPr/>
      <dgm:t>
        <a:bodyPr/>
        <a:lstStyle/>
        <a:p>
          <a:pPr rtl="0"/>
          <a:r>
            <a:rPr lang="en-US" b="1" dirty="0">
              <a:latin typeface="Calibri (Body)"/>
            </a:rPr>
            <a:t> </a:t>
          </a:r>
          <a:r>
            <a:rPr lang="en-US" b="0" dirty="0">
              <a:latin typeface="Calibri (Body)"/>
            </a:rPr>
            <a:t>Yue Liu</a:t>
          </a:r>
        </a:p>
      </dgm:t>
    </dgm:pt>
    <dgm:pt modelId="{B8793096-7C38-4AC1-BAE5-34D55D726ED4}" type="parTrans" cxnId="{DA2095FD-A5C5-4A37-8FD3-596D252148FB}">
      <dgm:prSet/>
      <dgm:spPr/>
      <dgm:t>
        <a:bodyPr/>
        <a:lstStyle/>
        <a:p>
          <a:endParaRPr lang="en-AU"/>
        </a:p>
      </dgm:t>
    </dgm:pt>
    <dgm:pt modelId="{D201A90F-03D4-44E9-8A7A-0AF744DAE7E0}" type="sibTrans" cxnId="{DA2095FD-A5C5-4A37-8FD3-596D252148FB}">
      <dgm:prSet/>
      <dgm:spPr/>
      <dgm:t>
        <a:bodyPr/>
        <a:lstStyle/>
        <a:p>
          <a:endParaRPr lang="en-AU"/>
        </a:p>
      </dgm:t>
    </dgm:pt>
    <dgm:pt modelId="{01D18F75-9313-4637-B751-71D939FE9998}">
      <dgm:prSet phldr="0"/>
      <dgm:spPr/>
      <dgm:t>
        <a:bodyPr/>
        <a:lstStyle/>
        <a:p>
          <a:r>
            <a:rPr lang="en-US" b="0" dirty="0"/>
            <a:t>PhD Student @ UNSW / CSIRO Data61</a:t>
          </a:r>
          <a:endParaRPr lang="en-US" b="0" dirty="0">
            <a:latin typeface="Calibri (Body)"/>
          </a:endParaRPr>
        </a:p>
      </dgm:t>
    </dgm:pt>
    <dgm:pt modelId="{6926C28D-E846-4ECA-9C9D-AE9C11029D4C}" type="parTrans" cxnId="{4D745297-FA9B-4CB3-8734-E4D3DA414743}">
      <dgm:prSet/>
      <dgm:spPr/>
      <dgm:t>
        <a:bodyPr/>
        <a:lstStyle/>
        <a:p>
          <a:endParaRPr lang="en-AU"/>
        </a:p>
      </dgm:t>
    </dgm:pt>
    <dgm:pt modelId="{F9F6FBB5-5AE6-4094-A9B8-0C2A6E8537C4}" type="sibTrans" cxnId="{4D745297-FA9B-4CB3-8734-E4D3DA414743}">
      <dgm:prSet/>
      <dgm:spPr/>
      <dgm:t>
        <a:bodyPr/>
        <a:lstStyle/>
        <a:p>
          <a:endParaRPr lang="en-AU"/>
        </a:p>
      </dgm:t>
    </dgm:pt>
    <dgm:pt modelId="{ED011737-E08C-4367-9B63-5DD9D7BE01D8}">
      <dgm:prSet phldr="0"/>
      <dgm:spPr/>
      <dgm:t>
        <a:bodyPr/>
        <a:lstStyle/>
        <a:p>
          <a:r>
            <a:rPr lang="en-US" dirty="0">
              <a:latin typeface="Calibri"/>
            </a:rPr>
            <a:t>Tutor</a:t>
          </a:r>
        </a:p>
      </dgm:t>
    </dgm:pt>
    <dgm:pt modelId="{98F20D92-5BAB-469E-8FE0-1CB8DFCC4D53}" type="parTrans" cxnId="{7CF35940-13B9-41E2-BF01-2C0EDFE3BBDC}">
      <dgm:prSet/>
      <dgm:spPr/>
      <dgm:t>
        <a:bodyPr/>
        <a:lstStyle/>
        <a:p>
          <a:endParaRPr lang="en-AU"/>
        </a:p>
      </dgm:t>
    </dgm:pt>
    <dgm:pt modelId="{F3C1C2EE-28DF-4045-9B68-53F5F26DC4AF}" type="sibTrans" cxnId="{7CF35940-13B9-41E2-BF01-2C0EDFE3BBDC}">
      <dgm:prSet/>
      <dgm:spPr/>
      <dgm:t>
        <a:bodyPr/>
        <a:lstStyle/>
        <a:p>
          <a:endParaRPr lang="en-AU"/>
        </a:p>
      </dgm:t>
    </dgm:pt>
    <dgm:pt modelId="{C27F5FC9-1D8E-5442-8AEF-AF810E2227CB}" type="pres">
      <dgm:prSet presAssocID="{57DBF18F-D522-244A-AF8D-791BC54F8EF6}" presName="Name0" presStyleCnt="0">
        <dgm:presLayoutVars>
          <dgm:dir/>
        </dgm:presLayoutVars>
      </dgm:prSet>
      <dgm:spPr/>
    </dgm:pt>
    <dgm:pt modelId="{1463CF33-9431-4F44-B482-E677C2C5FB7F}" type="pres">
      <dgm:prSet presAssocID="{A39413E3-8066-446C-859B-C3B76E739EE6}" presName="composite" presStyleCnt="0"/>
      <dgm:spPr/>
    </dgm:pt>
    <dgm:pt modelId="{2688FA9C-8367-4119-9722-D83AA5D5E5E7}" type="pres">
      <dgm:prSet presAssocID="{A39413E3-8066-446C-859B-C3B76E739EE6}" presName="Accent" presStyleLbl="alignAcc1" presStyleIdx="0" presStyleCnt="5"/>
      <dgm:spPr/>
    </dgm:pt>
    <dgm:pt modelId="{F19DAADB-EE33-4BF2-875F-B78B92732E39}" type="pres">
      <dgm:prSet presAssocID="{A39413E3-8066-446C-859B-C3B76E739EE6}" presName="Image" presStyleLbl="node1" presStyleIdx="0" presStyleCnt="5"/>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dgm:spPr>
    </dgm:pt>
    <dgm:pt modelId="{CAAC3640-F70C-4B1D-AE40-9EF15158D4A5}" type="pres">
      <dgm:prSet presAssocID="{A39413E3-8066-446C-859B-C3B76E739EE6}" presName="Child" presStyleLbl="revTx" presStyleIdx="0" presStyleCnt="5">
        <dgm:presLayoutVars>
          <dgm:bulletEnabled val="1"/>
        </dgm:presLayoutVars>
      </dgm:prSet>
      <dgm:spPr/>
    </dgm:pt>
    <dgm:pt modelId="{E68DCC72-F760-4887-AD45-DCE4B5C853EA}" type="pres">
      <dgm:prSet presAssocID="{A39413E3-8066-446C-859B-C3B76E739EE6}" presName="Parent" presStyleLbl="alignNode1" presStyleIdx="0" presStyleCnt="5">
        <dgm:presLayoutVars>
          <dgm:bulletEnabled val="1"/>
        </dgm:presLayoutVars>
      </dgm:prSet>
      <dgm:spPr/>
    </dgm:pt>
    <dgm:pt modelId="{4185DCBA-5A10-49D2-BF05-C3BD5F3D83D0}" type="pres">
      <dgm:prSet presAssocID="{1E73F8AB-31E5-4E3E-A14E-9CB060F826DC}" presName="sibTrans" presStyleCnt="0"/>
      <dgm:spPr/>
    </dgm:pt>
    <dgm:pt modelId="{5B3CEE31-6977-465C-8F72-2079835F7683}" type="pres">
      <dgm:prSet presAssocID="{BEC35F20-A11E-4D8E-8749-114495762B72}" presName="composite" presStyleCnt="0"/>
      <dgm:spPr/>
    </dgm:pt>
    <dgm:pt modelId="{176F62C2-D016-4485-8C70-CAA088FB4739}" type="pres">
      <dgm:prSet presAssocID="{BEC35F20-A11E-4D8E-8749-114495762B72}" presName="Accent" presStyleLbl="alignAcc1" presStyleIdx="1" presStyleCnt="5"/>
      <dgm:spPr/>
    </dgm:pt>
    <dgm:pt modelId="{A5C1FA71-D47F-4222-9CEE-94D677CEF617}" type="pres">
      <dgm:prSet presAssocID="{BEC35F20-A11E-4D8E-8749-114495762B72}" presName="Image" presStyleLbl="node1" presStyleIdx="1" presStyleCnt="5"/>
      <dgm:spPr>
        <a:blipFill>
          <a:blip xmlns:r="http://schemas.openxmlformats.org/officeDocument/2006/relationships" r:embed="rId2" cstate="print">
            <a:extLst>
              <a:ext uri="{28A0092B-C50C-407E-A947-70E740481C1C}">
                <a14:useLocalDpi xmlns:a14="http://schemas.microsoft.com/office/drawing/2010/main" val="0"/>
              </a:ext>
            </a:extLst>
          </a:blip>
          <a:srcRect/>
          <a:stretch>
            <a:fillRect/>
          </a:stretch>
        </a:blipFill>
      </dgm:spPr>
    </dgm:pt>
    <dgm:pt modelId="{42365506-B946-40EF-881C-92407A146AC2}" type="pres">
      <dgm:prSet presAssocID="{BEC35F20-A11E-4D8E-8749-114495762B72}" presName="Child" presStyleLbl="revTx" presStyleIdx="1" presStyleCnt="5">
        <dgm:presLayoutVars>
          <dgm:bulletEnabled val="1"/>
        </dgm:presLayoutVars>
      </dgm:prSet>
      <dgm:spPr/>
    </dgm:pt>
    <dgm:pt modelId="{C1176911-1AFC-40D0-BC05-F045795A12A3}" type="pres">
      <dgm:prSet presAssocID="{BEC35F20-A11E-4D8E-8749-114495762B72}" presName="Parent" presStyleLbl="alignNode1" presStyleIdx="1" presStyleCnt="5">
        <dgm:presLayoutVars>
          <dgm:bulletEnabled val="1"/>
        </dgm:presLayoutVars>
      </dgm:prSet>
      <dgm:spPr/>
    </dgm:pt>
    <dgm:pt modelId="{64A6D6CB-EA64-4F39-BF1C-A18CE1500B9C}" type="pres">
      <dgm:prSet presAssocID="{C13C86DC-1750-45CA-96B9-E4A92166D4FA}" presName="sibTrans" presStyleCnt="0"/>
      <dgm:spPr/>
    </dgm:pt>
    <dgm:pt modelId="{4C73ADC2-FB96-468D-9CC3-CFE91B4CA6D7}" type="pres">
      <dgm:prSet presAssocID="{482959BF-D40F-4FEB-B59A-C8FBF40062D0}" presName="composite" presStyleCnt="0"/>
      <dgm:spPr/>
    </dgm:pt>
    <dgm:pt modelId="{9E77C07A-78EF-4BF9-BD9D-FF2514AA8922}" type="pres">
      <dgm:prSet presAssocID="{482959BF-D40F-4FEB-B59A-C8FBF40062D0}" presName="Accent" presStyleLbl="alignAcc1" presStyleIdx="2" presStyleCnt="5"/>
      <dgm:spPr/>
    </dgm:pt>
    <dgm:pt modelId="{CDD3768A-A662-4CAF-A1A3-1984534A4C70}" type="pres">
      <dgm:prSet presAssocID="{482959BF-D40F-4FEB-B59A-C8FBF40062D0}" presName="Image" presStyleLbl="node1" presStyleIdx="2" presStyleCnt="5"/>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dgm:spPr>
    </dgm:pt>
    <dgm:pt modelId="{52627269-6F3D-410D-9645-5E7BF8FA8F92}" type="pres">
      <dgm:prSet presAssocID="{482959BF-D40F-4FEB-B59A-C8FBF40062D0}" presName="Child" presStyleLbl="revTx" presStyleIdx="2" presStyleCnt="5">
        <dgm:presLayoutVars>
          <dgm:bulletEnabled val="1"/>
        </dgm:presLayoutVars>
      </dgm:prSet>
      <dgm:spPr/>
    </dgm:pt>
    <dgm:pt modelId="{FE15E48D-CE1C-48F8-96C8-3E07C43DC234}" type="pres">
      <dgm:prSet presAssocID="{482959BF-D40F-4FEB-B59A-C8FBF40062D0}" presName="Parent" presStyleLbl="alignNode1" presStyleIdx="2" presStyleCnt="5">
        <dgm:presLayoutVars>
          <dgm:bulletEnabled val="1"/>
        </dgm:presLayoutVars>
      </dgm:prSet>
      <dgm:spPr/>
    </dgm:pt>
    <dgm:pt modelId="{5F1B0FD6-353F-4139-AA2F-6501E3F02AA9}" type="pres">
      <dgm:prSet presAssocID="{8BC75FEF-6C5F-403E-A0AD-1ABC699C3DC2}" presName="sibTrans" presStyleCnt="0"/>
      <dgm:spPr/>
    </dgm:pt>
    <dgm:pt modelId="{8FEDEFBF-1222-425C-9E5B-DB471048D485}" type="pres">
      <dgm:prSet presAssocID="{01FC66B0-352B-574A-91AD-2D45794198A6}" presName="composite" presStyleCnt="0"/>
      <dgm:spPr/>
    </dgm:pt>
    <dgm:pt modelId="{35454B11-F4F5-4695-BE28-AF7272C6F116}" type="pres">
      <dgm:prSet presAssocID="{01FC66B0-352B-574A-91AD-2D45794198A6}" presName="Accent" presStyleLbl="alignAcc1" presStyleIdx="3" presStyleCnt="5"/>
      <dgm:spPr/>
    </dgm:pt>
    <dgm:pt modelId="{8804440E-7D87-4D87-A4F2-A3C78B17C865}" type="pres">
      <dgm:prSet presAssocID="{01FC66B0-352B-574A-91AD-2D45794198A6}" presName="Image" presStyleLbl="node1" presStyleIdx="3" presStyleCnt="5" custScaleX="90755" custScaleY="100043"/>
      <dgm:spPr>
        <a:blipFill rotWithShape="1">
          <a:blip xmlns:r="http://schemas.openxmlformats.org/officeDocument/2006/relationships" r:embed="rId4"/>
          <a:srcRect/>
          <a:stretch>
            <a:fillRect t="-3000" b="-3000"/>
          </a:stretch>
        </a:blipFill>
      </dgm:spPr>
    </dgm:pt>
    <dgm:pt modelId="{BFF5963A-3DB7-463E-A617-CC87020C390B}" type="pres">
      <dgm:prSet presAssocID="{01FC66B0-352B-574A-91AD-2D45794198A6}" presName="Child" presStyleLbl="revTx" presStyleIdx="3" presStyleCnt="5">
        <dgm:presLayoutVars>
          <dgm:bulletEnabled val="1"/>
        </dgm:presLayoutVars>
      </dgm:prSet>
      <dgm:spPr/>
    </dgm:pt>
    <dgm:pt modelId="{7CBEAA74-D2B5-4C4E-8930-E4C672BA171E}" type="pres">
      <dgm:prSet presAssocID="{01FC66B0-352B-574A-91AD-2D45794198A6}" presName="Parent" presStyleLbl="alignNode1" presStyleIdx="3" presStyleCnt="5">
        <dgm:presLayoutVars>
          <dgm:bulletEnabled val="1"/>
        </dgm:presLayoutVars>
      </dgm:prSet>
      <dgm:spPr/>
    </dgm:pt>
    <dgm:pt modelId="{8452A4FD-2F73-470F-8784-42733E36F551}" type="pres">
      <dgm:prSet presAssocID="{8DDE2ED9-F9EA-8C4D-B9C3-87ABA9934385}" presName="sibTrans" presStyleCnt="0"/>
      <dgm:spPr/>
    </dgm:pt>
    <dgm:pt modelId="{661CAED7-DA3B-4BED-A6CC-170FDA3F6A34}" type="pres">
      <dgm:prSet presAssocID="{8651CD6E-F44E-478E-981F-F7709D9E040E}" presName="composite" presStyleCnt="0"/>
      <dgm:spPr/>
    </dgm:pt>
    <dgm:pt modelId="{40CF1448-8F6D-42EE-B5FA-AE096DE3391A}" type="pres">
      <dgm:prSet presAssocID="{8651CD6E-F44E-478E-981F-F7709D9E040E}" presName="Accent" presStyleLbl="alignAcc1" presStyleIdx="4" presStyleCnt="5"/>
      <dgm:spPr/>
    </dgm:pt>
    <dgm:pt modelId="{C7B574A3-E22A-48E7-BE45-5087A40E8E69}" type="pres">
      <dgm:prSet presAssocID="{8651CD6E-F44E-478E-981F-F7709D9E040E}" presName="Image" presStyleLbl="node1" presStyleIdx="4" presStyleCnt="5" custScaleX="80975" custScaleY="106454" custLinFactNeighborX="-313" custLinFactNeighborY="0"/>
      <dgm:spPr>
        <a:blipFill rotWithShape="1">
          <a:blip xmlns:r="http://schemas.openxmlformats.org/officeDocument/2006/relationships" r:embed="rId5"/>
          <a:srcRect/>
          <a:stretch>
            <a:fillRect t="-19000" b="-19000"/>
          </a:stretch>
        </a:blipFill>
      </dgm:spPr>
    </dgm:pt>
    <dgm:pt modelId="{18170081-75AD-4A15-AEB2-777A77C0A073}" type="pres">
      <dgm:prSet presAssocID="{8651CD6E-F44E-478E-981F-F7709D9E040E}" presName="Child" presStyleLbl="revTx" presStyleIdx="4" presStyleCnt="5" custLinFactNeighborX="649" custLinFactNeighborY="3184">
        <dgm:presLayoutVars>
          <dgm:bulletEnabled val="1"/>
        </dgm:presLayoutVars>
      </dgm:prSet>
      <dgm:spPr/>
    </dgm:pt>
    <dgm:pt modelId="{8D426AEC-EA69-49E5-9448-A569F8D2390E}" type="pres">
      <dgm:prSet presAssocID="{8651CD6E-F44E-478E-981F-F7709D9E040E}" presName="Parent" presStyleLbl="alignNode1" presStyleIdx="4" presStyleCnt="5">
        <dgm:presLayoutVars>
          <dgm:bulletEnabled val="1"/>
        </dgm:presLayoutVars>
      </dgm:prSet>
      <dgm:spPr/>
    </dgm:pt>
  </dgm:ptLst>
  <dgm:cxnLst>
    <dgm:cxn modelId="{9BC89F02-4571-504A-8485-428B2D534445}" type="presOf" srcId="{01FC66B0-352B-574A-91AD-2D45794198A6}" destId="{7CBEAA74-D2B5-4C4E-8930-E4C672BA171E}" srcOrd="0" destOrd="0" presId="urn:microsoft.com/office/officeart/2008/layout/TitlePictureLineup"/>
    <dgm:cxn modelId="{3F639106-74E7-8540-AE69-A6E609955804}" type="presOf" srcId="{CCEC1D74-C1B8-411D-999E-C85D2DA685BB}" destId="{42365506-B946-40EF-881C-92407A146AC2}" srcOrd="0" destOrd="1" presId="urn:microsoft.com/office/officeart/2008/layout/TitlePictureLineup"/>
    <dgm:cxn modelId="{042F5B0D-CB85-45FC-94F6-FC1784DB9158}" type="presOf" srcId="{8651CD6E-F44E-478E-981F-F7709D9E040E}" destId="{8D426AEC-EA69-49E5-9448-A569F8D2390E}" srcOrd="0" destOrd="0" presId="urn:microsoft.com/office/officeart/2008/layout/TitlePictureLineup"/>
    <dgm:cxn modelId="{E57D0614-4E73-479D-87A2-C21326CBD22D}" srcId="{BEC35F20-A11E-4D8E-8749-114495762B72}" destId="{CCEC1D74-C1B8-411D-999E-C85D2DA685BB}" srcOrd="1" destOrd="0" parTransId="{912A17D0-7277-4022-84B6-786EC110E6FA}" sibTransId="{270596D4-3944-4977-B966-1A0537C7B28C}"/>
    <dgm:cxn modelId="{628BDA15-D3BE-4803-B936-416C22FC3B8D}" srcId="{A39413E3-8066-446C-859B-C3B76E739EE6}" destId="{E4C40047-7C5C-423E-9862-E6613EF41FE6}" srcOrd="1" destOrd="0" parTransId="{83842DD3-89E8-4963-9863-6EE53A8525B2}" sibTransId="{1C0003C1-A169-4892-8194-8161A72239FA}"/>
    <dgm:cxn modelId="{D198CC1E-7ED0-7647-B6B0-CAD6520E71F4}" type="presOf" srcId="{F78C028F-D8E2-45BB-8E4B-D8D88C0ECED4}" destId="{BFF5963A-3DB7-463E-A617-CC87020C390B}" srcOrd="0" destOrd="0" presId="urn:microsoft.com/office/officeart/2008/layout/TitlePictureLineup"/>
    <dgm:cxn modelId="{A8A54726-8246-C845-8669-1B60766387FE}" type="presOf" srcId="{57DBF18F-D522-244A-AF8D-791BC54F8EF6}" destId="{C27F5FC9-1D8E-5442-8AEF-AF810E2227CB}" srcOrd="0" destOrd="0" presId="urn:microsoft.com/office/officeart/2008/layout/TitlePictureLineup"/>
    <dgm:cxn modelId="{2A4D0827-1D0D-5C4A-BE89-D92DC4BCF9C9}" type="presOf" srcId="{4D9C1393-E335-4916-BC02-2DA0613173A8}" destId="{BFF5963A-3DB7-463E-A617-CC87020C390B}" srcOrd="0" destOrd="1" presId="urn:microsoft.com/office/officeart/2008/layout/TitlePictureLineup"/>
    <dgm:cxn modelId="{3FF52B38-3755-42E1-B95D-E1B998E9E059}" srcId="{01FC66B0-352B-574A-91AD-2D45794198A6}" destId="{4D9C1393-E335-4916-BC02-2DA0613173A8}" srcOrd="1" destOrd="0" parTransId="{1671C9D6-69AA-457A-B3C9-DF19CE6D9975}" sibTransId="{C9913DF4-61DC-4EA7-9166-46F0C07E4F61}"/>
    <dgm:cxn modelId="{8135003A-7BFE-F846-AFB8-8A865E7C49C5}" type="presOf" srcId="{2ABA9846-F920-4D3B-BA67-A9D34E0E94E7}" destId="{52627269-6F3D-410D-9645-5E7BF8FA8F92}" srcOrd="0" destOrd="1" presId="urn:microsoft.com/office/officeart/2008/layout/TitlePictureLineup"/>
    <dgm:cxn modelId="{7CF35940-13B9-41E2-BF01-2C0EDFE3BBDC}" srcId="{8651CD6E-F44E-478E-981F-F7709D9E040E}" destId="{ED011737-E08C-4367-9B63-5DD9D7BE01D8}" srcOrd="1" destOrd="0" parTransId="{98F20D92-5BAB-469E-8FE0-1CB8DFCC4D53}" sibTransId="{F3C1C2EE-28DF-4045-9B68-53F5F26DC4AF}"/>
    <dgm:cxn modelId="{A24DB25D-68BE-4C16-BCE6-9DE18BFB84F8}" srcId="{BEC35F20-A11E-4D8E-8749-114495762B72}" destId="{16C34E92-C2E4-4CCB-AEFF-5614F468C60E}" srcOrd="0" destOrd="0" parTransId="{5838C0A7-F85B-4681-8517-3BE922DB4444}" sibTransId="{BF8BD79E-B6F4-4F1E-A0B9-AE5B209E8E1F}"/>
    <dgm:cxn modelId="{1CBB2065-7786-F74F-9B25-58E7EE444CC6}" type="presOf" srcId="{E4C40047-7C5C-423E-9862-E6613EF41FE6}" destId="{CAAC3640-F70C-4B1D-AE40-9EF15158D4A5}" srcOrd="0" destOrd="1" presId="urn:microsoft.com/office/officeart/2008/layout/TitlePictureLineup"/>
    <dgm:cxn modelId="{5B061370-7CBF-49CC-B2A5-D6611E6A09B5}" type="presOf" srcId="{ED011737-E08C-4367-9B63-5DD9D7BE01D8}" destId="{18170081-75AD-4A15-AEB2-777A77C0A073}" srcOrd="0" destOrd="1" presId="urn:microsoft.com/office/officeart/2008/layout/TitlePictureLineup"/>
    <dgm:cxn modelId="{C3B51C54-02D3-3D4F-9A63-33599C463C00}" type="presOf" srcId="{EFF2ED0F-41D4-4A16-9D07-0200CCFC05F4}" destId="{52627269-6F3D-410D-9645-5E7BF8FA8F92}" srcOrd="0" destOrd="0" presId="urn:microsoft.com/office/officeart/2008/layout/TitlePictureLineup"/>
    <dgm:cxn modelId="{B79AD27D-45E3-493D-9ADF-47CFABFDC53B}" srcId="{A39413E3-8066-446C-859B-C3B76E739EE6}" destId="{5BEDCDBE-893E-4C3D-B69B-AC5E1C383127}" srcOrd="0" destOrd="0" parTransId="{CE81AB20-7372-440F-840A-04C166A2F1F9}" sibTransId="{3619E2EE-5037-4573-B18E-61561554D4A2}"/>
    <dgm:cxn modelId="{A6DA5483-9888-5547-91BC-72893A22BAAE}" srcId="{57DBF18F-D522-244A-AF8D-791BC54F8EF6}" destId="{01FC66B0-352B-574A-91AD-2D45794198A6}" srcOrd="3" destOrd="0" parTransId="{1FBF5EFB-59BE-6248-AF80-65E833D8B922}" sibTransId="{8DDE2ED9-F9EA-8C4D-B9C3-87ABA9934385}"/>
    <dgm:cxn modelId="{053B5F8B-DC15-C540-B8CA-1CF9B7EC0A94}" type="presOf" srcId="{482959BF-D40F-4FEB-B59A-C8FBF40062D0}" destId="{FE15E48D-CE1C-48F8-96C8-3E07C43DC234}" srcOrd="0" destOrd="0" presId="urn:microsoft.com/office/officeart/2008/layout/TitlePictureLineup"/>
    <dgm:cxn modelId="{4D745297-FA9B-4CB3-8734-E4D3DA414743}" srcId="{8651CD6E-F44E-478E-981F-F7709D9E040E}" destId="{01D18F75-9313-4637-B751-71D939FE9998}" srcOrd="0" destOrd="0" parTransId="{6926C28D-E846-4ECA-9C9D-AE9C11029D4C}" sibTransId="{F9F6FBB5-5AE6-4094-A9B8-0C2A6E8537C4}"/>
    <dgm:cxn modelId="{21438C9F-4DF1-4985-906A-2C0D8C21827E}" srcId="{57DBF18F-D522-244A-AF8D-791BC54F8EF6}" destId="{BEC35F20-A11E-4D8E-8749-114495762B72}" srcOrd="1" destOrd="0" parTransId="{272B159B-14EE-4710-9D7A-8D32772BC8B2}" sibTransId="{C13C86DC-1750-45CA-96B9-E4A92166D4FA}"/>
    <dgm:cxn modelId="{73C163AB-D12C-400D-9841-FE66D9F957CE}" srcId="{482959BF-D40F-4FEB-B59A-C8FBF40062D0}" destId="{EFF2ED0F-41D4-4A16-9D07-0200CCFC05F4}" srcOrd="0" destOrd="0" parTransId="{F5880C38-82E7-4CC0-833E-23628C8F6245}" sibTransId="{8A0DA4A2-4E2D-465B-ACCD-8819726AEC7B}"/>
    <dgm:cxn modelId="{983AF2B5-3D2E-324A-8AD2-2192FDB226B5}" type="presOf" srcId="{A39413E3-8066-446C-859B-C3B76E739EE6}" destId="{E68DCC72-F760-4887-AD45-DCE4B5C853EA}" srcOrd="0" destOrd="0" presId="urn:microsoft.com/office/officeart/2008/layout/TitlePictureLineup"/>
    <dgm:cxn modelId="{0A4F84B7-7613-4CDD-8564-46B69F0BCA2F}" srcId="{57DBF18F-D522-244A-AF8D-791BC54F8EF6}" destId="{482959BF-D40F-4FEB-B59A-C8FBF40062D0}" srcOrd="2" destOrd="0" parTransId="{3BB52FFF-CF54-4525-ABB9-BEFB783261D1}" sibTransId="{8BC75FEF-6C5F-403E-A0AD-1ABC699C3DC2}"/>
    <dgm:cxn modelId="{C09052BC-E854-4954-9C2A-8C2A26E7A150}" srcId="{BEC35F20-A11E-4D8E-8749-114495762B72}" destId="{E3066428-B625-48F8-93F2-D31B424659B3}" srcOrd="2" destOrd="0" parTransId="{365F738E-E9DC-4527-B751-BF5363D300AF}" sibTransId="{9F9469C8-59EC-4891-BE62-67B1AE1667EC}"/>
    <dgm:cxn modelId="{BCE832CF-C6CE-48E4-9CB5-F977A71D5049}" srcId="{01FC66B0-352B-574A-91AD-2D45794198A6}" destId="{F78C028F-D8E2-45BB-8E4B-D8D88C0ECED4}" srcOrd="0" destOrd="0" parTransId="{5218928E-D92E-4023-90FF-E0C1ADF128C3}" sibTransId="{1796B92E-C03A-4178-BCF5-DA3D03F34D3F}"/>
    <dgm:cxn modelId="{E5E5BAD4-44F5-494C-8021-2C6B02064AF4}" type="presOf" srcId="{16C34E92-C2E4-4CCB-AEFF-5614F468C60E}" destId="{42365506-B946-40EF-881C-92407A146AC2}" srcOrd="0" destOrd="0" presId="urn:microsoft.com/office/officeart/2008/layout/TitlePictureLineup"/>
    <dgm:cxn modelId="{314B76DF-ED56-4A8E-9A8B-808197A62690}" srcId="{57DBF18F-D522-244A-AF8D-791BC54F8EF6}" destId="{A39413E3-8066-446C-859B-C3B76E739EE6}" srcOrd="0" destOrd="0" parTransId="{12E5C0E2-15B8-4394-AF43-F7FA38FF17DB}" sibTransId="{1E73F8AB-31E5-4E3E-A14E-9CB060F826DC}"/>
    <dgm:cxn modelId="{12098BE5-2CE0-4F57-90EB-B047F38C63BA}" srcId="{482959BF-D40F-4FEB-B59A-C8FBF40062D0}" destId="{2ABA9846-F920-4D3B-BA67-A9D34E0E94E7}" srcOrd="1" destOrd="0" parTransId="{4FB6B65E-1AAB-4B0C-9AE5-7D2D2F468985}" sibTransId="{7DE1D96E-D206-4E06-BB17-972D161791EC}"/>
    <dgm:cxn modelId="{7707B0EC-F82C-2449-ABB7-889236BFEF9C}" type="presOf" srcId="{BEC35F20-A11E-4D8E-8749-114495762B72}" destId="{C1176911-1AFC-40D0-BC05-F045795A12A3}" srcOrd="0" destOrd="0" presId="urn:microsoft.com/office/officeart/2008/layout/TitlePictureLineup"/>
    <dgm:cxn modelId="{1BFAD6F1-60FC-4120-9886-A2090CD31400}" type="presOf" srcId="{01D18F75-9313-4637-B751-71D939FE9998}" destId="{18170081-75AD-4A15-AEB2-777A77C0A073}" srcOrd="0" destOrd="0" presId="urn:microsoft.com/office/officeart/2008/layout/TitlePictureLineup"/>
    <dgm:cxn modelId="{8646DBF3-195E-1745-82AB-859B4077475B}" type="presOf" srcId="{5BEDCDBE-893E-4C3D-B69B-AC5E1C383127}" destId="{CAAC3640-F70C-4B1D-AE40-9EF15158D4A5}" srcOrd="0" destOrd="0" presId="urn:microsoft.com/office/officeart/2008/layout/TitlePictureLineup"/>
    <dgm:cxn modelId="{7DC38CFA-A045-F245-AD4C-675711E3F7A1}" type="presOf" srcId="{E3066428-B625-48F8-93F2-D31B424659B3}" destId="{42365506-B946-40EF-881C-92407A146AC2}" srcOrd="0" destOrd="2" presId="urn:microsoft.com/office/officeart/2008/layout/TitlePictureLineup"/>
    <dgm:cxn modelId="{DA2095FD-A5C5-4A37-8FD3-596D252148FB}" srcId="{57DBF18F-D522-244A-AF8D-791BC54F8EF6}" destId="{8651CD6E-F44E-478E-981F-F7709D9E040E}" srcOrd="4" destOrd="0" parTransId="{B8793096-7C38-4AC1-BAE5-34D55D726ED4}" sibTransId="{D201A90F-03D4-44E9-8A7A-0AF744DAE7E0}"/>
    <dgm:cxn modelId="{37BCD7F4-8C97-D14E-8C2D-09E3F5F26608}" type="presParOf" srcId="{C27F5FC9-1D8E-5442-8AEF-AF810E2227CB}" destId="{1463CF33-9431-4F44-B482-E677C2C5FB7F}" srcOrd="0" destOrd="0" presId="urn:microsoft.com/office/officeart/2008/layout/TitlePictureLineup"/>
    <dgm:cxn modelId="{08E7EB4C-CC0C-844D-8DBA-D57418E5925A}" type="presParOf" srcId="{1463CF33-9431-4F44-B482-E677C2C5FB7F}" destId="{2688FA9C-8367-4119-9722-D83AA5D5E5E7}" srcOrd="0" destOrd="0" presId="urn:microsoft.com/office/officeart/2008/layout/TitlePictureLineup"/>
    <dgm:cxn modelId="{C8F9AB3B-95F5-5F45-843E-1FAD6641AB4F}" type="presParOf" srcId="{1463CF33-9431-4F44-B482-E677C2C5FB7F}" destId="{F19DAADB-EE33-4BF2-875F-B78B92732E39}" srcOrd="1" destOrd="0" presId="urn:microsoft.com/office/officeart/2008/layout/TitlePictureLineup"/>
    <dgm:cxn modelId="{E23E99C7-0C19-BC46-A35F-46A036289062}" type="presParOf" srcId="{1463CF33-9431-4F44-B482-E677C2C5FB7F}" destId="{CAAC3640-F70C-4B1D-AE40-9EF15158D4A5}" srcOrd="2" destOrd="0" presId="urn:microsoft.com/office/officeart/2008/layout/TitlePictureLineup"/>
    <dgm:cxn modelId="{E9B37FCD-8810-3041-A218-695693BB0A21}" type="presParOf" srcId="{1463CF33-9431-4F44-B482-E677C2C5FB7F}" destId="{E68DCC72-F760-4887-AD45-DCE4B5C853EA}" srcOrd="3" destOrd="0" presId="urn:microsoft.com/office/officeart/2008/layout/TitlePictureLineup"/>
    <dgm:cxn modelId="{11279855-0505-8B4C-BCA8-E16F75887EE4}" type="presParOf" srcId="{C27F5FC9-1D8E-5442-8AEF-AF810E2227CB}" destId="{4185DCBA-5A10-49D2-BF05-C3BD5F3D83D0}" srcOrd="1" destOrd="0" presId="urn:microsoft.com/office/officeart/2008/layout/TitlePictureLineup"/>
    <dgm:cxn modelId="{1C89E145-7C7B-7B42-B9E2-BAD53B13F186}" type="presParOf" srcId="{C27F5FC9-1D8E-5442-8AEF-AF810E2227CB}" destId="{5B3CEE31-6977-465C-8F72-2079835F7683}" srcOrd="2" destOrd="0" presId="urn:microsoft.com/office/officeart/2008/layout/TitlePictureLineup"/>
    <dgm:cxn modelId="{2E077F19-E19A-764D-8D3A-6788B45E1D60}" type="presParOf" srcId="{5B3CEE31-6977-465C-8F72-2079835F7683}" destId="{176F62C2-D016-4485-8C70-CAA088FB4739}" srcOrd="0" destOrd="0" presId="urn:microsoft.com/office/officeart/2008/layout/TitlePictureLineup"/>
    <dgm:cxn modelId="{D9B91CA6-D83A-9544-B5F2-B59847C60E93}" type="presParOf" srcId="{5B3CEE31-6977-465C-8F72-2079835F7683}" destId="{A5C1FA71-D47F-4222-9CEE-94D677CEF617}" srcOrd="1" destOrd="0" presId="urn:microsoft.com/office/officeart/2008/layout/TitlePictureLineup"/>
    <dgm:cxn modelId="{E086BD91-D7B9-064B-AABB-C2DC3DD3CDE3}" type="presParOf" srcId="{5B3CEE31-6977-465C-8F72-2079835F7683}" destId="{42365506-B946-40EF-881C-92407A146AC2}" srcOrd="2" destOrd="0" presId="urn:microsoft.com/office/officeart/2008/layout/TitlePictureLineup"/>
    <dgm:cxn modelId="{84BDA27E-01FA-284E-A373-A88948535EC8}" type="presParOf" srcId="{5B3CEE31-6977-465C-8F72-2079835F7683}" destId="{C1176911-1AFC-40D0-BC05-F045795A12A3}" srcOrd="3" destOrd="0" presId="urn:microsoft.com/office/officeart/2008/layout/TitlePictureLineup"/>
    <dgm:cxn modelId="{7C61960E-75B5-7D47-AE5D-A0A3B8BCE855}" type="presParOf" srcId="{C27F5FC9-1D8E-5442-8AEF-AF810E2227CB}" destId="{64A6D6CB-EA64-4F39-BF1C-A18CE1500B9C}" srcOrd="3" destOrd="0" presId="urn:microsoft.com/office/officeart/2008/layout/TitlePictureLineup"/>
    <dgm:cxn modelId="{4F3F74E5-F081-AB40-8E3A-A28E3D9545AD}" type="presParOf" srcId="{C27F5FC9-1D8E-5442-8AEF-AF810E2227CB}" destId="{4C73ADC2-FB96-468D-9CC3-CFE91B4CA6D7}" srcOrd="4" destOrd="0" presId="urn:microsoft.com/office/officeart/2008/layout/TitlePictureLineup"/>
    <dgm:cxn modelId="{67021877-5D81-4A4A-8C92-918CF3B6D1C3}" type="presParOf" srcId="{4C73ADC2-FB96-468D-9CC3-CFE91B4CA6D7}" destId="{9E77C07A-78EF-4BF9-BD9D-FF2514AA8922}" srcOrd="0" destOrd="0" presId="urn:microsoft.com/office/officeart/2008/layout/TitlePictureLineup"/>
    <dgm:cxn modelId="{85362DBE-86E5-1541-A536-87AEC67646A8}" type="presParOf" srcId="{4C73ADC2-FB96-468D-9CC3-CFE91B4CA6D7}" destId="{CDD3768A-A662-4CAF-A1A3-1984534A4C70}" srcOrd="1" destOrd="0" presId="urn:microsoft.com/office/officeart/2008/layout/TitlePictureLineup"/>
    <dgm:cxn modelId="{3072DDD9-ECE4-5B47-AB6F-B4D64DE3E2EF}" type="presParOf" srcId="{4C73ADC2-FB96-468D-9CC3-CFE91B4CA6D7}" destId="{52627269-6F3D-410D-9645-5E7BF8FA8F92}" srcOrd="2" destOrd="0" presId="urn:microsoft.com/office/officeart/2008/layout/TitlePictureLineup"/>
    <dgm:cxn modelId="{5C8196E8-BF1A-7F41-A992-04F21FE97FB4}" type="presParOf" srcId="{4C73ADC2-FB96-468D-9CC3-CFE91B4CA6D7}" destId="{FE15E48D-CE1C-48F8-96C8-3E07C43DC234}" srcOrd="3" destOrd="0" presId="urn:microsoft.com/office/officeart/2008/layout/TitlePictureLineup"/>
    <dgm:cxn modelId="{2ED52702-E340-4142-AEE1-3DAB05AD8229}" type="presParOf" srcId="{C27F5FC9-1D8E-5442-8AEF-AF810E2227CB}" destId="{5F1B0FD6-353F-4139-AA2F-6501E3F02AA9}" srcOrd="5" destOrd="0" presId="urn:microsoft.com/office/officeart/2008/layout/TitlePictureLineup"/>
    <dgm:cxn modelId="{3AA003FE-D6F0-4947-9183-E577270EB833}" type="presParOf" srcId="{C27F5FC9-1D8E-5442-8AEF-AF810E2227CB}" destId="{8FEDEFBF-1222-425C-9E5B-DB471048D485}" srcOrd="6" destOrd="0" presId="urn:microsoft.com/office/officeart/2008/layout/TitlePictureLineup"/>
    <dgm:cxn modelId="{81B62DC1-89D8-B447-8DD0-668FCF78055A}" type="presParOf" srcId="{8FEDEFBF-1222-425C-9E5B-DB471048D485}" destId="{35454B11-F4F5-4695-BE28-AF7272C6F116}" srcOrd="0" destOrd="0" presId="urn:microsoft.com/office/officeart/2008/layout/TitlePictureLineup"/>
    <dgm:cxn modelId="{8360E666-3B30-C14D-8BA2-60342011775C}" type="presParOf" srcId="{8FEDEFBF-1222-425C-9E5B-DB471048D485}" destId="{8804440E-7D87-4D87-A4F2-A3C78B17C865}" srcOrd="1" destOrd="0" presId="urn:microsoft.com/office/officeart/2008/layout/TitlePictureLineup"/>
    <dgm:cxn modelId="{9E154C22-84E5-BC4A-AAD9-F6C8ADC5F911}" type="presParOf" srcId="{8FEDEFBF-1222-425C-9E5B-DB471048D485}" destId="{BFF5963A-3DB7-463E-A617-CC87020C390B}" srcOrd="2" destOrd="0" presId="urn:microsoft.com/office/officeart/2008/layout/TitlePictureLineup"/>
    <dgm:cxn modelId="{1BDA70A3-FABB-D144-BEA9-31F3EE716C8C}" type="presParOf" srcId="{8FEDEFBF-1222-425C-9E5B-DB471048D485}" destId="{7CBEAA74-D2B5-4C4E-8930-E4C672BA171E}" srcOrd="3" destOrd="0" presId="urn:microsoft.com/office/officeart/2008/layout/TitlePictureLineup"/>
    <dgm:cxn modelId="{BF809358-ACC6-4AE7-B990-438B04CAC126}" type="presParOf" srcId="{C27F5FC9-1D8E-5442-8AEF-AF810E2227CB}" destId="{8452A4FD-2F73-470F-8784-42733E36F551}" srcOrd="7" destOrd="0" presId="urn:microsoft.com/office/officeart/2008/layout/TitlePictureLineup"/>
    <dgm:cxn modelId="{7BE8E152-C8D8-459E-9F88-61F5169A5004}" type="presParOf" srcId="{C27F5FC9-1D8E-5442-8AEF-AF810E2227CB}" destId="{661CAED7-DA3B-4BED-A6CC-170FDA3F6A34}" srcOrd="8" destOrd="0" presId="urn:microsoft.com/office/officeart/2008/layout/TitlePictureLineup"/>
    <dgm:cxn modelId="{615D3C7E-70CD-4748-8AD1-53C6C87C9DC4}" type="presParOf" srcId="{661CAED7-DA3B-4BED-A6CC-170FDA3F6A34}" destId="{40CF1448-8F6D-42EE-B5FA-AE096DE3391A}" srcOrd="0" destOrd="0" presId="urn:microsoft.com/office/officeart/2008/layout/TitlePictureLineup"/>
    <dgm:cxn modelId="{B0D2E92E-B0A1-4715-9298-BF52BA6D8B16}" type="presParOf" srcId="{661CAED7-DA3B-4BED-A6CC-170FDA3F6A34}" destId="{C7B574A3-E22A-48E7-BE45-5087A40E8E69}" srcOrd="1" destOrd="0" presId="urn:microsoft.com/office/officeart/2008/layout/TitlePictureLineup"/>
    <dgm:cxn modelId="{AF069286-E2E2-4577-93B0-07A9D3C8001E}" type="presParOf" srcId="{661CAED7-DA3B-4BED-A6CC-170FDA3F6A34}" destId="{18170081-75AD-4A15-AEB2-777A77C0A073}" srcOrd="2" destOrd="0" presId="urn:microsoft.com/office/officeart/2008/layout/TitlePictureLineup"/>
    <dgm:cxn modelId="{AEC949B9-D2C3-4968-8F78-A1D4398F8D3B}" type="presParOf" srcId="{661CAED7-DA3B-4BED-A6CC-170FDA3F6A34}" destId="{8D426AEC-EA69-49E5-9448-A569F8D2390E}" srcOrd="3" destOrd="0" presId="urn:microsoft.com/office/officeart/2008/layout/TitlePictureLineup"/>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841FDA7-46F1-4BC4-8847-41C04F87854A}"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AU"/>
        </a:p>
      </dgm:t>
    </dgm:pt>
    <dgm:pt modelId="{03872B7A-FB41-4BFE-AA4F-CC8D31780922}">
      <dgm:prSet phldrT="[Text]" custT="1"/>
      <dgm:spPr/>
      <dgm:t>
        <a:bodyPr/>
        <a:lstStyle/>
        <a:p>
          <a:r>
            <a:rPr lang="en-AU" sz="1600" dirty="0"/>
            <a:t>Architectural Element</a:t>
          </a:r>
        </a:p>
      </dgm:t>
    </dgm:pt>
    <dgm:pt modelId="{830E09B4-C3FF-435F-8603-E4DC11F3A278}" type="parTrans" cxnId="{6F1F33C9-B8DE-411F-94DA-1E72332EACE3}">
      <dgm:prSet/>
      <dgm:spPr/>
      <dgm:t>
        <a:bodyPr/>
        <a:lstStyle/>
        <a:p>
          <a:endParaRPr lang="en-AU" sz="2000"/>
        </a:p>
      </dgm:t>
    </dgm:pt>
    <dgm:pt modelId="{064052D1-A65A-4A1A-933A-683051D2FFF9}" type="sibTrans" cxnId="{6F1F33C9-B8DE-411F-94DA-1E72332EACE3}">
      <dgm:prSet/>
      <dgm:spPr/>
      <dgm:t>
        <a:bodyPr/>
        <a:lstStyle/>
        <a:p>
          <a:endParaRPr lang="en-AU" sz="2000"/>
        </a:p>
      </dgm:t>
    </dgm:pt>
    <dgm:pt modelId="{B5BB1B15-DA1F-4F4B-8DE7-02BB345613D6}">
      <dgm:prSet custT="1"/>
      <dgm:spPr/>
      <dgm:t>
        <a:bodyPr/>
        <a:lstStyle/>
        <a:p>
          <a:r>
            <a:rPr lang="en-AU" sz="1400" dirty="0"/>
            <a:t>Computational Element</a:t>
          </a:r>
        </a:p>
      </dgm:t>
    </dgm:pt>
    <dgm:pt modelId="{941B285F-3DDD-464B-A4E5-96DD0C0CCB35}" type="parTrans" cxnId="{94ED52DE-DF5E-4BE2-B371-83D28F125D38}">
      <dgm:prSet/>
      <dgm:spPr/>
      <dgm:t>
        <a:bodyPr/>
        <a:lstStyle/>
        <a:p>
          <a:endParaRPr lang="en-AU" sz="2000"/>
        </a:p>
      </dgm:t>
    </dgm:pt>
    <dgm:pt modelId="{58AF55A7-8D27-427B-8D51-915E310AAC16}" type="sibTrans" cxnId="{94ED52DE-DF5E-4BE2-B371-83D28F125D38}">
      <dgm:prSet/>
      <dgm:spPr/>
      <dgm:t>
        <a:bodyPr/>
        <a:lstStyle/>
        <a:p>
          <a:endParaRPr lang="en-AU" sz="2000"/>
        </a:p>
      </dgm:t>
    </dgm:pt>
    <dgm:pt modelId="{5D489046-1A80-41AD-90BB-6E5690A10A1F}">
      <dgm:prSet custT="1"/>
      <dgm:spPr/>
      <dgm:t>
        <a:bodyPr/>
        <a:lstStyle/>
        <a:p>
          <a:r>
            <a:rPr lang="en-AU" sz="1400" dirty="0"/>
            <a:t>Storage Element</a:t>
          </a:r>
        </a:p>
      </dgm:t>
    </dgm:pt>
    <dgm:pt modelId="{A181FD8A-E5A1-46DE-876B-0418AFB55BA5}" type="parTrans" cxnId="{A12D8D35-ECF9-4FA3-AF8A-54FA5470F96D}">
      <dgm:prSet/>
      <dgm:spPr/>
      <dgm:t>
        <a:bodyPr/>
        <a:lstStyle/>
        <a:p>
          <a:endParaRPr lang="en-AU" sz="2000"/>
        </a:p>
      </dgm:t>
    </dgm:pt>
    <dgm:pt modelId="{A86F76B9-A26B-4146-B3DD-D0B6707C25D8}" type="sibTrans" cxnId="{A12D8D35-ECF9-4FA3-AF8A-54FA5470F96D}">
      <dgm:prSet/>
      <dgm:spPr/>
      <dgm:t>
        <a:bodyPr/>
        <a:lstStyle/>
        <a:p>
          <a:endParaRPr lang="en-AU" sz="2000"/>
        </a:p>
      </dgm:t>
    </dgm:pt>
    <dgm:pt modelId="{3EF826D0-9353-469F-AD51-98F086DA8112}">
      <dgm:prSet custT="1"/>
      <dgm:spPr/>
      <dgm:t>
        <a:bodyPr/>
        <a:lstStyle/>
        <a:p>
          <a:r>
            <a:rPr lang="en-AU" sz="1400" dirty="0"/>
            <a:t>Communi-cation Mechanism</a:t>
          </a:r>
        </a:p>
      </dgm:t>
    </dgm:pt>
    <dgm:pt modelId="{2E218BD3-DBE9-4EAB-A956-825FE1A8A96B}" type="parTrans" cxnId="{F463898A-331D-4263-8069-F2E2C0E09F8D}">
      <dgm:prSet/>
      <dgm:spPr/>
      <dgm:t>
        <a:bodyPr/>
        <a:lstStyle/>
        <a:p>
          <a:endParaRPr lang="en-AU" sz="2000"/>
        </a:p>
      </dgm:t>
    </dgm:pt>
    <dgm:pt modelId="{AB300EE3-756D-4CD1-964D-2CF10CDCBF25}" type="sibTrans" cxnId="{F463898A-331D-4263-8069-F2E2C0E09F8D}">
      <dgm:prSet/>
      <dgm:spPr/>
      <dgm:t>
        <a:bodyPr/>
        <a:lstStyle/>
        <a:p>
          <a:endParaRPr lang="en-AU" sz="2000"/>
        </a:p>
      </dgm:t>
    </dgm:pt>
    <dgm:pt modelId="{AC44856B-A26F-4176-BFDB-F8330F97E213}">
      <dgm:prSet custT="1"/>
      <dgm:spPr/>
      <dgm:t>
        <a:bodyPr/>
        <a:lstStyle/>
        <a:p>
          <a:r>
            <a:rPr lang="en-AU" sz="1400" dirty="0"/>
            <a:t>Asset Management &amp; Control Mechanism</a:t>
          </a:r>
        </a:p>
      </dgm:t>
    </dgm:pt>
    <dgm:pt modelId="{893833E5-849A-4BF0-8FF8-1325508D9A05}" type="parTrans" cxnId="{BC9980DB-7D60-4284-B3EC-09CB727E50DF}">
      <dgm:prSet/>
      <dgm:spPr/>
      <dgm:t>
        <a:bodyPr/>
        <a:lstStyle/>
        <a:p>
          <a:endParaRPr lang="en-AU" sz="2000"/>
        </a:p>
      </dgm:t>
    </dgm:pt>
    <dgm:pt modelId="{B947A088-A410-484B-BCFC-2312B054725D}" type="sibTrans" cxnId="{BC9980DB-7D60-4284-B3EC-09CB727E50DF}">
      <dgm:prSet/>
      <dgm:spPr/>
      <dgm:t>
        <a:bodyPr/>
        <a:lstStyle/>
        <a:p>
          <a:endParaRPr lang="en-AU" sz="2000"/>
        </a:p>
      </dgm:t>
    </dgm:pt>
    <dgm:pt modelId="{1545DDEA-7264-4538-BDE6-EFB3B49C24E2}">
      <dgm:prSet custT="1"/>
      <dgm:spPr/>
      <dgm:t>
        <a:bodyPr/>
        <a:lstStyle/>
        <a:p>
          <a:endParaRPr lang="en-AU" sz="1600" dirty="0"/>
        </a:p>
      </dgm:t>
    </dgm:pt>
    <dgm:pt modelId="{ADDB773E-C4A1-4F3F-A236-B6883980E182}" type="parTrans" cxnId="{DE7D4FC2-E9C3-443D-93EB-7E0661D46004}">
      <dgm:prSet/>
      <dgm:spPr/>
      <dgm:t>
        <a:bodyPr/>
        <a:lstStyle/>
        <a:p>
          <a:endParaRPr lang="en-AU" sz="2000"/>
        </a:p>
      </dgm:t>
    </dgm:pt>
    <dgm:pt modelId="{C9A38AD8-581D-4B7D-AD43-DE53806E6969}" type="sibTrans" cxnId="{DE7D4FC2-E9C3-443D-93EB-7E0661D46004}">
      <dgm:prSet/>
      <dgm:spPr/>
      <dgm:t>
        <a:bodyPr/>
        <a:lstStyle/>
        <a:p>
          <a:endParaRPr lang="en-AU" sz="2000"/>
        </a:p>
      </dgm:t>
    </dgm:pt>
    <dgm:pt modelId="{410C8EF4-E153-4465-9FF9-2FB17C8AB454}">
      <dgm:prSet custT="1"/>
      <dgm:spPr/>
      <dgm:t>
        <a:bodyPr/>
        <a:lstStyle/>
        <a:p>
          <a:endParaRPr lang="en-AU" sz="1600" dirty="0"/>
        </a:p>
      </dgm:t>
    </dgm:pt>
    <dgm:pt modelId="{91F5DB34-404B-4724-82DD-AA1F90110B42}" type="sibTrans" cxnId="{DE1DE128-2A62-47AA-947B-416788F28983}">
      <dgm:prSet/>
      <dgm:spPr/>
      <dgm:t>
        <a:bodyPr/>
        <a:lstStyle/>
        <a:p>
          <a:endParaRPr lang="en-AU" sz="2000"/>
        </a:p>
      </dgm:t>
    </dgm:pt>
    <dgm:pt modelId="{4C90D029-79A3-4D03-AB39-83D446FDF6F3}" type="parTrans" cxnId="{DE1DE128-2A62-47AA-947B-416788F28983}">
      <dgm:prSet/>
      <dgm:spPr/>
      <dgm:t>
        <a:bodyPr/>
        <a:lstStyle/>
        <a:p>
          <a:endParaRPr lang="en-AU" sz="2000"/>
        </a:p>
      </dgm:t>
    </dgm:pt>
    <dgm:pt modelId="{6260D791-6584-43FD-B43A-DD2A361C63C8}" type="pres">
      <dgm:prSet presAssocID="{6841FDA7-46F1-4BC4-8847-41C04F87854A}" presName="Name0" presStyleCnt="0">
        <dgm:presLayoutVars>
          <dgm:chMax val="1"/>
          <dgm:chPref val="1"/>
          <dgm:dir/>
          <dgm:animOne val="branch"/>
          <dgm:animLvl val="lvl"/>
        </dgm:presLayoutVars>
      </dgm:prSet>
      <dgm:spPr/>
    </dgm:pt>
    <dgm:pt modelId="{CBE524B0-31F9-4CC1-BB1F-95BC5987B47A}" type="pres">
      <dgm:prSet presAssocID="{03872B7A-FB41-4BFE-AA4F-CC8D31780922}" presName="Parent" presStyleLbl="node0" presStyleIdx="0" presStyleCnt="1">
        <dgm:presLayoutVars>
          <dgm:chMax val="6"/>
          <dgm:chPref val="6"/>
        </dgm:presLayoutVars>
      </dgm:prSet>
      <dgm:spPr/>
    </dgm:pt>
    <dgm:pt modelId="{D3417241-D945-4F60-9E4F-228FA9011B96}" type="pres">
      <dgm:prSet presAssocID="{410C8EF4-E153-4465-9FF9-2FB17C8AB454}" presName="Accent1" presStyleCnt="0"/>
      <dgm:spPr/>
    </dgm:pt>
    <dgm:pt modelId="{40887ED9-5D21-4CA5-A0EB-DF9E1045B406}" type="pres">
      <dgm:prSet presAssocID="{410C8EF4-E153-4465-9FF9-2FB17C8AB454}" presName="Accent" presStyleLbl="bgShp" presStyleIdx="0" presStyleCnt="6"/>
      <dgm:spPr/>
    </dgm:pt>
    <dgm:pt modelId="{E10D5476-9CD9-44F5-9855-012BC1B4BE56}" type="pres">
      <dgm:prSet presAssocID="{410C8EF4-E153-4465-9FF9-2FB17C8AB454}" presName="Child1" presStyleLbl="node1" presStyleIdx="0" presStyleCnt="6" custScaleY="57532" custLinFactNeighborX="90990" custLinFactNeighborY="61381">
        <dgm:presLayoutVars>
          <dgm:chMax val="0"/>
          <dgm:chPref val="0"/>
          <dgm:bulletEnabled val="1"/>
        </dgm:presLayoutVars>
      </dgm:prSet>
      <dgm:spPr/>
    </dgm:pt>
    <dgm:pt modelId="{7E6D15DF-BF86-46AD-84C7-1D94E1FCA5B5}" type="pres">
      <dgm:prSet presAssocID="{3EF826D0-9353-469F-AD51-98F086DA8112}" presName="Accent2" presStyleCnt="0"/>
      <dgm:spPr/>
    </dgm:pt>
    <dgm:pt modelId="{E989C0F4-F4D7-4DEE-9B8C-1D36B9699652}" type="pres">
      <dgm:prSet presAssocID="{3EF826D0-9353-469F-AD51-98F086DA8112}" presName="Accent" presStyleLbl="bgShp" presStyleIdx="1" presStyleCnt="6" custLinFactX="-100000" custLinFactY="127393" custLinFactNeighborX="-166355" custLinFactNeighborY="200000"/>
      <dgm:spPr/>
    </dgm:pt>
    <dgm:pt modelId="{4B8EDFF3-4D21-43A9-8722-40FFE245A717}" type="pres">
      <dgm:prSet presAssocID="{3EF826D0-9353-469F-AD51-98F086DA8112}" presName="Child2" presStyleLbl="node1" presStyleIdx="1" presStyleCnt="6" custScaleX="106446" custScaleY="106906">
        <dgm:presLayoutVars>
          <dgm:chMax val="0"/>
          <dgm:chPref val="0"/>
          <dgm:bulletEnabled val="1"/>
        </dgm:presLayoutVars>
      </dgm:prSet>
      <dgm:spPr/>
    </dgm:pt>
    <dgm:pt modelId="{393CCD86-FFC2-4E72-BEA7-FFC931CC8FB5}" type="pres">
      <dgm:prSet presAssocID="{AC44856B-A26F-4176-BFDB-F8330F97E213}" presName="Accent3" presStyleCnt="0"/>
      <dgm:spPr/>
    </dgm:pt>
    <dgm:pt modelId="{D051A1AE-2D42-470E-BE1C-4BA45001443C}" type="pres">
      <dgm:prSet presAssocID="{AC44856B-A26F-4176-BFDB-F8330F97E213}" presName="Accent" presStyleLbl="bgShp" presStyleIdx="2" presStyleCnt="6" custFlipVert="1" custScaleY="80003" custLinFactY="-26945" custLinFactNeighborX="-10912" custLinFactNeighborY="-100000"/>
      <dgm:spPr/>
    </dgm:pt>
    <dgm:pt modelId="{0E0A7782-D909-47A9-A7E6-C60FD91D823B}" type="pres">
      <dgm:prSet presAssocID="{AC44856B-A26F-4176-BFDB-F8330F97E213}" presName="Child3" presStyleLbl="node1" presStyleIdx="2" presStyleCnt="6" custScaleX="106446" custScaleY="105819">
        <dgm:presLayoutVars>
          <dgm:chMax val="0"/>
          <dgm:chPref val="0"/>
          <dgm:bulletEnabled val="1"/>
        </dgm:presLayoutVars>
      </dgm:prSet>
      <dgm:spPr/>
    </dgm:pt>
    <dgm:pt modelId="{55E1068F-CAD8-4FE4-AB5A-F3AF783A1CA4}" type="pres">
      <dgm:prSet presAssocID="{1545DDEA-7264-4538-BDE6-EFB3B49C24E2}" presName="Accent4" presStyleCnt="0"/>
      <dgm:spPr/>
    </dgm:pt>
    <dgm:pt modelId="{18F9843D-B1FA-4143-A018-2433B1C712D2}" type="pres">
      <dgm:prSet presAssocID="{1545DDEA-7264-4538-BDE6-EFB3B49C24E2}" presName="Accent" presStyleLbl="bgShp" presStyleIdx="3" presStyleCnt="6" custLinFactNeighborX="99992" custLinFactNeighborY="-39462"/>
      <dgm:spPr/>
    </dgm:pt>
    <dgm:pt modelId="{53392981-2864-40BF-949B-AA90BF680CA7}" type="pres">
      <dgm:prSet presAssocID="{1545DDEA-7264-4538-BDE6-EFB3B49C24E2}" presName="Child4" presStyleLbl="node1" presStyleIdx="3" presStyleCnt="6" custScaleY="49044" custLinFactNeighborX="-92134" custLinFactNeighborY="-63502">
        <dgm:presLayoutVars>
          <dgm:chMax val="0"/>
          <dgm:chPref val="0"/>
          <dgm:bulletEnabled val="1"/>
        </dgm:presLayoutVars>
      </dgm:prSet>
      <dgm:spPr/>
    </dgm:pt>
    <dgm:pt modelId="{C4F544E6-7545-44B0-A90A-413D7B7D6A3F}" type="pres">
      <dgm:prSet presAssocID="{B5BB1B15-DA1F-4F4B-8DE7-02BB345613D6}" presName="Accent5" presStyleCnt="0"/>
      <dgm:spPr/>
    </dgm:pt>
    <dgm:pt modelId="{364CB5CC-9739-4EE9-8E38-61FB5627194C}" type="pres">
      <dgm:prSet presAssocID="{B5BB1B15-DA1F-4F4B-8DE7-02BB345613D6}" presName="Accent" presStyleLbl="bgShp" presStyleIdx="4" presStyleCnt="6" custLinFactX="-17448" custLinFactY="-127515" custLinFactNeighborX="-100000" custLinFactNeighborY="-200000"/>
      <dgm:spPr/>
    </dgm:pt>
    <dgm:pt modelId="{E653E335-4555-431E-81CD-7F8449BA6DA0}" type="pres">
      <dgm:prSet presAssocID="{B5BB1B15-DA1F-4F4B-8DE7-02BB345613D6}" presName="Child5" presStyleLbl="node1" presStyleIdx="4" presStyleCnt="6" custScaleX="106446" custScaleY="104879">
        <dgm:presLayoutVars>
          <dgm:chMax val="0"/>
          <dgm:chPref val="0"/>
          <dgm:bulletEnabled val="1"/>
        </dgm:presLayoutVars>
      </dgm:prSet>
      <dgm:spPr/>
    </dgm:pt>
    <dgm:pt modelId="{49D04E88-5993-49F8-8456-DB8E1A752670}" type="pres">
      <dgm:prSet presAssocID="{5D489046-1A80-41AD-90BB-6E5690A10A1F}" presName="Accent6" presStyleCnt="0"/>
      <dgm:spPr/>
    </dgm:pt>
    <dgm:pt modelId="{93918C64-509C-442E-BE85-DC3681A2DA36}" type="pres">
      <dgm:prSet presAssocID="{5D489046-1A80-41AD-90BB-6E5690A10A1F}" presName="Accent" presStyleLbl="bgShp" presStyleIdx="5" presStyleCnt="6" custLinFactNeighborX="2087" custLinFactNeighborY="79342"/>
      <dgm:spPr/>
    </dgm:pt>
    <dgm:pt modelId="{7BF6350D-7FFE-4C95-880D-47203B130A48}" type="pres">
      <dgm:prSet presAssocID="{5D489046-1A80-41AD-90BB-6E5690A10A1F}" presName="Child6" presStyleLbl="node1" presStyleIdx="5" presStyleCnt="6" custScaleX="106446" custScaleY="107181">
        <dgm:presLayoutVars>
          <dgm:chMax val="0"/>
          <dgm:chPref val="0"/>
          <dgm:bulletEnabled val="1"/>
        </dgm:presLayoutVars>
      </dgm:prSet>
      <dgm:spPr/>
    </dgm:pt>
  </dgm:ptLst>
  <dgm:cxnLst>
    <dgm:cxn modelId="{54536715-F4AF-9248-9876-246FCFE61CD0}" type="presOf" srcId="{03872B7A-FB41-4BFE-AA4F-CC8D31780922}" destId="{CBE524B0-31F9-4CC1-BB1F-95BC5987B47A}" srcOrd="0" destOrd="0" presId="urn:microsoft.com/office/officeart/2011/layout/HexagonRadial"/>
    <dgm:cxn modelId="{DE1DE128-2A62-47AA-947B-416788F28983}" srcId="{03872B7A-FB41-4BFE-AA4F-CC8D31780922}" destId="{410C8EF4-E153-4465-9FF9-2FB17C8AB454}" srcOrd="0" destOrd="0" parTransId="{4C90D029-79A3-4D03-AB39-83D446FDF6F3}" sibTransId="{91F5DB34-404B-4724-82DD-AA1F90110B42}"/>
    <dgm:cxn modelId="{CAD69C2B-1BD7-A14A-9376-0C5DEA8C2A85}" type="presOf" srcId="{5D489046-1A80-41AD-90BB-6E5690A10A1F}" destId="{7BF6350D-7FFE-4C95-880D-47203B130A48}" srcOrd="0" destOrd="0" presId="urn:microsoft.com/office/officeart/2011/layout/HexagonRadial"/>
    <dgm:cxn modelId="{A12D8D35-ECF9-4FA3-AF8A-54FA5470F96D}" srcId="{03872B7A-FB41-4BFE-AA4F-CC8D31780922}" destId="{5D489046-1A80-41AD-90BB-6E5690A10A1F}" srcOrd="5" destOrd="0" parTransId="{A181FD8A-E5A1-46DE-876B-0418AFB55BA5}" sibTransId="{A86F76B9-A26B-4146-B3DD-D0B6707C25D8}"/>
    <dgm:cxn modelId="{ECB5B957-8810-124E-BF37-CE71A2EAF79F}" type="presOf" srcId="{AC44856B-A26F-4176-BFDB-F8330F97E213}" destId="{0E0A7782-D909-47A9-A7E6-C60FD91D823B}" srcOrd="0" destOrd="0" presId="urn:microsoft.com/office/officeart/2011/layout/HexagonRadial"/>
    <dgm:cxn modelId="{F463898A-331D-4263-8069-F2E2C0E09F8D}" srcId="{03872B7A-FB41-4BFE-AA4F-CC8D31780922}" destId="{3EF826D0-9353-469F-AD51-98F086DA8112}" srcOrd="1" destOrd="0" parTransId="{2E218BD3-DBE9-4EAB-A956-825FE1A8A96B}" sibTransId="{AB300EE3-756D-4CD1-964D-2CF10CDCBF25}"/>
    <dgm:cxn modelId="{C453CAA4-FD3A-D143-A4A2-058B4E265609}" type="presOf" srcId="{B5BB1B15-DA1F-4F4B-8DE7-02BB345613D6}" destId="{E653E335-4555-431E-81CD-7F8449BA6DA0}" srcOrd="0" destOrd="0" presId="urn:microsoft.com/office/officeart/2011/layout/HexagonRadial"/>
    <dgm:cxn modelId="{711896B7-BEED-044E-9DBD-76ED84C30CDB}" type="presOf" srcId="{1545DDEA-7264-4538-BDE6-EFB3B49C24E2}" destId="{53392981-2864-40BF-949B-AA90BF680CA7}" srcOrd="0" destOrd="0" presId="urn:microsoft.com/office/officeart/2011/layout/HexagonRadial"/>
    <dgm:cxn modelId="{DE7D4FC2-E9C3-443D-93EB-7E0661D46004}" srcId="{03872B7A-FB41-4BFE-AA4F-CC8D31780922}" destId="{1545DDEA-7264-4538-BDE6-EFB3B49C24E2}" srcOrd="3" destOrd="0" parTransId="{ADDB773E-C4A1-4F3F-A236-B6883980E182}" sibTransId="{C9A38AD8-581D-4B7D-AD43-DE53806E6969}"/>
    <dgm:cxn modelId="{6F1F33C9-B8DE-411F-94DA-1E72332EACE3}" srcId="{6841FDA7-46F1-4BC4-8847-41C04F87854A}" destId="{03872B7A-FB41-4BFE-AA4F-CC8D31780922}" srcOrd="0" destOrd="0" parTransId="{830E09B4-C3FF-435F-8603-E4DC11F3A278}" sibTransId="{064052D1-A65A-4A1A-933A-683051D2FFF9}"/>
    <dgm:cxn modelId="{82C4D2D8-2949-BD4F-B20A-742243961215}" type="presOf" srcId="{410C8EF4-E153-4465-9FF9-2FB17C8AB454}" destId="{E10D5476-9CD9-44F5-9855-012BC1B4BE56}" srcOrd="0" destOrd="0" presId="urn:microsoft.com/office/officeart/2011/layout/HexagonRadial"/>
    <dgm:cxn modelId="{BC9980DB-7D60-4284-B3EC-09CB727E50DF}" srcId="{03872B7A-FB41-4BFE-AA4F-CC8D31780922}" destId="{AC44856B-A26F-4176-BFDB-F8330F97E213}" srcOrd="2" destOrd="0" parTransId="{893833E5-849A-4BF0-8FF8-1325508D9A05}" sibTransId="{B947A088-A410-484B-BCFC-2312B054725D}"/>
    <dgm:cxn modelId="{94ED52DE-DF5E-4BE2-B371-83D28F125D38}" srcId="{03872B7A-FB41-4BFE-AA4F-CC8D31780922}" destId="{B5BB1B15-DA1F-4F4B-8DE7-02BB345613D6}" srcOrd="4" destOrd="0" parTransId="{941B285F-3DDD-464B-A4E5-96DD0C0CCB35}" sibTransId="{58AF55A7-8D27-427B-8D51-915E310AAC16}"/>
    <dgm:cxn modelId="{434952E2-3345-4E4E-95A4-A67A44620F3E}" type="presOf" srcId="{3EF826D0-9353-469F-AD51-98F086DA8112}" destId="{4B8EDFF3-4D21-43A9-8722-40FFE245A717}" srcOrd="0" destOrd="0" presId="urn:microsoft.com/office/officeart/2011/layout/HexagonRadial"/>
    <dgm:cxn modelId="{801469F2-A138-3A40-950D-11BFE7590AD9}" type="presOf" srcId="{6841FDA7-46F1-4BC4-8847-41C04F87854A}" destId="{6260D791-6584-43FD-B43A-DD2A361C63C8}" srcOrd="0" destOrd="0" presId="urn:microsoft.com/office/officeart/2011/layout/HexagonRadial"/>
    <dgm:cxn modelId="{71DDF469-9CD0-C34B-A317-3DE6D22E1933}" type="presParOf" srcId="{6260D791-6584-43FD-B43A-DD2A361C63C8}" destId="{CBE524B0-31F9-4CC1-BB1F-95BC5987B47A}" srcOrd="0" destOrd="0" presId="urn:microsoft.com/office/officeart/2011/layout/HexagonRadial"/>
    <dgm:cxn modelId="{0C07A5BC-741B-9E4F-8A66-2F2DACB2D9E7}" type="presParOf" srcId="{6260D791-6584-43FD-B43A-DD2A361C63C8}" destId="{D3417241-D945-4F60-9E4F-228FA9011B96}" srcOrd="1" destOrd="0" presId="urn:microsoft.com/office/officeart/2011/layout/HexagonRadial"/>
    <dgm:cxn modelId="{EE31ECF2-9BFE-4148-96BE-D01B7E7FDB2F}" type="presParOf" srcId="{D3417241-D945-4F60-9E4F-228FA9011B96}" destId="{40887ED9-5D21-4CA5-A0EB-DF9E1045B406}" srcOrd="0" destOrd="0" presId="urn:microsoft.com/office/officeart/2011/layout/HexagonRadial"/>
    <dgm:cxn modelId="{92D5B0F6-B724-5D49-8BD1-4A95C491DE86}" type="presParOf" srcId="{6260D791-6584-43FD-B43A-DD2A361C63C8}" destId="{E10D5476-9CD9-44F5-9855-012BC1B4BE56}" srcOrd="2" destOrd="0" presId="urn:microsoft.com/office/officeart/2011/layout/HexagonRadial"/>
    <dgm:cxn modelId="{94FD3A54-53A8-394A-9F98-3FC34051837E}" type="presParOf" srcId="{6260D791-6584-43FD-B43A-DD2A361C63C8}" destId="{7E6D15DF-BF86-46AD-84C7-1D94E1FCA5B5}" srcOrd="3" destOrd="0" presId="urn:microsoft.com/office/officeart/2011/layout/HexagonRadial"/>
    <dgm:cxn modelId="{855DB02E-5851-874E-A701-DAD07CCBC537}" type="presParOf" srcId="{7E6D15DF-BF86-46AD-84C7-1D94E1FCA5B5}" destId="{E989C0F4-F4D7-4DEE-9B8C-1D36B9699652}" srcOrd="0" destOrd="0" presId="urn:microsoft.com/office/officeart/2011/layout/HexagonRadial"/>
    <dgm:cxn modelId="{5869C4E7-7A6A-DF45-B3D8-B961BD358BF1}" type="presParOf" srcId="{6260D791-6584-43FD-B43A-DD2A361C63C8}" destId="{4B8EDFF3-4D21-43A9-8722-40FFE245A717}" srcOrd="4" destOrd="0" presId="urn:microsoft.com/office/officeart/2011/layout/HexagonRadial"/>
    <dgm:cxn modelId="{610DA8C3-29D8-DD43-8D84-BABC563775B4}" type="presParOf" srcId="{6260D791-6584-43FD-B43A-DD2A361C63C8}" destId="{393CCD86-FFC2-4E72-BEA7-FFC931CC8FB5}" srcOrd="5" destOrd="0" presId="urn:microsoft.com/office/officeart/2011/layout/HexagonRadial"/>
    <dgm:cxn modelId="{778AE1E0-AB91-C444-AF14-557492F10ACB}" type="presParOf" srcId="{393CCD86-FFC2-4E72-BEA7-FFC931CC8FB5}" destId="{D051A1AE-2D42-470E-BE1C-4BA45001443C}" srcOrd="0" destOrd="0" presId="urn:microsoft.com/office/officeart/2011/layout/HexagonRadial"/>
    <dgm:cxn modelId="{5ABE43DA-E436-CE4F-89CB-562A1173B9E8}" type="presParOf" srcId="{6260D791-6584-43FD-B43A-DD2A361C63C8}" destId="{0E0A7782-D909-47A9-A7E6-C60FD91D823B}" srcOrd="6" destOrd="0" presId="urn:microsoft.com/office/officeart/2011/layout/HexagonRadial"/>
    <dgm:cxn modelId="{4CD7C086-93C6-594D-92D0-42DD57FB29D3}" type="presParOf" srcId="{6260D791-6584-43FD-B43A-DD2A361C63C8}" destId="{55E1068F-CAD8-4FE4-AB5A-F3AF783A1CA4}" srcOrd="7" destOrd="0" presId="urn:microsoft.com/office/officeart/2011/layout/HexagonRadial"/>
    <dgm:cxn modelId="{63D3AC93-4594-BA40-8384-1E16E3A5C0EF}" type="presParOf" srcId="{55E1068F-CAD8-4FE4-AB5A-F3AF783A1CA4}" destId="{18F9843D-B1FA-4143-A018-2433B1C712D2}" srcOrd="0" destOrd="0" presId="urn:microsoft.com/office/officeart/2011/layout/HexagonRadial"/>
    <dgm:cxn modelId="{C6E30A90-5DED-4640-8894-C318233BD92C}" type="presParOf" srcId="{6260D791-6584-43FD-B43A-DD2A361C63C8}" destId="{53392981-2864-40BF-949B-AA90BF680CA7}" srcOrd="8" destOrd="0" presId="urn:microsoft.com/office/officeart/2011/layout/HexagonRadial"/>
    <dgm:cxn modelId="{1288414B-BE98-D94B-875E-069A5BB07187}" type="presParOf" srcId="{6260D791-6584-43FD-B43A-DD2A361C63C8}" destId="{C4F544E6-7545-44B0-A90A-413D7B7D6A3F}" srcOrd="9" destOrd="0" presId="urn:microsoft.com/office/officeart/2011/layout/HexagonRadial"/>
    <dgm:cxn modelId="{74303542-520A-ED4B-AAC0-FE2E87576F20}" type="presParOf" srcId="{C4F544E6-7545-44B0-A90A-413D7B7D6A3F}" destId="{364CB5CC-9739-4EE9-8E38-61FB5627194C}" srcOrd="0" destOrd="0" presId="urn:microsoft.com/office/officeart/2011/layout/HexagonRadial"/>
    <dgm:cxn modelId="{DD5F51C8-C55F-DE43-AAD0-294F7F4B3892}" type="presParOf" srcId="{6260D791-6584-43FD-B43A-DD2A361C63C8}" destId="{E653E335-4555-431E-81CD-7F8449BA6DA0}" srcOrd="10" destOrd="0" presId="urn:microsoft.com/office/officeart/2011/layout/HexagonRadial"/>
    <dgm:cxn modelId="{8EEE2820-6A0C-6748-B11C-AC58F92F67AF}" type="presParOf" srcId="{6260D791-6584-43FD-B43A-DD2A361C63C8}" destId="{49D04E88-5993-49F8-8456-DB8E1A752670}" srcOrd="11" destOrd="0" presId="urn:microsoft.com/office/officeart/2011/layout/HexagonRadial"/>
    <dgm:cxn modelId="{D2B4979B-295C-3040-A088-63B35884192C}" type="presParOf" srcId="{49D04E88-5993-49F8-8456-DB8E1A752670}" destId="{93918C64-509C-442E-BE85-DC3681A2DA36}" srcOrd="0" destOrd="0" presId="urn:microsoft.com/office/officeart/2011/layout/HexagonRadial"/>
    <dgm:cxn modelId="{CDFC31A4-5E96-4B4D-AA41-798F68ABE3C5}" type="presParOf" srcId="{6260D791-6584-43FD-B43A-DD2A361C63C8}" destId="{7BF6350D-7FFE-4C95-880D-47203B130A48}" srcOrd="12" destOrd="0" presId="urn:microsoft.com/office/officeart/2011/layout/HexagonRadial"/>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E223E3-9E3D-45B2-8B35-CC405415C435}">
      <dsp:nvSpPr>
        <dsp:cNvPr id="0" name=""/>
        <dsp:cNvSpPr/>
      </dsp:nvSpPr>
      <dsp:spPr>
        <a:xfrm>
          <a:off x="1605" y="110646"/>
          <a:ext cx="1302328" cy="130232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1DAAC52-CAE8-418C-92E8-E4AC1E6900D2}">
      <dsp:nvSpPr>
        <dsp:cNvPr id="0" name=""/>
        <dsp:cNvSpPr/>
      </dsp:nvSpPr>
      <dsp:spPr>
        <a:xfrm>
          <a:off x="1605" y="1550906"/>
          <a:ext cx="3720937" cy="5581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244600">
            <a:lnSpc>
              <a:spcPct val="90000"/>
            </a:lnSpc>
            <a:spcBef>
              <a:spcPct val="0"/>
            </a:spcBef>
            <a:spcAft>
              <a:spcPct val="35000"/>
            </a:spcAft>
            <a:buNone/>
            <a:defRPr b="1"/>
          </a:pPr>
          <a:r>
            <a:rPr lang="en-AU" sz="2800" kern="1200"/>
            <a:t>Part 1: Course Summary</a:t>
          </a:r>
          <a:endParaRPr lang="en-US" sz="2800" kern="1200"/>
        </a:p>
      </dsp:txBody>
      <dsp:txXfrm>
        <a:off x="1605" y="1550906"/>
        <a:ext cx="3720937" cy="558140"/>
      </dsp:txXfrm>
    </dsp:sp>
    <dsp:sp modelId="{BABC13E5-A1F3-4CBF-86D2-F1777EE19820}">
      <dsp:nvSpPr>
        <dsp:cNvPr id="0" name=""/>
        <dsp:cNvSpPr/>
      </dsp:nvSpPr>
      <dsp:spPr>
        <a:xfrm>
          <a:off x="1605" y="2173201"/>
          <a:ext cx="3720937" cy="11451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AU" sz="1700" kern="1200"/>
            <a:t>Lecturers &amp; Tutor</a:t>
          </a:r>
          <a:endParaRPr lang="en-US" sz="1700" kern="1200"/>
        </a:p>
        <a:p>
          <a:pPr marL="0" lvl="0" indent="0" algn="l" defTabSz="755650">
            <a:lnSpc>
              <a:spcPct val="90000"/>
            </a:lnSpc>
            <a:spcBef>
              <a:spcPct val="0"/>
            </a:spcBef>
            <a:spcAft>
              <a:spcPct val="35000"/>
            </a:spcAft>
            <a:buNone/>
          </a:pPr>
          <a:r>
            <a:rPr lang="en-AU" sz="1700" kern="1200"/>
            <a:t>Learning Outcomes, Course Outline, Assessments</a:t>
          </a:r>
          <a:endParaRPr lang="en-US" sz="1700" kern="1200"/>
        </a:p>
      </dsp:txBody>
      <dsp:txXfrm>
        <a:off x="1605" y="2173201"/>
        <a:ext cx="3720937" cy="1145151"/>
      </dsp:txXfrm>
    </dsp:sp>
    <dsp:sp modelId="{12F2E485-CBDB-4DA2-BEC0-93C88476CDD9}">
      <dsp:nvSpPr>
        <dsp:cNvPr id="0" name=""/>
        <dsp:cNvSpPr/>
      </dsp:nvSpPr>
      <dsp:spPr>
        <a:xfrm>
          <a:off x="4373707" y="110646"/>
          <a:ext cx="1302328" cy="130232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5974C9B-2E2F-49C2-A8B7-9372127147CD}">
      <dsp:nvSpPr>
        <dsp:cNvPr id="0" name=""/>
        <dsp:cNvSpPr/>
      </dsp:nvSpPr>
      <dsp:spPr>
        <a:xfrm>
          <a:off x="4373707" y="1550906"/>
          <a:ext cx="3720937" cy="5581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244600">
            <a:lnSpc>
              <a:spcPct val="90000"/>
            </a:lnSpc>
            <a:spcBef>
              <a:spcPct val="0"/>
            </a:spcBef>
            <a:spcAft>
              <a:spcPct val="35000"/>
            </a:spcAft>
            <a:buNone/>
            <a:defRPr b="1"/>
          </a:pPr>
          <a:r>
            <a:rPr lang="en-AU" sz="2800" kern="1200"/>
            <a:t>Part 2: Blockchain Basics</a:t>
          </a:r>
          <a:endParaRPr lang="en-US" sz="2800" kern="1200"/>
        </a:p>
      </dsp:txBody>
      <dsp:txXfrm>
        <a:off x="4373707" y="1550906"/>
        <a:ext cx="3720937" cy="558140"/>
      </dsp:txXfrm>
    </dsp:sp>
    <dsp:sp modelId="{F90714B6-C147-41D6-9E02-7C713F507B8B}">
      <dsp:nvSpPr>
        <dsp:cNvPr id="0" name=""/>
        <dsp:cNvSpPr/>
      </dsp:nvSpPr>
      <dsp:spPr>
        <a:xfrm>
          <a:off x="4373707" y="2173201"/>
          <a:ext cx="3720937" cy="11451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AU" sz="1700" kern="1200"/>
            <a:t>What is Blockchain, &amp; Why Does it Matter?</a:t>
          </a:r>
          <a:endParaRPr lang="en-US" sz="1700" kern="1200"/>
        </a:p>
        <a:p>
          <a:pPr marL="0" lvl="0" indent="0" algn="l" defTabSz="755650">
            <a:lnSpc>
              <a:spcPct val="90000"/>
            </a:lnSpc>
            <a:spcBef>
              <a:spcPct val="0"/>
            </a:spcBef>
            <a:spcAft>
              <a:spcPct val="35000"/>
            </a:spcAft>
            <a:buNone/>
          </a:pPr>
          <a:r>
            <a:rPr lang="en-AU" sz="1700" kern="1200"/>
            <a:t>Blockchain Applications</a:t>
          </a:r>
          <a:endParaRPr lang="en-US" sz="1700" kern="1200"/>
        </a:p>
        <a:p>
          <a:pPr marL="0" lvl="0" indent="0" algn="l" defTabSz="755650">
            <a:lnSpc>
              <a:spcPct val="90000"/>
            </a:lnSpc>
            <a:spcBef>
              <a:spcPct val="0"/>
            </a:spcBef>
            <a:spcAft>
              <a:spcPct val="35000"/>
            </a:spcAft>
            <a:buNone/>
          </a:pPr>
          <a:r>
            <a:rPr lang="en-AU" sz="1700" kern="1200"/>
            <a:t>Problem Formulation</a:t>
          </a:r>
          <a:endParaRPr lang="en-US" sz="1700" kern="1200"/>
        </a:p>
      </dsp:txBody>
      <dsp:txXfrm>
        <a:off x="4373707" y="2173201"/>
        <a:ext cx="3720937" cy="114515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88FA9C-8367-4119-9722-D83AA5D5E5E7}">
      <dsp:nvSpPr>
        <dsp:cNvPr id="0" name=""/>
        <dsp:cNvSpPr/>
      </dsp:nvSpPr>
      <dsp:spPr>
        <a:xfrm>
          <a:off x="666" y="967640"/>
          <a:ext cx="0" cy="2694845"/>
        </a:xfrm>
        <a:prstGeom prst="line">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F19DAADB-EE33-4BF2-875F-B78B92732E39}">
      <dsp:nvSpPr>
        <dsp:cNvPr id="0" name=""/>
        <dsp:cNvSpPr/>
      </dsp:nvSpPr>
      <dsp:spPr>
        <a:xfrm>
          <a:off x="75522" y="1057468"/>
          <a:ext cx="1417339" cy="1212680"/>
        </a:xfrm>
        <a:prstGeom prst="rect">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AAC3640-F70C-4B1D-AE40-9EF15158D4A5}">
      <dsp:nvSpPr>
        <dsp:cNvPr id="0" name=""/>
        <dsp:cNvSpPr/>
      </dsp:nvSpPr>
      <dsp:spPr>
        <a:xfrm>
          <a:off x="75522" y="2270149"/>
          <a:ext cx="1417339" cy="13923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180" tIns="43180" rIns="43180" bIns="43180" numCol="1" spcCol="1270" anchor="t" anchorCtr="0">
          <a:noAutofit/>
        </a:bodyPr>
        <a:lstStyle/>
        <a:p>
          <a:pPr marL="114300" lvl="1" indent="-114300" algn="l" defTabSz="577850">
            <a:lnSpc>
              <a:spcPct val="90000"/>
            </a:lnSpc>
            <a:spcBef>
              <a:spcPct val="0"/>
            </a:spcBef>
            <a:spcAft>
              <a:spcPct val="15000"/>
            </a:spcAft>
            <a:buChar char="•"/>
          </a:pPr>
          <a:r>
            <a:rPr lang="en-US" sz="1300" b="0" i="0" u="none" strike="noStrike" kern="1200" cap="none" baseline="0" noProof="0"/>
            <a:t>Research Scientist @ CSIRO Data61</a:t>
          </a:r>
          <a:endParaRPr lang="en-US" sz="1300" kern="1200" dirty="0"/>
        </a:p>
        <a:p>
          <a:pPr marL="114300" lvl="1" indent="-114300" algn="l" defTabSz="577850" rtl="0">
            <a:lnSpc>
              <a:spcPct val="90000"/>
            </a:lnSpc>
            <a:spcBef>
              <a:spcPct val="0"/>
            </a:spcBef>
            <a:spcAft>
              <a:spcPct val="15000"/>
            </a:spcAft>
            <a:buChar char="•"/>
          </a:pPr>
          <a:r>
            <a:rPr lang="en-US" sz="1300" b="0" kern="1200" dirty="0">
              <a:latin typeface="Calibri"/>
            </a:rPr>
            <a:t>Lecturer-In-Charge (</a:t>
          </a:r>
          <a:r>
            <a:rPr lang="en-US" sz="1300" b="0" kern="1200" dirty="0" err="1">
              <a:latin typeface="Calibri"/>
            </a:rPr>
            <a:t>LiC</a:t>
          </a:r>
          <a:r>
            <a:rPr lang="en-US" sz="1300" b="0" kern="1200" dirty="0">
              <a:latin typeface="Calibri"/>
            </a:rPr>
            <a:t>)</a:t>
          </a:r>
          <a:endParaRPr lang="en-US" sz="1300" b="0" kern="1200" dirty="0"/>
        </a:p>
      </dsp:txBody>
      <dsp:txXfrm>
        <a:off x="75522" y="2270149"/>
        <a:ext cx="1417339" cy="1392336"/>
      </dsp:txXfrm>
    </dsp:sp>
    <dsp:sp modelId="{E68DCC72-F760-4887-AD45-DCE4B5C853EA}">
      <dsp:nvSpPr>
        <dsp:cNvPr id="0" name=""/>
        <dsp:cNvSpPr/>
      </dsp:nvSpPr>
      <dsp:spPr>
        <a:xfrm>
          <a:off x="666" y="668213"/>
          <a:ext cx="1497136" cy="299427"/>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0" i="0" u="none" strike="noStrike" kern="1200" cap="none" baseline="0" noProof="0" dirty="0"/>
            <a:t>Sherry Xu</a:t>
          </a:r>
        </a:p>
      </dsp:txBody>
      <dsp:txXfrm>
        <a:off x="666" y="668213"/>
        <a:ext cx="1497136" cy="299427"/>
      </dsp:txXfrm>
    </dsp:sp>
    <dsp:sp modelId="{176F62C2-D016-4485-8C70-CAA088FB4739}">
      <dsp:nvSpPr>
        <dsp:cNvPr id="0" name=""/>
        <dsp:cNvSpPr/>
      </dsp:nvSpPr>
      <dsp:spPr>
        <a:xfrm>
          <a:off x="1798165" y="967640"/>
          <a:ext cx="0" cy="2694845"/>
        </a:xfrm>
        <a:prstGeom prst="line">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A5C1FA71-D47F-4222-9CEE-94D677CEF617}">
      <dsp:nvSpPr>
        <dsp:cNvPr id="0" name=""/>
        <dsp:cNvSpPr/>
      </dsp:nvSpPr>
      <dsp:spPr>
        <a:xfrm>
          <a:off x="1873022" y="1057468"/>
          <a:ext cx="1417339" cy="1212680"/>
        </a:xfrm>
        <a:prstGeom prst="rect">
          <a:avLst/>
        </a:prstGeom>
        <a:blipFill>
          <a:blip xmlns:r="http://schemas.openxmlformats.org/officeDocument/2006/relationships" r:embed="rId2" cstate="print">
            <a:extLst>
              <a:ext uri="{28A0092B-C50C-407E-A947-70E740481C1C}">
                <a14:useLocalDpi xmlns:a14="http://schemas.microsoft.com/office/drawing/2010/main" val="0"/>
              </a:ext>
            </a:extLst>
          </a:blip>
          <a:srcRect/>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2365506-B946-40EF-881C-92407A146AC2}">
      <dsp:nvSpPr>
        <dsp:cNvPr id="0" name=""/>
        <dsp:cNvSpPr/>
      </dsp:nvSpPr>
      <dsp:spPr>
        <a:xfrm>
          <a:off x="1873022" y="2270149"/>
          <a:ext cx="1417339" cy="13923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180" tIns="43180" rIns="43180" bIns="43180" numCol="1" spcCol="1270" anchor="t" anchorCtr="0">
          <a:noAutofit/>
        </a:bodyPr>
        <a:lstStyle/>
        <a:p>
          <a:pPr marL="114300" lvl="1" indent="-114300" algn="l" defTabSz="577850">
            <a:lnSpc>
              <a:spcPct val="90000"/>
            </a:lnSpc>
            <a:spcBef>
              <a:spcPct val="0"/>
            </a:spcBef>
            <a:spcAft>
              <a:spcPct val="15000"/>
            </a:spcAft>
            <a:buChar char="•"/>
          </a:pPr>
          <a:r>
            <a:rPr lang="en-US" sz="1300" b="0" kern="1200"/>
            <a:t>Senior Lecturer @ CSE UNSW</a:t>
          </a:r>
          <a:endParaRPr lang="en-US" sz="1300" b="0" kern="1200" dirty="0"/>
        </a:p>
        <a:p>
          <a:pPr marL="114300" lvl="1" indent="-114300" algn="l" defTabSz="577850">
            <a:lnSpc>
              <a:spcPct val="90000"/>
            </a:lnSpc>
            <a:spcBef>
              <a:spcPct val="0"/>
            </a:spcBef>
            <a:spcAft>
              <a:spcPct val="15000"/>
            </a:spcAft>
            <a:buChar char="•"/>
          </a:pPr>
          <a:r>
            <a:rPr lang="en-US" sz="1300" b="0" kern="1200" dirty="0"/>
            <a:t>Research Collaborator @ CSIRO Data61</a:t>
          </a:r>
        </a:p>
        <a:p>
          <a:pPr marL="114300" lvl="1" indent="-114300" algn="l" defTabSz="577850">
            <a:lnSpc>
              <a:spcPct val="90000"/>
            </a:lnSpc>
            <a:spcBef>
              <a:spcPct val="0"/>
            </a:spcBef>
            <a:spcAft>
              <a:spcPct val="15000"/>
            </a:spcAft>
            <a:buChar char="•"/>
          </a:pPr>
          <a:r>
            <a:rPr lang="en-US" sz="1300" b="0" kern="1200" dirty="0">
              <a:latin typeface="Calibri"/>
            </a:rPr>
            <a:t>Lecturer</a:t>
          </a:r>
        </a:p>
      </dsp:txBody>
      <dsp:txXfrm>
        <a:off x="1873022" y="2270149"/>
        <a:ext cx="1417339" cy="1392336"/>
      </dsp:txXfrm>
    </dsp:sp>
    <dsp:sp modelId="{C1176911-1AFC-40D0-BC05-F045795A12A3}">
      <dsp:nvSpPr>
        <dsp:cNvPr id="0" name=""/>
        <dsp:cNvSpPr/>
      </dsp:nvSpPr>
      <dsp:spPr>
        <a:xfrm>
          <a:off x="1798165" y="668213"/>
          <a:ext cx="1497136" cy="299427"/>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0" kern="1200" dirty="0"/>
            <a:t>Helen Paik</a:t>
          </a:r>
        </a:p>
      </dsp:txBody>
      <dsp:txXfrm>
        <a:off x="1798165" y="668213"/>
        <a:ext cx="1497136" cy="299427"/>
      </dsp:txXfrm>
    </dsp:sp>
    <dsp:sp modelId="{9E77C07A-78EF-4BF9-BD9D-FF2514AA8922}">
      <dsp:nvSpPr>
        <dsp:cNvPr id="0" name=""/>
        <dsp:cNvSpPr/>
      </dsp:nvSpPr>
      <dsp:spPr>
        <a:xfrm>
          <a:off x="3595665" y="967640"/>
          <a:ext cx="0" cy="2694845"/>
        </a:xfrm>
        <a:prstGeom prst="line">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CDD3768A-A662-4CAF-A1A3-1984534A4C70}">
      <dsp:nvSpPr>
        <dsp:cNvPr id="0" name=""/>
        <dsp:cNvSpPr/>
      </dsp:nvSpPr>
      <dsp:spPr>
        <a:xfrm>
          <a:off x="3670522" y="1057468"/>
          <a:ext cx="1417339" cy="1212680"/>
        </a:xfrm>
        <a:prstGeom prst="rect">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2627269-6F3D-410D-9645-5E7BF8FA8F92}">
      <dsp:nvSpPr>
        <dsp:cNvPr id="0" name=""/>
        <dsp:cNvSpPr/>
      </dsp:nvSpPr>
      <dsp:spPr>
        <a:xfrm>
          <a:off x="3670522" y="2270149"/>
          <a:ext cx="1417339" cy="13923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180" tIns="43180" rIns="43180" bIns="43180" numCol="1" spcCol="1270" anchor="t" anchorCtr="0">
          <a:noAutofit/>
        </a:bodyPr>
        <a:lstStyle/>
        <a:p>
          <a:pPr marL="114300" lvl="1" indent="-114300" algn="l" defTabSz="577850">
            <a:lnSpc>
              <a:spcPct val="90000"/>
            </a:lnSpc>
            <a:spcBef>
              <a:spcPct val="0"/>
            </a:spcBef>
            <a:spcAft>
              <a:spcPct val="15000"/>
            </a:spcAft>
            <a:buChar char="•"/>
          </a:pPr>
          <a:r>
            <a:rPr lang="en-US" sz="1300" b="0" kern="1200"/>
            <a:t>Research Scientist @ CSIRO Data61</a:t>
          </a:r>
          <a:endParaRPr lang="en-US" sz="1300" kern="1200" dirty="0"/>
        </a:p>
        <a:p>
          <a:pPr marL="114300" lvl="1" indent="-114300" algn="l" defTabSz="577850">
            <a:lnSpc>
              <a:spcPct val="90000"/>
            </a:lnSpc>
            <a:spcBef>
              <a:spcPct val="0"/>
            </a:spcBef>
            <a:spcAft>
              <a:spcPct val="15000"/>
            </a:spcAft>
            <a:buChar char="•"/>
          </a:pPr>
          <a:r>
            <a:rPr lang="en-US" sz="1300" b="0" kern="1200" dirty="0">
              <a:latin typeface="Calibri"/>
            </a:rPr>
            <a:t>Lecturer</a:t>
          </a:r>
        </a:p>
      </dsp:txBody>
      <dsp:txXfrm>
        <a:off x="3670522" y="2270149"/>
        <a:ext cx="1417339" cy="1392336"/>
      </dsp:txXfrm>
    </dsp:sp>
    <dsp:sp modelId="{FE15E48D-CE1C-48F8-96C8-3E07C43DC234}">
      <dsp:nvSpPr>
        <dsp:cNvPr id="0" name=""/>
        <dsp:cNvSpPr/>
      </dsp:nvSpPr>
      <dsp:spPr>
        <a:xfrm>
          <a:off x="3595665" y="668213"/>
          <a:ext cx="1497136" cy="299427"/>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0" kern="1200" dirty="0"/>
            <a:t>Dilum Bandara</a:t>
          </a:r>
        </a:p>
      </dsp:txBody>
      <dsp:txXfrm>
        <a:off x="3595665" y="668213"/>
        <a:ext cx="1497136" cy="299427"/>
      </dsp:txXfrm>
    </dsp:sp>
    <dsp:sp modelId="{35454B11-F4F5-4695-BE28-AF7272C6F116}">
      <dsp:nvSpPr>
        <dsp:cNvPr id="0" name=""/>
        <dsp:cNvSpPr/>
      </dsp:nvSpPr>
      <dsp:spPr>
        <a:xfrm>
          <a:off x="5393164" y="967640"/>
          <a:ext cx="0" cy="2694845"/>
        </a:xfrm>
        <a:prstGeom prst="line">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8804440E-7D87-4D87-A4F2-A3C78B17C865}">
      <dsp:nvSpPr>
        <dsp:cNvPr id="0" name=""/>
        <dsp:cNvSpPr/>
      </dsp:nvSpPr>
      <dsp:spPr>
        <a:xfrm>
          <a:off x="5533538" y="1057208"/>
          <a:ext cx="1286306" cy="1213202"/>
        </a:xfrm>
        <a:prstGeom prst="rect">
          <a:avLst/>
        </a:prstGeom>
        <a:blipFill rotWithShape="1">
          <a:blip xmlns:r="http://schemas.openxmlformats.org/officeDocument/2006/relationships" r:embed="rId4"/>
          <a:srcRect/>
          <a:stretch>
            <a:fillRect t="-3000" b="-3000"/>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FF5963A-3DB7-463E-A617-CC87020C390B}">
      <dsp:nvSpPr>
        <dsp:cNvPr id="0" name=""/>
        <dsp:cNvSpPr/>
      </dsp:nvSpPr>
      <dsp:spPr>
        <a:xfrm>
          <a:off x="5468021" y="2270149"/>
          <a:ext cx="1417339" cy="13923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180" tIns="43180" rIns="43180" bIns="43180" numCol="1" spcCol="1270" anchor="t" anchorCtr="0">
          <a:noAutofit/>
        </a:bodyPr>
        <a:lstStyle/>
        <a:p>
          <a:pPr marL="114300" lvl="1" indent="-114300" algn="l" defTabSz="577850">
            <a:lnSpc>
              <a:spcPct val="90000"/>
            </a:lnSpc>
            <a:spcBef>
              <a:spcPct val="0"/>
            </a:spcBef>
            <a:spcAft>
              <a:spcPct val="15000"/>
            </a:spcAft>
            <a:buChar char="•"/>
          </a:pPr>
          <a:r>
            <a:rPr lang="en-US" sz="1300" b="0" kern="1200" dirty="0"/>
            <a:t>Master Student @ UNSW / CSIRO Data61</a:t>
          </a:r>
          <a:endParaRPr lang="en-US" sz="1300" kern="1200" dirty="0"/>
        </a:p>
        <a:p>
          <a:pPr marL="114300" lvl="1" indent="-114300" algn="l" defTabSz="577850">
            <a:lnSpc>
              <a:spcPct val="90000"/>
            </a:lnSpc>
            <a:spcBef>
              <a:spcPct val="0"/>
            </a:spcBef>
            <a:spcAft>
              <a:spcPct val="15000"/>
            </a:spcAft>
            <a:buChar char="•"/>
          </a:pPr>
          <a:r>
            <a:rPr lang="en-US" sz="1300" kern="1200" dirty="0">
              <a:latin typeface="Calibri"/>
            </a:rPr>
            <a:t>Tutor</a:t>
          </a:r>
        </a:p>
      </dsp:txBody>
      <dsp:txXfrm>
        <a:off x="5468021" y="2270149"/>
        <a:ext cx="1417339" cy="1392336"/>
      </dsp:txXfrm>
    </dsp:sp>
    <dsp:sp modelId="{7CBEAA74-D2B5-4C4E-8930-E4C672BA171E}">
      <dsp:nvSpPr>
        <dsp:cNvPr id="0" name=""/>
        <dsp:cNvSpPr/>
      </dsp:nvSpPr>
      <dsp:spPr>
        <a:xfrm>
          <a:off x="5393164" y="668213"/>
          <a:ext cx="1497136" cy="299427"/>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latin typeface="Calibri (Body)"/>
            </a:rPr>
            <a:t> </a:t>
          </a:r>
          <a:r>
            <a:rPr lang="en-US" sz="1500" b="0" kern="1200" dirty="0">
              <a:latin typeface="Calibri (Body)"/>
            </a:rPr>
            <a:t>David Zhang</a:t>
          </a:r>
        </a:p>
      </dsp:txBody>
      <dsp:txXfrm>
        <a:off x="5393164" y="668213"/>
        <a:ext cx="1497136" cy="299427"/>
      </dsp:txXfrm>
    </dsp:sp>
    <dsp:sp modelId="{40CF1448-8F6D-42EE-B5FA-AE096DE3391A}">
      <dsp:nvSpPr>
        <dsp:cNvPr id="0" name=""/>
        <dsp:cNvSpPr/>
      </dsp:nvSpPr>
      <dsp:spPr>
        <a:xfrm>
          <a:off x="7190664" y="967640"/>
          <a:ext cx="0" cy="2694845"/>
        </a:xfrm>
        <a:prstGeom prst="line">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C7B574A3-E22A-48E7-BE45-5087A40E8E69}">
      <dsp:nvSpPr>
        <dsp:cNvPr id="0" name=""/>
        <dsp:cNvSpPr/>
      </dsp:nvSpPr>
      <dsp:spPr>
        <a:xfrm>
          <a:off x="7395909" y="1018335"/>
          <a:ext cx="1147690" cy="1290946"/>
        </a:xfrm>
        <a:prstGeom prst="rect">
          <a:avLst/>
        </a:prstGeom>
        <a:blipFill rotWithShape="1">
          <a:blip xmlns:r="http://schemas.openxmlformats.org/officeDocument/2006/relationships" r:embed="rId5"/>
          <a:srcRect/>
          <a:stretch>
            <a:fillRect t="-19000" b="-19000"/>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18170081-75AD-4A15-AEB2-777A77C0A073}">
      <dsp:nvSpPr>
        <dsp:cNvPr id="0" name=""/>
        <dsp:cNvSpPr/>
      </dsp:nvSpPr>
      <dsp:spPr>
        <a:xfrm>
          <a:off x="7271127" y="2314481"/>
          <a:ext cx="1417339" cy="13923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180" tIns="43180" rIns="43180" bIns="43180" numCol="1" spcCol="1270" anchor="t" anchorCtr="0">
          <a:noAutofit/>
        </a:bodyPr>
        <a:lstStyle/>
        <a:p>
          <a:pPr marL="114300" lvl="1" indent="-114300" algn="l" defTabSz="577850">
            <a:lnSpc>
              <a:spcPct val="90000"/>
            </a:lnSpc>
            <a:spcBef>
              <a:spcPct val="0"/>
            </a:spcBef>
            <a:spcAft>
              <a:spcPct val="15000"/>
            </a:spcAft>
            <a:buChar char="•"/>
          </a:pPr>
          <a:r>
            <a:rPr lang="en-US" sz="1300" b="0" kern="1200" dirty="0"/>
            <a:t>PhD Student @ UNSW / CSIRO Data61</a:t>
          </a:r>
          <a:endParaRPr lang="en-US" sz="1300" b="0" kern="1200" dirty="0">
            <a:latin typeface="Calibri (Body)"/>
          </a:endParaRPr>
        </a:p>
        <a:p>
          <a:pPr marL="114300" lvl="1" indent="-114300" algn="l" defTabSz="577850">
            <a:lnSpc>
              <a:spcPct val="90000"/>
            </a:lnSpc>
            <a:spcBef>
              <a:spcPct val="0"/>
            </a:spcBef>
            <a:spcAft>
              <a:spcPct val="15000"/>
            </a:spcAft>
            <a:buChar char="•"/>
          </a:pPr>
          <a:r>
            <a:rPr lang="en-US" sz="1300" kern="1200" dirty="0">
              <a:latin typeface="Calibri"/>
            </a:rPr>
            <a:t>Tutor</a:t>
          </a:r>
        </a:p>
      </dsp:txBody>
      <dsp:txXfrm>
        <a:off x="7271127" y="2314481"/>
        <a:ext cx="1417339" cy="1392336"/>
      </dsp:txXfrm>
    </dsp:sp>
    <dsp:sp modelId="{8D426AEC-EA69-49E5-9448-A569F8D2390E}">
      <dsp:nvSpPr>
        <dsp:cNvPr id="0" name=""/>
        <dsp:cNvSpPr/>
      </dsp:nvSpPr>
      <dsp:spPr>
        <a:xfrm>
          <a:off x="7190664" y="668213"/>
          <a:ext cx="1497136" cy="299427"/>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latin typeface="Calibri (Body)"/>
            </a:rPr>
            <a:t> </a:t>
          </a:r>
          <a:r>
            <a:rPr lang="en-US" sz="1500" b="0" kern="1200" dirty="0">
              <a:latin typeface="Calibri (Body)"/>
            </a:rPr>
            <a:t>Yue Liu</a:t>
          </a:r>
        </a:p>
      </dsp:txBody>
      <dsp:txXfrm>
        <a:off x="7190664" y="668213"/>
        <a:ext cx="1497136" cy="2994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E524B0-31F9-4CC1-BB1F-95BC5987B47A}">
      <dsp:nvSpPr>
        <dsp:cNvPr id="0" name=""/>
        <dsp:cNvSpPr/>
      </dsp:nvSpPr>
      <dsp:spPr>
        <a:xfrm>
          <a:off x="2578674" y="1598942"/>
          <a:ext cx="1994193" cy="1725057"/>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AU" sz="1600" kern="1200" dirty="0"/>
            <a:t>Architectural Element</a:t>
          </a:r>
        </a:p>
      </dsp:txBody>
      <dsp:txXfrm>
        <a:off x="2909140" y="1884808"/>
        <a:ext cx="1333261" cy="1153325"/>
      </dsp:txXfrm>
    </dsp:sp>
    <dsp:sp modelId="{E989C0F4-F4D7-4DEE-9B8C-1D36B9699652}">
      <dsp:nvSpPr>
        <dsp:cNvPr id="0" name=""/>
        <dsp:cNvSpPr/>
      </dsp:nvSpPr>
      <dsp:spPr>
        <a:xfrm>
          <a:off x="1823358" y="2896091"/>
          <a:ext cx="752403" cy="648294"/>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10D5476-9CD9-44F5-9855-012BC1B4BE56}">
      <dsp:nvSpPr>
        <dsp:cNvPr id="0" name=""/>
        <dsp:cNvSpPr/>
      </dsp:nvSpPr>
      <dsp:spPr>
        <a:xfrm>
          <a:off x="4249351" y="1198010"/>
          <a:ext cx="1634227" cy="813386"/>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AU" sz="1600" kern="1200" dirty="0"/>
        </a:p>
      </dsp:txBody>
      <dsp:txXfrm>
        <a:off x="4462998" y="1304346"/>
        <a:ext cx="1206933" cy="600714"/>
      </dsp:txXfrm>
    </dsp:sp>
    <dsp:sp modelId="{D051A1AE-2D42-470E-BE1C-4BA45001443C}">
      <dsp:nvSpPr>
        <dsp:cNvPr id="0" name=""/>
        <dsp:cNvSpPr/>
      </dsp:nvSpPr>
      <dsp:spPr>
        <a:xfrm flipV="1">
          <a:off x="4623433" y="1227426"/>
          <a:ext cx="752403" cy="518655"/>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8EDFF3-4D21-43A9-8722-40FFE245A717}">
      <dsp:nvSpPr>
        <dsp:cNvPr id="0" name=""/>
        <dsp:cNvSpPr/>
      </dsp:nvSpPr>
      <dsp:spPr>
        <a:xfrm>
          <a:off x="4208473" y="850763"/>
          <a:ext cx="1739569" cy="1511435"/>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AU" sz="1400" kern="1200" dirty="0"/>
            <a:t>Communi-cation Mechanism</a:t>
          </a:r>
        </a:p>
      </dsp:txBody>
      <dsp:txXfrm>
        <a:off x="4497376" y="1101778"/>
        <a:ext cx="1161763" cy="1009405"/>
      </dsp:txXfrm>
    </dsp:sp>
    <dsp:sp modelId="{18F9843D-B1FA-4143-A018-2433B1C712D2}">
      <dsp:nvSpPr>
        <dsp:cNvPr id="0" name=""/>
        <dsp:cNvSpPr/>
      </dsp:nvSpPr>
      <dsp:spPr>
        <a:xfrm>
          <a:off x="4847884" y="3097837"/>
          <a:ext cx="752403" cy="648294"/>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E0A7782-D909-47A9-A7E6-C60FD91D823B}">
      <dsp:nvSpPr>
        <dsp:cNvPr id="0" name=""/>
        <dsp:cNvSpPr/>
      </dsp:nvSpPr>
      <dsp:spPr>
        <a:xfrm>
          <a:off x="4208473" y="2567942"/>
          <a:ext cx="1739569" cy="1496067"/>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AU" sz="1400" kern="1200" dirty="0"/>
            <a:t>Asset Management &amp; Control Mechanism</a:t>
          </a:r>
        </a:p>
      </dsp:txBody>
      <dsp:txXfrm>
        <a:off x="4495913" y="2815146"/>
        <a:ext cx="1164689" cy="1001659"/>
      </dsp:txXfrm>
    </dsp:sp>
    <dsp:sp modelId="{364CB5CC-9739-4EE9-8E38-61FB5627194C}">
      <dsp:nvSpPr>
        <dsp:cNvPr id="0" name=""/>
        <dsp:cNvSpPr/>
      </dsp:nvSpPr>
      <dsp:spPr>
        <a:xfrm>
          <a:off x="1698702" y="1372416"/>
          <a:ext cx="752403" cy="648294"/>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3392981-2864-40BF-949B-AA90BF680CA7}">
      <dsp:nvSpPr>
        <dsp:cNvPr id="0" name=""/>
        <dsp:cNvSpPr/>
      </dsp:nvSpPr>
      <dsp:spPr>
        <a:xfrm>
          <a:off x="1256689" y="2942047"/>
          <a:ext cx="1634227" cy="693383"/>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AU" sz="1600" kern="1200" dirty="0"/>
        </a:p>
      </dsp:txBody>
      <dsp:txXfrm>
        <a:off x="1458908" y="3027846"/>
        <a:ext cx="1229789" cy="521785"/>
      </dsp:txXfrm>
    </dsp:sp>
    <dsp:sp modelId="{93918C64-509C-442E-BE85-DC3681A2DA36}">
      <dsp:nvSpPr>
        <dsp:cNvPr id="0" name=""/>
        <dsp:cNvSpPr/>
      </dsp:nvSpPr>
      <dsp:spPr>
        <a:xfrm>
          <a:off x="1705594" y="2798569"/>
          <a:ext cx="752403" cy="648294"/>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53E335-4555-431E-81CD-7F8449BA6DA0}">
      <dsp:nvSpPr>
        <dsp:cNvPr id="0" name=""/>
        <dsp:cNvSpPr/>
      </dsp:nvSpPr>
      <dsp:spPr>
        <a:xfrm>
          <a:off x="1203963" y="2575559"/>
          <a:ext cx="1739569" cy="1482777"/>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AU" sz="1400" kern="1200" dirty="0"/>
            <a:t>Computational Element</a:t>
          </a:r>
        </a:p>
      </dsp:txBody>
      <dsp:txXfrm>
        <a:off x="1490137" y="2819488"/>
        <a:ext cx="1167221" cy="994919"/>
      </dsp:txXfrm>
    </dsp:sp>
    <dsp:sp modelId="{7BF6350D-7FFE-4C95-880D-47203B130A48}">
      <dsp:nvSpPr>
        <dsp:cNvPr id="0" name=""/>
        <dsp:cNvSpPr/>
      </dsp:nvSpPr>
      <dsp:spPr>
        <a:xfrm>
          <a:off x="1203963" y="846873"/>
          <a:ext cx="1739569" cy="1515323"/>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AU" sz="1400" kern="1200" dirty="0"/>
            <a:t>Storage Element</a:t>
          </a:r>
        </a:p>
      </dsp:txBody>
      <dsp:txXfrm>
        <a:off x="1493236" y="1098856"/>
        <a:ext cx="1161023" cy="1011357"/>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TitlePictureLineup">
  <dgm:title val=""/>
  <dgm:desc val=""/>
  <dgm:catLst>
    <dgm:cat type="picture" pri="18000"/>
    <dgm:cat type="pictureconvert" pri="18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dir/>
    </dgm:varLst>
    <dgm:choose name="Name1">
      <dgm:if name="Name2" func="var" arg="dir" op="equ" val="norm">
        <dgm:alg type="lin">
          <dgm:param type="linDir" val="fromL"/>
          <dgm:param type="fallback" val="1D"/>
          <dgm:param type="horzAlign" val="ctr"/>
          <dgm:param type="vertAlign" val="mid"/>
          <dgm:param type="nodeVertAlign" val="t"/>
        </dgm:alg>
      </dgm:if>
      <dgm:else name="Name3">
        <dgm:alg type="lin">
          <dgm:param type="linDir" val="fromR"/>
          <dgm:param type="fallback" val="1D"/>
          <dgm:param type="horzAlign" val="ctr"/>
          <dgm:param type="vertAlign" val="mid"/>
          <dgm:param type="nodeVertAlign" val="t"/>
        </dgm:alg>
      </dgm:else>
    </dgm:choose>
    <dgm:shape xmlns:r="http://schemas.openxmlformats.org/officeDocument/2006/relationships" r:blip="">
      <dgm:adjLst/>
    </dgm:shape>
    <dgm:constrLst>
      <dgm:constr type="h" for="des" forName="Child" op="equ"/>
      <dgm:constr type="w" for="des" forName="Child" op="equ"/>
      <dgm:constr type="h" for="des" forName="Accent" op="equ"/>
      <dgm:constr type="w" for="des" forName="Accent" op="equ"/>
      <dgm:constr type="primFontSz" for="des" forName="Parent" op="equ"/>
      <dgm:constr type="primFontSz" for="des" forName="Child" op="equ"/>
      <dgm:constr type="w" for="ch" forName="composite" refType="w"/>
      <dgm:constr type="h" for="ch" forName="composite" refType="h"/>
      <dgm:constr type="sp" refType="w" refFor="ch" refForName="composite" op="equ" fact="0.1"/>
      <dgm:constr type="w" for="ch" forName="sibTrans" refType="w" refFor="ch" refForName="composite" op="equ" fact="0.05"/>
      <dgm:constr type="h" for="ch" forName="sibTrans" refType="w" refFor="ch" refForName="sibTrans" op="equ"/>
    </dgm:constrLst>
    <dgm:forEach name="nodesForEach" axis="ch" ptType="node">
      <dgm:layoutNode name="composite">
        <dgm:alg type="composite">
          <dgm:param type="ar" val="0.5"/>
        </dgm:alg>
        <dgm:shape xmlns:r="http://schemas.openxmlformats.org/officeDocument/2006/relationships" r:blip="">
          <dgm:adjLst/>
        </dgm:shape>
        <dgm:choose name="Name4">
          <dgm:if name="Name5" func="var" arg="dir" op="equ" val="norm">
            <dgm:constrLst>
              <dgm:constr type="l" for="ch" forName="Parent" refType="w" fact="0"/>
              <dgm:constr type="t" for="ch" forName="Parent" refType="h" fact="0"/>
              <dgm:constr type="w" for="ch" forName="Parent" refType="w"/>
              <dgm:constr type="h" for="ch" forName="Parent" refType="h" fact="0.1"/>
              <dgm:constr type="l" for="ch" forName="Accent" refType="w" fact="0"/>
              <dgm:constr type="b" for="ch" forName="Accent" refType="h"/>
              <dgm:constr type="w" for="ch" forName="Accent" refType="w" fact="0"/>
              <dgm:constr type="h" for="ch" forName="Accent" refType="h" fact="0.9"/>
              <dgm:constr type="l" for="ch" forName="Image" refType="w" fact="0.05"/>
              <dgm:constr type="t" for="ch" forName="Image" refType="h" fact="0.13"/>
              <dgm:constr type="w" for="ch" forName="Image" refType="w" fact="0.9467"/>
              <dgm:constr type="h" for="ch" forName="Image" refType="h" fact="0.405"/>
              <dgm:constr type="l" for="ch" forName="Child" refType="w" fact="0.05"/>
              <dgm:constr type="t" for="ch" forName="Child" refType="h" fact="0.535"/>
              <dgm:constr type="w" for="ch" forName="Child" refType="w" fact="0.9467"/>
              <dgm:constr type="h" for="ch" forName="Child" refType="h" fact="0.465"/>
            </dgm:constrLst>
          </dgm:if>
          <dgm:else name="Name6">
            <dgm:constrLst>
              <dgm:constr type="l" for="ch" forName="Parent" refType="w" fact="0"/>
              <dgm:constr type="t" for="ch" forName="Parent" refType="h" fact="0"/>
              <dgm:constr type="w" for="ch" forName="Parent" refType="w"/>
              <dgm:constr type="h" for="ch" forName="Parent" refType="h" fact="0.1"/>
              <dgm:constr type="l" for="ch" forName="Accent" refType="w"/>
              <dgm:constr type="b" for="ch" forName="Accent" refType="h"/>
              <dgm:constr type="h" for="ch" forName="Accent" refType="h" fact="0.9"/>
              <dgm:constr type="l" for="ch" forName="Image" refType="w" fact="0"/>
              <dgm:constr type="t" for="ch" forName="Image" refType="h" fact="0.13"/>
              <dgm:constr type="w" for="ch" forName="Image" refType="w" fact="0.9467"/>
              <dgm:constr type="h" for="ch" forName="Image" refType="h" fact="0.405"/>
              <dgm:constr type="l" for="ch" forName="Child" refType="w" fact="0"/>
              <dgm:constr type="t" for="ch" forName="Child" refType="h" fact="0.535"/>
              <dgm:constr type="w" for="ch" forName="Child" refType="w" fact="0.9467"/>
              <dgm:constr type="h" for="ch" forName="Child" refType="h" fact="0.465"/>
            </dgm:constrLst>
          </dgm:else>
        </dgm:choose>
        <dgm:forEach name="Name7" axis="self" ptType="node">
          <dgm:layoutNode name="Accent" styleLbl="alignAcc1">
            <dgm:alg type="sp"/>
            <dgm:shape xmlns:r="http://schemas.openxmlformats.org/officeDocument/2006/relationships" type="line" r:blip="">
              <dgm:adjLst/>
            </dgm:shape>
            <dgm:presOf/>
          </dgm:layoutNode>
          <dgm:layoutNode name="Image">
            <dgm:alg type="sp"/>
            <dgm:shape xmlns:r="http://schemas.openxmlformats.org/officeDocument/2006/relationships" type="rect" r:blip="" blipPhldr="1">
              <dgm:adjLst/>
            </dgm:shape>
            <dgm:presOf/>
          </dgm:layoutNode>
          <dgm:layoutNode name="Child" styleLbl="revTx">
            <dgm:varLst>
              <dgm:bulletEnabled val="1"/>
            </dgm:varLst>
            <dgm:choose name="Name8">
              <dgm:if name="Name9" axis="ch" ptType="node" func="cnt" op="gt" val="1">
                <dgm:choose name="Name10">
                  <dgm:if name="Name11" func="var" arg="dir" op="equ" val="norm">
                    <dgm:alg type="tx">
                      <dgm:param type="shpTxLTRAlignCh" val="l"/>
                      <dgm:param type="shpTxRTLAlignCh" val="r"/>
                      <dgm:param type="txAnchorVert" val="t"/>
                      <dgm:param type="stBulletLvl" val="1"/>
                    </dgm:alg>
                  </dgm:if>
                  <dgm:else name="Name12">
                    <dgm:alg type="tx">
                      <dgm:param type="shpTxLTRAlignCh" val="l"/>
                      <dgm:param type="shpTxRTLAlignCh" val="r"/>
                      <dgm:param type="txAnchorVert" val="t"/>
                      <dgm:param type="stBulletLvl" val="1"/>
                    </dgm:alg>
                  </dgm:else>
                </dgm:choose>
              </dgm:if>
              <dgm:else name="Name13">
                <dgm:choose name="Name14">
                  <dgm:if name="Name15" func="var" arg="dir" op="equ" val="norm">
                    <dgm:alg type="tx">
                      <dgm:param type="shpTxLTRAlignCh" val="l"/>
                      <dgm:param type="shpTxRTLAlignCh" val="r"/>
                      <dgm:param type="txAnchorVert" val="t"/>
                      <dgm:param type="stBulletLvl" val="2"/>
                    </dgm:alg>
                  </dgm:if>
                  <dgm:else name="Name16">
                    <dgm:alg type="tx">
                      <dgm:param type="shpTxLTRAlignCh" val="l"/>
                      <dgm:param type="shpTxRTLAlignCh" val="r"/>
                      <dgm:param type="txAnchorVert" val="t"/>
                      <dgm:param type="stBulletLvl" val="2"/>
                    </dgm:alg>
                  </dgm:else>
                </dgm:choose>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Parent" styleLbl="alignNode1">
            <dgm:varLst>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BBFA697C-5849-4DDF-A6C8-08E6893940F4}" type="datetimeFigureOut">
              <a:rPr lang="en-AU" smtClean="0"/>
              <a:pPr/>
              <a:t>31/05/2021</a:t>
            </a:fld>
            <a:endParaRPr lang="en-AU"/>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BFD014AF-979A-46D9-9B43-4C67319580DA}" type="slidenum">
              <a:rPr lang="en-AU" smtClean="0"/>
              <a:pPr/>
              <a:t>‹#›</a:t>
            </a:fld>
            <a:endParaRPr lang="en-AU"/>
          </a:p>
        </p:txBody>
      </p:sp>
    </p:spTree>
    <p:extLst>
      <p:ext uri="{BB962C8B-B14F-4D97-AF65-F5344CB8AC3E}">
        <p14:creationId xmlns:p14="http://schemas.microsoft.com/office/powerpoint/2010/main" val="2514441766"/>
      </p:ext>
    </p:extLst>
  </p:cSld>
  <p:clrMap bg1="lt1" tx1="dk1" bg2="lt2" tx2="dk2" accent1="accent1" accent2="accent2" accent3="accent3" accent4="accent4" accent5="accent5" accent6="accent6" hlink="hlink" folHlink="folHlink"/>
  <p:hf hdr="0" ftr="0" dt="0"/>
</p:handoutMaster>
</file>

<file path=ppt/media/hdphoto1.wdp>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jpg>
</file>

<file path=ppt/media/image4.png>
</file>

<file path=ppt/media/image40.png>
</file>

<file path=ppt/media/image41.png>
</file>

<file path=ppt/media/image42.png>
</file>

<file path=ppt/media/image43.png>
</file>

<file path=ppt/media/image44.png>
</file>

<file path=ppt/media/image45.png>
</file>

<file path=ppt/media/image46.jp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00992BC2-9435-4D31-AEB3-5D5877AD6447}" type="datetimeFigureOut">
              <a:rPr lang="en-AU" smtClean="0"/>
              <a:pPr/>
              <a:t>31/05/2021</a:t>
            </a:fld>
            <a:endParaRPr lang="en-AU"/>
          </a:p>
        </p:txBody>
      </p:sp>
      <p:sp>
        <p:nvSpPr>
          <p:cNvPr id="4" name="Slide Image Placeholder 3"/>
          <p:cNvSpPr>
            <a:spLocks noGrp="1" noRot="1" noChangeAspect="1"/>
          </p:cNvSpPr>
          <p:nvPr>
            <p:ph type="sldImg" idx="2"/>
          </p:nvPr>
        </p:nvSpPr>
        <p:spPr>
          <a:xfrm>
            <a:off x="420688" y="744538"/>
            <a:ext cx="5956300" cy="37226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9A496215-5E4C-414D-A8DB-C38AA7CF7C2A}" type="slidenum">
              <a:rPr lang="en-AU" smtClean="0"/>
              <a:pPr/>
              <a:t>‹#›</a:t>
            </a:fld>
            <a:endParaRPr lang="en-AU"/>
          </a:p>
        </p:txBody>
      </p:sp>
    </p:spTree>
    <p:extLst>
      <p:ext uri="{BB962C8B-B14F-4D97-AF65-F5344CB8AC3E}">
        <p14:creationId xmlns:p14="http://schemas.microsoft.com/office/powerpoint/2010/main" val="420318353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ethviewer.live/"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Hello. Welcome to 2020 Term 2 offering of COMP6452, Software Architecture for Blockchain Applications.  </a:t>
            </a:r>
          </a:p>
          <a:p>
            <a:r>
              <a:rPr lang="en-AU" dirty="0"/>
              <a:t>I hope you are excited to get started. </a:t>
            </a:r>
          </a:p>
          <a:p>
            <a:r>
              <a:rPr lang="en-AU" dirty="0"/>
              <a:t>My name is Helen Paik and I will give you a brief course overview in this video. </a:t>
            </a:r>
          </a:p>
        </p:txBody>
      </p:sp>
      <p:sp>
        <p:nvSpPr>
          <p:cNvPr id="4" name="Slide Number Placeholder 3"/>
          <p:cNvSpPr>
            <a:spLocks noGrp="1"/>
          </p:cNvSpPr>
          <p:nvPr>
            <p:ph type="sldNum" sz="quarter" idx="5"/>
          </p:nvPr>
        </p:nvSpPr>
        <p:spPr/>
        <p:txBody>
          <a:bodyPr/>
          <a:lstStyle/>
          <a:p>
            <a:fld id="{9A496215-5E4C-414D-A8DB-C38AA7CF7C2A}" type="slidenum">
              <a:rPr lang="en-AU" smtClean="0"/>
              <a:pPr/>
              <a:t>1</a:t>
            </a:fld>
            <a:endParaRPr lang="en-AU"/>
          </a:p>
        </p:txBody>
      </p:sp>
    </p:spTree>
    <p:extLst>
      <p:ext uri="{BB962C8B-B14F-4D97-AF65-F5344CB8AC3E}">
        <p14:creationId xmlns:p14="http://schemas.microsoft.com/office/powerpoint/2010/main" val="30745908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Week 6 is a quiet week – so you can catch up with stuff.</a:t>
            </a:r>
          </a:p>
          <a:p>
            <a:r>
              <a:rPr lang="en-AU" dirty="0"/>
              <a:t>Week 7, we will talk about testing smart contracts, again things to consider when testing smart contracts, how to test, etc. </a:t>
            </a:r>
          </a:p>
          <a:p>
            <a:r>
              <a:rPr lang="en-AU" dirty="0"/>
              <a:t>After the testing, mostly the topics moves onto what we call non-functional properties of software, topics like security, reliability, privacy, etc.</a:t>
            </a:r>
          </a:p>
          <a:p>
            <a:r>
              <a:rPr lang="en-AU" dirty="0"/>
              <a:t>In Week 9, in the second part of the lecture, we will ask you to present the final outcome of your project to us.</a:t>
            </a:r>
          </a:p>
          <a:p>
            <a:endParaRPr lang="en-AU" dirty="0"/>
          </a:p>
          <a:p>
            <a:r>
              <a:rPr lang="en-AU" dirty="0"/>
              <a:t>There will be a couple of more guest lecturers introducing some real-world use cases of blockchains.</a:t>
            </a:r>
          </a:p>
          <a:p>
            <a:endParaRPr lang="en-AU" dirty="0"/>
          </a:p>
          <a:p>
            <a:r>
              <a:rPr lang="en-AU" dirty="0"/>
              <a:t>In the final week, we will summarise the course and give you some sample questions for the final exam.</a:t>
            </a:r>
          </a:p>
          <a:p>
            <a:endParaRPr lang="en-AU" dirty="0"/>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10</a:t>
            </a:fld>
            <a:endParaRPr lang="en-AU"/>
          </a:p>
        </p:txBody>
      </p:sp>
    </p:spTree>
    <p:extLst>
      <p:ext uri="{BB962C8B-B14F-4D97-AF65-F5344CB8AC3E}">
        <p14:creationId xmlns:p14="http://schemas.microsoft.com/office/powerpoint/2010/main" val="3121148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11</a:t>
            </a:fld>
            <a:endParaRPr lang="en-AU"/>
          </a:p>
        </p:txBody>
      </p:sp>
    </p:spTree>
    <p:extLst>
      <p:ext uri="{BB962C8B-B14F-4D97-AF65-F5344CB8AC3E}">
        <p14:creationId xmlns:p14="http://schemas.microsoft.com/office/powerpoint/2010/main" val="28849075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9A496215-5E4C-414D-A8DB-C38AA7CF7C2A}" type="slidenum">
              <a:rPr lang="en-AU" smtClean="0"/>
              <a:pPr/>
              <a:t>12</a:t>
            </a:fld>
            <a:endParaRPr lang="en-AU"/>
          </a:p>
        </p:txBody>
      </p:sp>
    </p:spTree>
    <p:extLst>
      <p:ext uri="{BB962C8B-B14F-4D97-AF65-F5344CB8AC3E}">
        <p14:creationId xmlns:p14="http://schemas.microsoft.com/office/powerpoint/2010/main" val="6794420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one thing.</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Which is its goal to "replace a central trusted authority with a network of computers".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central trusted parties such as banks, regulatory bodies, and government are essential to establish trust between 2 transacting parties, they are many concerns around them.</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example,</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They have the power to control and manipulate the system</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Lead to a single point of failure</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Their internal system state is opaque to the participants</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They are fragmented making it difficult to interoperate and collaborate</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Also, it leads to high costs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When it comes to the BC network, we don't trust any single computer but trust their collective behaviour</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We ensure correct collective behaviour by</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Replicating the state across many nodes in the network</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Ensure all nodes agree on what changes are made to the state, and by whom</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Making state public</a:t>
            </a:r>
          </a:p>
          <a:p>
            <a:pPr marL="742950" lvl="1" indent="-285750">
              <a:lnSpc>
                <a:spcPct val="107000"/>
              </a:lnSpc>
              <a:spcAft>
                <a:spcPts val="80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Also, incentives maybe given to nodes to ensure the majority behave correctly </a:t>
            </a:r>
          </a:p>
        </p:txBody>
      </p:sp>
      <p:sp>
        <p:nvSpPr>
          <p:cNvPr id="4" name="Slide Number Placeholder 3"/>
          <p:cNvSpPr>
            <a:spLocks noGrp="1"/>
          </p:cNvSpPr>
          <p:nvPr>
            <p:ph type="sldNum" sz="quarter" idx="10"/>
          </p:nvPr>
        </p:nvSpPr>
        <p:spPr/>
        <p:txBody>
          <a:bodyPr/>
          <a:lstStyle/>
          <a:p>
            <a:fld id="{9A496215-5E4C-414D-A8DB-C38AA7CF7C2A}" type="slidenum">
              <a:rPr lang="en-AU" smtClean="0"/>
              <a:pPr/>
              <a:t>13</a:t>
            </a:fld>
            <a:endParaRPr lang="en-AU"/>
          </a:p>
        </p:txBody>
      </p:sp>
    </p:spTree>
    <p:extLst>
      <p:ext uri="{BB962C8B-B14F-4D97-AF65-F5344CB8AC3E}">
        <p14:creationId xmlns:p14="http://schemas.microsoft.com/office/powerpoint/2010/main" val="31862886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From a data structure perspective, BC is essentially a linked list distributed across a network of nodes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Each element in the list is called a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block</a:t>
            </a:r>
            <a:r>
              <a:rPr lang="en-AU" sz="1200" dirty="0">
                <a:effectLst/>
                <a:latin typeface="Calibri" panose="020F0502020204030204" pitchFamily="34" charset="0"/>
                <a:ea typeface="Calibri" panose="020F0502020204030204" pitchFamily="34" charset="0"/>
                <a:cs typeface="Times New Roman" panose="02020603050405020304" pitchFamily="18" charset="0"/>
              </a:rPr>
              <a:t>. Hence, we call this "chain of blocks" a "blockchain"</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Each block has a header and payload. </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Payload consists of a set of Transactions (TXs).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header consists of a summary derived from the payload and a pointer to the hash pf the previous block in the chain.</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Which in turn reflects its own payload and a pointer to the previous block.</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very 1</a:t>
            </a:r>
            <a:r>
              <a:rPr lang="en-AU" sz="1200" baseline="30000" dirty="0">
                <a:effectLst/>
                <a:latin typeface="Calibri" panose="020F0502020204030204" pitchFamily="34" charset="0"/>
                <a:ea typeface="Calibri" panose="020F0502020204030204" pitchFamily="34" charset="0"/>
                <a:cs typeface="Times New Roman" panose="02020603050405020304" pitchFamily="18" charset="0"/>
              </a:rPr>
              <a:t>st</a:t>
            </a:r>
            <a:r>
              <a:rPr lang="en-AU" sz="1200" dirty="0">
                <a:effectLst/>
                <a:latin typeface="Calibri" panose="020F0502020204030204" pitchFamily="34" charset="0"/>
                <a:ea typeface="Calibri" panose="020F0502020204030204" pitchFamily="34" charset="0"/>
                <a:cs typeface="Times New Roman" panose="02020603050405020304" pitchFamily="18" charset="0"/>
              </a:rPr>
              <a:t> block is referred to as the genesis block.</a:t>
            </a:r>
          </a:p>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14</a:t>
            </a:fld>
            <a:endParaRPr lang="en-AU"/>
          </a:p>
        </p:txBody>
      </p:sp>
    </p:spTree>
    <p:extLst>
      <p:ext uri="{BB962C8B-B14F-4D97-AF65-F5344CB8AC3E}">
        <p14:creationId xmlns:p14="http://schemas.microsoft.com/office/powerpoint/2010/main" val="20088901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http://www.ethviewer.live/</a:t>
            </a:r>
            <a:endParaRPr lang="en-AU" sz="1200" kern="1200" baseline="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200" kern="1200" baseline="0" dirty="0">
              <a:solidFill>
                <a:schemeClr val="tx1"/>
              </a:solidFill>
              <a:effectLst/>
              <a:latin typeface="+mn-lt"/>
              <a:ea typeface="+mn-ea"/>
              <a:cs typeface="+mn-cs"/>
            </a:endParaRP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is a live visualisation of the Ethereum BC developed by our team.</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can access it from </a:t>
            </a:r>
            <a:r>
              <a:rPr lang="en-AU" sz="12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http://ethviewer.live</a:t>
            </a:r>
            <a:r>
              <a:rPr lang="en-AU"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are a set of TXs pending to be included in a block. You could consider these as someone paying someone else. Size of a circle indicates the value of a TX in a cryptocurrency called Ether</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Grey ones are cryptocurrency TXs, while others are related to Smart Contracts (SCs).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If you click on one of these, we can see the details at Etherescan.io which is like a search engine for Ethereum TXs.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are the set of blocks and TXs included in them</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Typically every 13-15 sec a new block is built, and it points to a parent. </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Process of creating a block is called mining</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a box has a maximum capacity, miner may decide to build a block with a fewer set of TXs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Sometimes there can be conflicts. For examples, these red blocks don't have any successors; hence, eventually, be discarded. TXs in these blocks are discarded and they go back to the TX pool to be included in a future block.</a:t>
            </a:r>
          </a:p>
          <a:p>
            <a:pPr marL="457200">
              <a:lnSpc>
                <a:spcPct val="107000"/>
              </a:lnSpc>
              <a:spcAft>
                <a:spcPts val="0"/>
              </a:spcAft>
            </a:pPr>
            <a:r>
              <a:rPr lang="en-AU"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We could relate this behaviour to a ledger used in accounting.</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e.g., each block is like a page on the ledger that you record TXs.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the page is full, we summarise the balance and carry the balance to the next page.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BCs, we maintain the ledger using a distributed set of nodes where each node maintains a copy of the ledger.</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Suppose you want to change a TX as you want to double spend your money or want to hide a fraudulent TX</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 if you change or delete your TX, it will change the block header. Consequently, the successor block is no longer valid as it points to the updated block. Hence, you need to change that too. Which in turn, mean all the blocks up to the latest block need to be rebuilt.</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Usually, you need to perform some work to mine a block, for e.g., here it says it took 4 seconds to build a block.</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Hence, it becomes increasingly difficult for a single node or a small subset of nodes to alter a bad block and all other blocks that follows while the honest nodes continue to build more blocks.</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Thus, the "chain of blocks" is so interconnected that it becomes computationally difficulty to tamper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200" kern="1200" baseline="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01C9F81-DB2C-42C9-B6F6-C5F374D31FE4}" type="slidenum">
              <a:rPr lang="en-AU" smtClean="0"/>
              <a:t>15</a:t>
            </a:fld>
            <a:endParaRPr lang="en-AU"/>
          </a:p>
        </p:txBody>
      </p:sp>
    </p:spTree>
    <p:extLst>
      <p:ext uri="{BB962C8B-B14F-4D97-AF65-F5344CB8AC3E}">
        <p14:creationId xmlns:p14="http://schemas.microsoft.com/office/powerpoint/2010/main" val="21738527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 BC can be considered as an immutable public ledger with a set of properties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As the blocks are replicated - anyone can access them leading to high transparency &amp; availability</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Block are also time-stamped and TXs are signed - leading to a consistent state across all nodes where it is computationally infeasible to compromise its integrity</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Immutability and transparency leave an audit trail of TXs and their results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Underneath BCs rely on Public-Key Cryptography and Hashing </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It's also built around many aspects of distributed computing while addressing classical problems like timing and ordering of events, consensus among many nodes, and CAP Theorem which we'll learn shortly</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16</a:t>
            </a:fld>
            <a:endParaRPr lang="en-AU"/>
          </a:p>
        </p:txBody>
      </p:sp>
    </p:spTree>
    <p:extLst>
      <p:ext uri="{BB962C8B-B14F-4D97-AF65-F5344CB8AC3E}">
        <p14:creationId xmlns:p14="http://schemas.microsoft.com/office/powerpoint/2010/main" val="5111358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As I just showed you on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Etherescan</a:t>
            </a:r>
            <a:r>
              <a:rPr lang="en-AU" sz="1200" dirty="0">
                <a:effectLst/>
                <a:latin typeface="Calibri" panose="020F0502020204030204" pitchFamily="34" charset="0"/>
                <a:ea typeface="Calibri" panose="020F0502020204030204" pitchFamily="34" charset="0"/>
                <a:cs typeface="Times New Roman" panose="02020603050405020304" pitchFamily="18" charset="0"/>
              </a:rPr>
              <a:t> a TX is an identifiable data package or a unit of operation</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Depending on the BC platform, it may consist of a monetary value, SC code, or parameters/results of SC function calls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Some of the fields in a TX such as to, from, and signature are compulsory</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is an example from Bitcoin, which define a set of input and outputs</a:t>
            </a:r>
          </a:p>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17</a:t>
            </a:fld>
            <a:endParaRPr lang="en-AU"/>
          </a:p>
        </p:txBody>
      </p:sp>
    </p:spTree>
    <p:extLst>
      <p:ext uri="{BB962C8B-B14F-4D97-AF65-F5344CB8AC3E}">
        <p14:creationId xmlns:p14="http://schemas.microsoft.com/office/powerpoint/2010/main" val="40607462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To summarise, a collection of ordered TXs form a block. And the process of building a block is called mining</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Collection of blocks form a BC</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nodes in the BC network agree on contents of a block, order of blocks, and who has the right to build a block</a:t>
            </a:r>
          </a:p>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18</a:t>
            </a:fld>
            <a:endParaRPr lang="en-AU"/>
          </a:p>
        </p:txBody>
      </p:sp>
    </p:spTree>
    <p:extLst>
      <p:ext uri="{BB962C8B-B14F-4D97-AF65-F5344CB8AC3E}">
        <p14:creationId xmlns:p14="http://schemas.microsoft.com/office/powerpoint/2010/main" val="40263691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talk a bit about the BC network</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It's essentially a peer-to-peer (P2P) network where all participants have the same rights to store and manipulate data</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Because there are so many nodes and copies of the ledger, we can achieve high-availability and fast reading.</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TXs are propagated among P2P nodes based on a gossip protocol. It's not very different to gossiping in real-world where a friend tells you some gossip, and you tell it to someone else. Eventually, it's no longer a gossip and everyone knows it except a few colleges</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Further, nodes use a consensus protocol to agree on what changes are to be made and by whom</a:t>
            </a:r>
            <a:endParaRPr lang="en-AU" baseline="0"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19</a:t>
            </a:fld>
            <a:endParaRPr lang="en-AU"/>
          </a:p>
        </p:txBody>
      </p:sp>
    </p:spTree>
    <p:extLst>
      <p:ext uri="{BB962C8B-B14F-4D97-AF65-F5344CB8AC3E}">
        <p14:creationId xmlns:p14="http://schemas.microsoft.com/office/powerpoint/2010/main" val="32053792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 part 1 of this lecture – which is this video, I will give you a course summary.</a:t>
            </a:r>
          </a:p>
          <a:p>
            <a:r>
              <a:rPr lang="en-AU" dirty="0"/>
              <a:t>I guess we will first have to introduce ourselves, the teaching team. </a:t>
            </a:r>
          </a:p>
          <a:p>
            <a:r>
              <a:rPr lang="en-AU" dirty="0"/>
              <a:t>Then, we will talk about the learning outcomes, course outline and assessment structure.</a:t>
            </a:r>
          </a:p>
          <a:p>
            <a:endParaRPr lang="en-AU" dirty="0"/>
          </a:p>
          <a:p>
            <a:r>
              <a:rPr lang="en-AU" dirty="0"/>
              <a:t>In part 2 of the lecture – which will be in a separate video, </a:t>
            </a:r>
          </a:p>
          <a:p>
            <a:r>
              <a:rPr lang="en-AU" dirty="0" err="1"/>
              <a:t>Dilum</a:t>
            </a:r>
            <a:r>
              <a:rPr lang="en-AU" dirty="0"/>
              <a:t> – one of the lecturers from the teaching team will give you the basics of the blockchains, </a:t>
            </a:r>
          </a:p>
          <a:p>
            <a:r>
              <a:rPr lang="en-AU" dirty="0"/>
              <a:t>going through the foundations of the technology.  </a:t>
            </a:r>
          </a:p>
        </p:txBody>
      </p:sp>
      <p:sp>
        <p:nvSpPr>
          <p:cNvPr id="4" name="Slide Number Placeholder 3"/>
          <p:cNvSpPr>
            <a:spLocks noGrp="1"/>
          </p:cNvSpPr>
          <p:nvPr>
            <p:ph type="sldNum" sz="quarter" idx="5"/>
          </p:nvPr>
        </p:nvSpPr>
        <p:spPr/>
        <p:txBody>
          <a:bodyPr/>
          <a:lstStyle/>
          <a:p>
            <a:fld id="{9A496215-5E4C-414D-A8DB-C38AA7CF7C2A}" type="slidenum">
              <a:rPr lang="en-AU" smtClean="0"/>
              <a:pPr/>
              <a:t>2</a:t>
            </a:fld>
            <a:endParaRPr lang="en-AU"/>
          </a:p>
        </p:txBody>
      </p:sp>
    </p:spTree>
    <p:extLst>
      <p:ext uri="{BB962C8B-B14F-4D97-AF65-F5344CB8AC3E}">
        <p14:creationId xmlns:p14="http://schemas.microsoft.com/office/powerpoint/2010/main" val="817610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BCs can be broadly classified as public, private, and consortium</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Anyone can use a public BC network, and Bitcoin and Ethereum are the best examples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Public BC networks provide incentives for people to join, contribute computing power, and charge fees for use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they have high transparency &amp; auditability properties, they are poor in performance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 Private BC is used within a single organisation while a consortium BC is used cross-organisations. There is usually no difference in the technology used in each case.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Private or consortium BCs are gated where both the nodes in the network and users are pre-authorised.</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Usually, they also don't use an explicit incentive mechanism like paying TX fees. </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Some of the examples include Hyperledger, R3 Corda, and VMware Concord</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BC platform software is usually open source. Thus, we also see many different instances of the same BC platform. For e.g., many public and private BC instances are based on Ethereum and EOS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Also, we see many examples of partial code reuse, for e.g., Ethereum style SCs are supported in Hyperledger and VMware Concord</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When public BC platforms are used as private or consortium BCs, TXs fees could be ignored and access control could be provided via a firewall</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We even see applications that use a mix of all 3 types of BCs</a:t>
            </a:r>
          </a:p>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20</a:t>
            </a:fld>
            <a:endParaRPr lang="en-AU"/>
          </a:p>
        </p:txBody>
      </p:sp>
    </p:spTree>
    <p:extLst>
      <p:ext uri="{BB962C8B-B14F-4D97-AF65-F5344CB8AC3E}">
        <p14:creationId xmlns:p14="http://schemas.microsoft.com/office/powerpoint/2010/main" val="17424848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Another classification of BCs is based on the permission for people to join, contribute computing power, and issue TXs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As anyone can use and contribute to a public BC they are considered as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permissionless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Private or consortium BCs require permissions to access; hence, are more suitable for regulated industries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example, in the finance industry, it is essential to Know-Your-Customers (KYC). Hence, an approval process is used before giving access to a BC</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Other forms of permissions include: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Permission to initiate TXs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Permission to mine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 Also fine-grained permissions such as permission to create a particular asset and execute a function in a SC</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Public BC networks can also be used for private purposes by setting access rights through smart contracts.</a:t>
            </a:r>
          </a:p>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21</a:t>
            </a:fld>
            <a:endParaRPr lang="en-AU"/>
          </a:p>
        </p:txBody>
      </p:sp>
    </p:spTree>
    <p:extLst>
      <p:ext uri="{BB962C8B-B14F-4D97-AF65-F5344CB8AC3E}">
        <p14:creationId xmlns:p14="http://schemas.microsoft.com/office/powerpoint/2010/main" val="40581678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BC was the foundation for cryptocurrencies like bitcoin, it has found much wider applications with the introduction of Smart Contracts (SCs)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SCs are essentially small user-defined code/programs/scripts deploy &amp; execute on BC nodes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code can hold &amp; transfer assets/states, managed by the contract itself</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program logic can enact decisions on complex business conditions. For e.g., automatic partial payment can be triggered as a product moves along a supply chain</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Due to immutability of a BC, smart contract code is deterministic &amp; immutable once deployed</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Execution of a SC is triggered via a TX</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 is a cost to deploy &amp; execute. For e.g., in Ethereum we pay per assembler-level instruction executed by a SC</a:t>
            </a:r>
          </a:p>
        </p:txBody>
      </p:sp>
      <p:sp>
        <p:nvSpPr>
          <p:cNvPr id="4" name="Slide Number Placeholder 3"/>
          <p:cNvSpPr>
            <a:spLocks noGrp="1"/>
          </p:cNvSpPr>
          <p:nvPr>
            <p:ph type="sldNum" sz="quarter" idx="5"/>
          </p:nvPr>
        </p:nvSpPr>
        <p:spPr/>
        <p:txBody>
          <a:bodyPr/>
          <a:lstStyle/>
          <a:p>
            <a:fld id="{001C9F81-DB2C-42C9-B6F6-C5F374D31FE4}" type="slidenum">
              <a:rPr lang="en-AU" smtClean="0"/>
              <a:t>22</a:t>
            </a:fld>
            <a:endParaRPr lang="en-AU"/>
          </a:p>
        </p:txBody>
      </p:sp>
    </p:spTree>
    <p:extLst>
      <p:ext uri="{BB962C8B-B14F-4D97-AF65-F5344CB8AC3E}">
        <p14:creationId xmlns:p14="http://schemas.microsoft.com/office/powerpoint/2010/main" val="1558348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Let's now talk a bit about various applications of BC</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24</a:t>
            </a:fld>
            <a:endParaRPr lang="en-AU"/>
          </a:p>
        </p:txBody>
      </p:sp>
    </p:spTree>
    <p:extLst>
      <p:ext uri="{BB962C8B-B14F-4D97-AF65-F5344CB8AC3E}">
        <p14:creationId xmlns:p14="http://schemas.microsoft.com/office/powerpoint/2010/main" val="22802004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r>
              <a:rPr lang="en-AU" dirty="0"/>
              <a:t>https://www.data61.csiro.au/en/Our-Work/Safety-and-security/Secure-Systems-and-Platforms/Blockchain</a:t>
            </a:r>
          </a:p>
          <a:p>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Here is an example of how counterfeiting of Australian Beef can be overcome using BC technology</a:t>
            </a:r>
          </a:p>
          <a:p>
            <a:endParaRPr lang="en-AU" dirty="0"/>
          </a:p>
          <a:p>
            <a:endParaRPr lang="en-AU" dirty="0"/>
          </a:p>
        </p:txBody>
      </p:sp>
      <p:sp>
        <p:nvSpPr>
          <p:cNvPr id="4" name="Slide Number Placeholder 3"/>
          <p:cNvSpPr>
            <a:spLocks noGrp="1"/>
          </p:cNvSpPr>
          <p:nvPr>
            <p:ph type="sldNum" sz="quarter" idx="10"/>
          </p:nvPr>
        </p:nvSpPr>
        <p:spPr/>
        <p:txBody>
          <a:bodyPr/>
          <a:lstStyle/>
          <a:p>
            <a:fld id="{001C9F81-DB2C-42C9-B6F6-C5F374D31FE4}" type="slidenum">
              <a:rPr lang="en-AU" smtClean="0"/>
              <a:t>25</a:t>
            </a:fld>
            <a:endParaRPr lang="en-AU"/>
          </a:p>
        </p:txBody>
      </p:sp>
    </p:spTree>
    <p:extLst>
      <p:ext uri="{BB962C8B-B14F-4D97-AF65-F5344CB8AC3E}">
        <p14:creationId xmlns:p14="http://schemas.microsoft.com/office/powerpoint/2010/main" val="31585867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As BC was introduced for cryptocurrency, its design reflects many aspects of the finance industry. </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Hence, it is a natural fit to other financial services such as Digital currencies, payments, banking, and financial markets.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e.g., you could build programmable money by attaching policies on how they can be spent</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It could also be used for cross-border payments by connecting with currency exchange to exchange between crypto and fiat currencies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Reconciliation and settlement in both banking and stock markets are another set of applications where money can be represented as digital tokens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As any asset, cryptocurrencies can be traded too</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these applications, a BC could handle the assets itself, as well as the regulatory controls, documentation, and audit needs</a:t>
            </a:r>
          </a:p>
          <a:p>
            <a:endParaRPr lang="en-AU" sz="1200" b="0" i="0" u="none" strike="noStrike" kern="1200" baseline="0" dirty="0">
              <a:solidFill>
                <a:schemeClr val="tx1"/>
              </a:solidFill>
              <a:latin typeface="+mn-lt"/>
              <a:ea typeface="+mn-ea"/>
              <a:cs typeface="+mn-cs"/>
            </a:endParaRP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Digital currency is a new form of money. It can be implemented on blockchains. Digital currency can also serve as a foundation for incentive models that support data integrity for</a:t>
            </a:r>
          </a:p>
          <a:p>
            <a:r>
              <a:rPr lang="en-AU" sz="1200" b="0" i="0" u="none" strike="noStrike" kern="1200" baseline="0" dirty="0">
                <a:solidFill>
                  <a:schemeClr val="tx1"/>
                </a:solidFill>
                <a:latin typeface="+mn-lt"/>
                <a:ea typeface="+mn-ea"/>
                <a:cs typeface="+mn-cs"/>
              </a:rPr>
              <a:t>many blockchain systems. Blockchains allow digital currency to be transferred between parties, often without those transfers being processed or recorded by banks or</a:t>
            </a:r>
          </a:p>
          <a:p>
            <a:r>
              <a:rPr lang="en-AU" sz="1200" b="0" i="0" u="none" strike="noStrike" kern="1200" baseline="0" dirty="0">
                <a:solidFill>
                  <a:schemeClr val="tx1"/>
                </a:solidFill>
                <a:latin typeface="+mn-lt"/>
                <a:ea typeface="+mn-ea"/>
                <a:cs typeface="+mn-cs"/>
              </a:rPr>
              <a:t>payment services. With smart contracts, blockchains may be able to support “programmable money”. Some policies can be attached to specific parcels of currency.</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(International) payments: can be done by blockchain, often via digital currency with local exchanges between the digital currency and fiat currencies. Public blockchain cryptocurrency payments are usually pseudonymous. For example on Bitcoin, transacting agents (which are not necessarily persons) are only identified with a cryptographic key. Therefore international exchange of the Bitcoin digital currency can be performed without establishing real-world identity, and we may not know which actual person is behind which account. But international payments usually have regulatory requirements to have the identity of participants, e.g. Anti-Money Laundering (AML) policies. It is often required that the transacting parties establish their real-world identities to each other.</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Reconciliation for correspondent banking: Rather than conducting laborious end-of-day reconciliation as a batch task, the two banks can create a single shared view of truth</a:t>
            </a:r>
          </a:p>
          <a:p>
            <a:r>
              <a:rPr lang="en-AU" sz="1200" b="0" i="0" u="none" strike="noStrike" kern="1200" baseline="0" dirty="0">
                <a:solidFill>
                  <a:schemeClr val="tx1"/>
                </a:solidFill>
                <a:latin typeface="+mn-lt"/>
                <a:ea typeface="+mn-ea"/>
                <a:cs typeface="+mn-cs"/>
              </a:rPr>
              <a:t>between their accounts, maintained in real time. </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Securities settlement: The exchanged assets are typically represented by tokens implemented on the blockchain using smart contracts. Payments are sometimes made using such tokens or using the native cryptocurrency on the blockchain.</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Markets: smart contracts on blockchains can provide a platform for making and accepting offers to trade assets or services. The blockchain will record the status of these trade offers. Individual smart contracts could carry the digital currency required to be paid on fulfilment of these offers. This functions as a kind of escrow, without the need for a trusted third-party organisation. </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Trade finance: the blockchain can be used to evidence trade-related documents in order to reduce lending risk and improve access to finance for industry. Smart contracts</a:t>
            </a:r>
          </a:p>
          <a:p>
            <a:r>
              <a:rPr lang="en-AU" sz="1200" b="0" i="0" u="none" strike="noStrike" kern="1200" baseline="0" dirty="0">
                <a:solidFill>
                  <a:schemeClr val="tx1"/>
                </a:solidFill>
                <a:latin typeface="+mn-lt"/>
                <a:ea typeface="+mn-ea"/>
                <a:cs typeface="+mn-cs"/>
              </a:rPr>
              <a:t>could control inter-organisational process execution and transparently automate instalment payments. </a:t>
            </a:r>
          </a:p>
          <a:p>
            <a:endParaRPr lang="en-AU"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01C9F81-DB2C-42C9-B6F6-C5F374D31FE4}" type="slidenum">
              <a:rPr lang="en-AU" smtClean="0"/>
              <a:t>26</a:t>
            </a:fld>
            <a:endParaRPr lang="en-AU"/>
          </a:p>
        </p:txBody>
      </p:sp>
    </p:spTree>
    <p:extLst>
      <p:ext uri="{BB962C8B-B14F-4D97-AF65-F5344CB8AC3E}">
        <p14:creationId xmlns:p14="http://schemas.microsoft.com/office/powerpoint/2010/main" val="21262179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addition to the financial services, supply chain is considered the next industry that could heavily benefit from the BC technology.</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e.g., a BC can be used to store key events along the supply chain to ensure goods provenance and logistic visibility</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Other applications include utility &amp; services, Internet of Things (IoT), Digital rights &amp; Intellectual Property (IP) management.</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applications benefit from the ability to record and process data in a trusted and transparent platform.</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benefits could also extend to any application that requires data management, data sharing, proof of existence, and non-repudiation</a:t>
            </a:r>
          </a:p>
          <a:p>
            <a:endParaRPr lang="en-AU" sz="1200" b="0" i="0" u="none" strike="noStrike" kern="1200" baseline="0" dirty="0">
              <a:solidFill>
                <a:schemeClr val="tx1"/>
              </a:solidFill>
              <a:latin typeface="+mn-lt"/>
              <a:ea typeface="+mn-ea"/>
              <a:cs typeface="+mn-cs"/>
            </a:endParaRP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Blockchains were first used for cryptocurrency, but are now being used for many other purposes. </a:t>
            </a:r>
            <a:r>
              <a:rPr lang="en-US" sz="1200" b="0" i="0" u="none" strike="noStrike" kern="1200" baseline="0" dirty="0">
                <a:solidFill>
                  <a:schemeClr val="tx1"/>
                </a:solidFill>
                <a:latin typeface="+mn-lt"/>
                <a:ea typeface="+mn-ea"/>
                <a:cs typeface="+mn-cs"/>
              </a:rPr>
              <a:t>Here we list all the application areas for blockchain. </a:t>
            </a:r>
            <a:endParaRPr lang="en-AU" sz="1200" b="0" i="0" u="none" strike="noStrike" kern="1200" baseline="0" dirty="0">
              <a:solidFill>
                <a:schemeClr val="tx1"/>
              </a:solidFill>
              <a:latin typeface="+mn-lt"/>
              <a:ea typeface="+mn-ea"/>
              <a:cs typeface="+mn-cs"/>
            </a:endParaRP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For supply chain, when we store key events on blockchain to ensure goods provenance, and improve logistic visibility and supply chain quality. Key events could also be linked to automatic payments using of smart contracts. That is called delivery vs. payment. </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For IoT, blockchain can be used for device access control. It can also store information about IoT software and configuration updates and dynamically-delegated access.</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Monitoring and payment for usage of utilities or services can be provided by using smart contracts and IoT devices.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Blockchain can provide a trusted registry for media asset or other IP. It can manage access and right information for media asset.</a:t>
            </a:r>
            <a:r>
              <a:rPr lang="en-AU" sz="1200" b="0" i="0" u="none" strike="noStrike" kern="1200" baseline="0" dirty="0">
                <a:solidFill>
                  <a:schemeClr val="tx1"/>
                </a:solidFill>
                <a:latin typeface="+mn-lt"/>
                <a:ea typeface="+mn-ea"/>
                <a:cs typeface="+mn-cs"/>
              </a:rPr>
              <a:t> Media assets are not necessarily stored on the blockchain. We can store their cryptographic hashes, meta-data and other identifiers stored on the blockchain and store the raw data off-chain.</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A blockchain can create a metadata layer for decentralised data sharing and analytics. Although we cannot store large datasets themselves on blockchain, it can help to discover and integrate those datasets and data analytics services. Access control mechanisms implemented on a blockchain may allow public data sources to be integrated more easily with private data sets and analysis services.</a:t>
            </a:r>
          </a:p>
          <a:p>
            <a:r>
              <a:rPr lang="en-AU" sz="1200" b="0" i="0" u="none" strike="noStrike" kern="1200" baseline="0" dirty="0">
                <a:solidFill>
                  <a:schemeClr val="tx1"/>
                </a:solidFill>
                <a:latin typeface="+mn-lt"/>
                <a:ea typeface="+mn-ea"/>
                <a:cs typeface="+mn-cs"/>
              </a:rPr>
              <a:t> </a:t>
            </a:r>
          </a:p>
          <a:p>
            <a:r>
              <a:rPr lang="en-AU" sz="1200" b="0" i="0" u="none" strike="noStrike" kern="1200" baseline="0" dirty="0">
                <a:solidFill>
                  <a:schemeClr val="tx1"/>
                </a:solidFill>
                <a:latin typeface="+mn-lt"/>
                <a:ea typeface="+mn-ea"/>
                <a:cs typeface="+mn-cs"/>
              </a:rPr>
              <a:t>Blockchain can be used to record evidence of the existence of data or documents, by creating a timestamped record of a cryptographic hash of the contents of those documents. This can be combined with records of the attestation or witnessing of corresponding physical documents by trusted third-parties. </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Multi-national companies or large enterprises with separate divisional business units often have governance needs to control their own internal accounting, but also share accounting information with other divisions. A straightforward application of blockchain technologies on a shared private network can create a shared distributed ledger of inter-divisional</a:t>
            </a:r>
          </a:p>
          <a:p>
            <a:r>
              <a:rPr lang="en-AU" sz="1200" b="0" i="0" u="none" strike="noStrike" kern="1200" baseline="0" dirty="0">
                <a:solidFill>
                  <a:schemeClr val="tx1"/>
                </a:solidFill>
                <a:latin typeface="+mn-lt"/>
                <a:ea typeface="+mn-ea"/>
                <a:cs typeface="+mn-cs"/>
              </a:rPr>
              <a:t>accounts at the interfaces between divisions.</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Corporate affairs, like board and shareholder voting and registrations, the voting authorities of board members or shareholders in companies could be recorded and proxied on a blockchain. Smart contracts on blockchains could use that record to adjudicate votes conducted on the blockchain for specific motions. Cryptographic mechanisms may be required to prevent potentially undesirable strategic voting behaviours.</a:t>
            </a:r>
          </a:p>
        </p:txBody>
      </p:sp>
      <p:sp>
        <p:nvSpPr>
          <p:cNvPr id="4" name="Slide Number Placeholder 3"/>
          <p:cNvSpPr>
            <a:spLocks noGrp="1"/>
          </p:cNvSpPr>
          <p:nvPr>
            <p:ph type="sldNum" sz="quarter" idx="10"/>
          </p:nvPr>
        </p:nvSpPr>
        <p:spPr/>
        <p:txBody>
          <a:bodyPr/>
          <a:lstStyle/>
          <a:p>
            <a:fld id="{001C9F81-DB2C-42C9-B6F6-C5F374D31FE4}" type="slidenum">
              <a:rPr lang="en-AU" smtClean="0"/>
              <a:t>27</a:t>
            </a:fld>
            <a:endParaRPr lang="en-AU"/>
          </a:p>
        </p:txBody>
      </p:sp>
    </p:spTree>
    <p:extLst>
      <p:ext uri="{BB962C8B-B14F-4D97-AF65-F5344CB8AC3E}">
        <p14:creationId xmlns:p14="http://schemas.microsoft.com/office/powerpoint/2010/main" val="34342206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Government services include maintenance of various registries &amp; identities of people and business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Grants &amp; social security services could be handled through automation of processes and programmable money </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Another application is the quota management. For e.g., the government grant quotas, allocations, &amp; rights to resources such as water, areas and quantities for fishing or mining, and even the access to wireless spectrum for mobile operators</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Taxation is another area that could provide better transparency for both the taxpayer and the government</a:t>
            </a:r>
          </a:p>
          <a:p>
            <a:endParaRPr lang="en-AU" sz="1200" b="0" i="0" u="none" strike="noStrike" kern="1200" baseline="0" dirty="0">
              <a:solidFill>
                <a:schemeClr val="tx1"/>
              </a:solidFill>
              <a:latin typeface="+mn-lt"/>
              <a:ea typeface="+mn-ea"/>
              <a:cs typeface="+mn-cs"/>
            </a:endParaRP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Registries and identity, including the identities and attributes of persons, companies, or devices; licensing; qualifications; and certifications. Storing registry entries or cryptographic certification of registry entries on a blockchain can facilitate access to and validation against the register. Blockchains could be used to share authenticated identifiers for individuals and companies, and these identifiers could in turn also enable many other blockchain applications. Blockchains can support federated management of multiple related registries, by allowing different agencies to retain authoritative control over the contents of their registers, but still provide a shared view of truth about how their registers are inter-related. </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Grants and social security: smart contracts could automate the process coordination to apply for, decide on, and distribute payments for grants and social security.</a:t>
            </a:r>
          </a:p>
          <a:p>
            <a:r>
              <a:rPr lang="en-AU" sz="1200" b="0" i="0" u="none" strike="noStrike" kern="1200" baseline="0" dirty="0">
                <a:solidFill>
                  <a:schemeClr val="tx1"/>
                </a:solidFill>
                <a:latin typeface="+mn-lt"/>
                <a:ea typeface="+mn-ea"/>
                <a:cs typeface="+mn-cs"/>
              </a:rPr>
              <a:t>A smart contract could automatically limit payments to approved suppliers or categories of expenses. One early use of blockchain in this way was to account for allowances and payments by</a:t>
            </a:r>
          </a:p>
          <a:p>
            <a:r>
              <a:rPr lang="en-AU" sz="1200" b="0" i="0" u="none" strike="noStrike" kern="1200" baseline="0" dirty="0">
                <a:solidFill>
                  <a:schemeClr val="tx1"/>
                </a:solidFill>
                <a:latin typeface="+mn-lt"/>
                <a:ea typeface="+mn-ea"/>
                <a:cs typeface="+mn-cs"/>
              </a:rPr>
              <a:t>refugees in a UN refugee camp.</a:t>
            </a:r>
          </a:p>
          <a:p>
            <a:endParaRPr lang="en-US"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Quota management: Government-granted quotas, allocations, and rights to physical resources could be awarded and tracked through tokens established on a blockchain.</a:t>
            </a:r>
          </a:p>
          <a:p>
            <a:r>
              <a:rPr lang="en-AU" sz="1200" b="0" i="0" u="none" strike="noStrike" kern="1200" baseline="0" dirty="0">
                <a:solidFill>
                  <a:schemeClr val="tx1"/>
                </a:solidFill>
                <a:latin typeface="+mn-lt"/>
                <a:ea typeface="+mn-ea"/>
                <a:cs typeface="+mn-cs"/>
              </a:rPr>
              <a:t>Examples include water access licences providing rights to take a certain volume of water from specific sources during specific time frames</a:t>
            </a: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Taxation: automated collection of tax using smart contracts</a:t>
            </a:r>
            <a:endParaRPr lang="en-AU" dirty="0"/>
          </a:p>
        </p:txBody>
      </p:sp>
      <p:sp>
        <p:nvSpPr>
          <p:cNvPr id="4" name="Slide Number Placeholder 3"/>
          <p:cNvSpPr>
            <a:spLocks noGrp="1"/>
          </p:cNvSpPr>
          <p:nvPr>
            <p:ph type="sldNum" sz="quarter" idx="10"/>
          </p:nvPr>
        </p:nvSpPr>
        <p:spPr/>
        <p:txBody>
          <a:bodyPr/>
          <a:lstStyle/>
          <a:p>
            <a:fld id="{001C9F81-DB2C-42C9-B6F6-C5F374D31FE4}" type="slidenum">
              <a:rPr lang="en-AU" smtClean="0"/>
              <a:t>28</a:t>
            </a:fld>
            <a:endParaRPr lang="en-AU"/>
          </a:p>
        </p:txBody>
      </p:sp>
    </p:spTree>
    <p:extLst>
      <p:ext uri="{BB962C8B-B14F-4D97-AF65-F5344CB8AC3E}">
        <p14:creationId xmlns:p14="http://schemas.microsoft.com/office/powerpoint/2010/main" val="36827779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Let get into the key theme of the course.</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Why we want to look at BCs from a software architecture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lense</a:t>
            </a:r>
            <a:r>
              <a:rPr lang="en-AU" sz="1200" dirty="0">
                <a:effectLst/>
                <a:latin typeface="Calibri" panose="020F0502020204030204" pitchFamily="34" charset="0"/>
                <a:ea typeface="Calibri" panose="020F0502020204030204" pitchFamily="34" charset="0"/>
                <a:cs typeface="Times New Roman" panose="02020603050405020304" pitchFamily="18" charset="0"/>
              </a:rPr>
              <a:t>?</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29</a:t>
            </a:fld>
            <a:endParaRPr lang="en-AU"/>
          </a:p>
        </p:txBody>
      </p:sp>
    </p:spTree>
    <p:extLst>
      <p:ext uri="{BB962C8B-B14F-4D97-AF65-F5344CB8AC3E}">
        <p14:creationId xmlns:p14="http://schemas.microsoft.com/office/powerpoint/2010/main" val="24874274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we see many exciting applications of BC, especially in lack-of-trust settings, BCs and applications that could benefit from them are quite complex.</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As we'll explore more details around BCs, you will realise that it's nontrivial to answer some of the important questions like: </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When to use BC?</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What BC platform to use?</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How to handle trade-offs in your solutions such as </a:t>
            </a:r>
          </a:p>
          <a:p>
            <a:pPr marL="1143000" lvl="2" indent="-228600">
              <a:lnSpc>
                <a:spcPct val="107000"/>
              </a:lnSpc>
              <a:spcAft>
                <a:spcPts val="0"/>
              </a:spcAft>
              <a:buFont typeface="Wingdings" panose="05000000000000000000" pitchFamily="2"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Cost, latency, and confidentiality</a:t>
            </a:r>
          </a:p>
          <a:p>
            <a:pPr marL="1143000" lvl="2" indent="-228600">
              <a:lnSpc>
                <a:spcPct val="107000"/>
              </a:lnSpc>
              <a:spcAft>
                <a:spcPts val="0"/>
              </a:spcAft>
              <a:buFont typeface="Wingdings" panose="05000000000000000000" pitchFamily="2"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Lack of quality of service guarantees &amp; difficulty in correcting errors</a:t>
            </a:r>
          </a:p>
          <a:p>
            <a:pPr marL="1143000" lvl="2" indent="-228600">
              <a:lnSpc>
                <a:spcPct val="107000"/>
              </a:lnSpc>
              <a:spcAft>
                <a:spcPts val="0"/>
              </a:spcAft>
              <a:buFont typeface="Wingdings" panose="05000000000000000000" pitchFamily="2"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What to handle on the BC, what to keep off the BC?</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Therefore, in this course, we take a software architecture approach to design our BC-based applications to achieve the desired functional and non-functional requirements. </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That'll help us answer these questions more objectively without being biased by so many unfounded claims around BC technologies. </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will also see that we pay greater emphasis on non-functional aspects, as they are important in architectural design to address trade-offs such as performance, quality of service, and cost</a:t>
            </a:r>
          </a:p>
          <a:p>
            <a:endParaRPr lang="en-AU" dirty="0"/>
          </a:p>
        </p:txBody>
      </p:sp>
      <p:sp>
        <p:nvSpPr>
          <p:cNvPr id="4" name="Slide Number Placeholder 3"/>
          <p:cNvSpPr>
            <a:spLocks noGrp="1"/>
          </p:cNvSpPr>
          <p:nvPr>
            <p:ph type="sldNum" sz="quarter" idx="5"/>
          </p:nvPr>
        </p:nvSpPr>
        <p:spPr/>
        <p:txBody>
          <a:bodyPr/>
          <a:lstStyle/>
          <a:p>
            <a:fld id="{001C9F81-DB2C-42C9-B6F6-C5F374D31FE4}" type="slidenum">
              <a:rPr lang="en-AU" smtClean="0"/>
              <a:t>30</a:t>
            </a:fld>
            <a:endParaRPr lang="en-AU"/>
          </a:p>
        </p:txBody>
      </p:sp>
    </p:spTree>
    <p:extLst>
      <p:ext uri="{BB962C8B-B14F-4D97-AF65-F5344CB8AC3E}">
        <p14:creationId xmlns:p14="http://schemas.microsoft.com/office/powerpoint/2010/main" val="956201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OK, the team. What a bunch of good looking people!</a:t>
            </a:r>
          </a:p>
          <a:p>
            <a:endParaRPr lang="en-AU" dirty="0"/>
          </a:p>
          <a:p>
            <a:r>
              <a:rPr lang="en-AU" dirty="0"/>
              <a:t>So I am  Helen Paik, a senior lecturer at our school. </a:t>
            </a:r>
          </a:p>
          <a:p>
            <a:r>
              <a:rPr lang="en-AU" dirty="0"/>
              <a:t>Although you may see my name appearing as a lecturer-in-charge in various systems at UNSW for this course,</a:t>
            </a:r>
          </a:p>
          <a:p>
            <a:r>
              <a:rPr lang="en-AU" dirty="0"/>
              <a:t>I am involved in this course as the CSE person in charge. </a:t>
            </a:r>
          </a:p>
          <a:p>
            <a:r>
              <a:rPr lang="en-AU" dirty="0"/>
              <a:t>The main lecturer-in-charge who is responsible for day-to-day running of the course will be </a:t>
            </a:r>
          </a:p>
          <a:p>
            <a:r>
              <a:rPr lang="en-AU" dirty="0"/>
              <a:t>Dr. Sherry Xu who is a senior research scientist at Data61/CSIRO</a:t>
            </a:r>
          </a:p>
          <a:p>
            <a:r>
              <a:rPr lang="en-AU" dirty="0"/>
              <a:t>We have another lecturer Dr. </a:t>
            </a:r>
            <a:r>
              <a:rPr lang="en-AU" dirty="0" err="1"/>
              <a:t>Dilum</a:t>
            </a:r>
            <a:r>
              <a:rPr lang="en-AU" dirty="0"/>
              <a:t> </a:t>
            </a:r>
            <a:r>
              <a:rPr lang="en-AU" dirty="0" err="1"/>
              <a:t>Bandara</a:t>
            </a:r>
            <a:r>
              <a:rPr lang="en-AU" dirty="0"/>
              <a:t>, who is also from Data61. He will deliver some of the lecturers, including the intro to blockchains following this video.</a:t>
            </a:r>
          </a:p>
          <a:p>
            <a:r>
              <a:rPr lang="en-AU" dirty="0"/>
              <a:t>Then we have two highly dedicated PhD students </a:t>
            </a:r>
            <a:r>
              <a:rPr lang="en-AU" dirty="0" err="1"/>
              <a:t>Kuang</a:t>
            </a:r>
            <a:r>
              <a:rPr lang="en-AU" dirty="0"/>
              <a:t> and Kit, who will be your tutors helping you through the hands-on technical issues. </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a:t>
            </a:fld>
            <a:endParaRPr lang="en-AU"/>
          </a:p>
        </p:txBody>
      </p:sp>
    </p:spTree>
    <p:extLst>
      <p:ext uri="{BB962C8B-B14F-4D97-AF65-F5344CB8AC3E}">
        <p14:creationId xmlns:p14="http://schemas.microsoft.com/office/powerpoint/2010/main" val="14554107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BCs are architectural design choices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functionally, a BC could be considered as a form of a distributed database &amp; computational platform with a set of properties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Some of these properties are encouraging while others are not. </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 Integrity, Non-repudiation </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 Modifiability</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 Availability</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 Confidentiality, Privacy</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 read / - write) Latency</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 Throughput   </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2 different BC platforms may satisfy these properties to different extents. For e.g., because permissioned BCs use access control, they have better confidentiality</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We will revisit these properties through the course</a:t>
            </a:r>
          </a:p>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31</a:t>
            </a:fld>
            <a:endParaRPr lang="en-AU"/>
          </a:p>
        </p:txBody>
      </p:sp>
    </p:spTree>
    <p:extLst>
      <p:ext uri="{BB962C8B-B14F-4D97-AF65-F5344CB8AC3E}">
        <p14:creationId xmlns:p14="http://schemas.microsoft.com/office/powerpoint/2010/main" val="52106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 are 4 key functions of a BC as an architectural element</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Within an architecture of a software solution, a BC can be integrated as an element that provides storage and computation</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It could also be used as a communication mechanism for multi-party interactions</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Its storage and computation aspects can be combined to provide asset management and control mechanisms too</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32</a:t>
            </a:fld>
            <a:endParaRPr lang="en-AU"/>
          </a:p>
        </p:txBody>
      </p:sp>
    </p:spTree>
    <p:extLst>
      <p:ext uri="{BB962C8B-B14F-4D97-AF65-F5344CB8AC3E}">
        <p14:creationId xmlns:p14="http://schemas.microsoft.com/office/powerpoint/2010/main" val="1469082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BCs aren't stand-alone systems.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They need to be integrated with many other systems to be practically useful.</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e.g., some sort of a UI is needed for user interaction.</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Also, cryptographic keys used to sign TXs need to be managed using a key management solution</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BCs also need to integrate with external systems including legacy systems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e.g., in a beef supply chain, we need to record the temperature experienced by beef during transport and storage using IoT integration.</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Also, it will be part of a large data ecosystem for both storage and data analytics</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33</a:t>
            </a:fld>
            <a:endParaRPr lang="en-AU"/>
          </a:p>
        </p:txBody>
      </p:sp>
    </p:spTree>
    <p:extLst>
      <p:ext uri="{BB962C8B-B14F-4D97-AF65-F5344CB8AC3E}">
        <p14:creationId xmlns:p14="http://schemas.microsoft.com/office/powerpoint/2010/main" val="19913342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BCs have their caveats and the end result could be quite costly if proper design and controls are not in place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e.g., TX behaviour is difficult to predict, and failures are difficult to detect</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Unauthorised execution and termination of SCs is another problem. For e.g., 7% SC on Ethereum can be terminated without authority</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Failure is permanent and there is no way of going back. For e.g., Decentralized Autonomous Organization (DAO) code issue lead to $60 Million Ether theft during ICO (Initial Coin Offering). While part of this money was recovered by changing the ledger state with a special mechanism called a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Hard fork</a:t>
            </a:r>
            <a:r>
              <a:rPr lang="en-AU" sz="1200" dirty="0">
                <a:effectLst/>
                <a:latin typeface="Calibri" panose="020F0502020204030204" pitchFamily="34" charset="0"/>
                <a:ea typeface="Calibri" panose="020F0502020204030204" pitchFamily="34" charset="0"/>
                <a:cs typeface="Times New Roman" panose="02020603050405020304" pitchFamily="18" charset="0"/>
              </a:rPr>
              <a:t>, it is unlikely to be done for an issued faced by a few users</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Most of these issues are due to immature SC code. Hence, we also discuss these topics in detail in the course</a:t>
            </a:r>
          </a:p>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34</a:t>
            </a:fld>
            <a:endParaRPr lang="en-AU"/>
          </a:p>
        </p:txBody>
      </p:sp>
    </p:spTree>
    <p:extLst>
      <p:ext uri="{BB962C8B-B14F-4D97-AF65-F5344CB8AC3E}">
        <p14:creationId xmlns:p14="http://schemas.microsoft.com/office/powerpoint/2010/main" val="2454072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 is those who believe in BCs and those who don't. Most of this could be attributed to the involvement of cryptocurrencies and the negative publicity that they have gained</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it is important that understand that BCs can function without cryptocurrencies, especially in enterprise applications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Here are some of the myths around BC</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BC can't solve every problem. It is more of a databased and a computational engine to be used when there are concerns around trust</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it is not completely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trustless</a:t>
            </a:r>
            <a:r>
              <a:rPr lang="en-AU" sz="1200" dirty="0">
                <a:effectLst/>
                <a:latin typeface="Calibri" panose="020F0502020204030204" pitchFamily="34" charset="0"/>
                <a:ea typeface="Calibri" panose="020F0502020204030204" pitchFamily="34" charset="0"/>
                <a:cs typeface="Times New Roman" panose="02020603050405020304" pitchFamily="18" charset="0"/>
              </a:rPr>
              <a:t>. Instead, it shifts and spreads trust to a set of node and code that govern the behaviour of those nodes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From the Confidentiality, Integrity, and Availability triad of security, focus is on integrity not confidentiality</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SCs may help execute parts of some legal contracts but don't have same regal acceptance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As you will see later, immutability is probabilistic, which means it can change under very specific conditions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it's true that public BCs are unscalable and waste electricity, emerging designs are far more scalable and efficient. For e.g., Ethereum 2.0</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BCs are certainly beneficial, adoption can be hampered by many non-technical factors</a:t>
            </a:r>
          </a:p>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35</a:t>
            </a:fld>
            <a:endParaRPr lang="en-AU"/>
          </a:p>
        </p:txBody>
      </p:sp>
    </p:spTree>
    <p:extLst>
      <p:ext uri="{BB962C8B-B14F-4D97-AF65-F5344CB8AC3E}">
        <p14:creationId xmlns:p14="http://schemas.microsoft.com/office/powerpoint/2010/main" val="20699630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 in this course, we'll discuss more on architecting BC-based applications </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We'll specifically focus on topics such as:</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Terminology &amp; design process</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BC as an element or component in a software architecture</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Functional &amp; non-functional properties of BCs</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Various design patterns related to BCs</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As well as trade-offs such as cost, latency, and security</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We also spend some time on model-driven development of smart contracts related to business process execution</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36</a:t>
            </a:fld>
            <a:endParaRPr lang="en-AU"/>
          </a:p>
        </p:txBody>
      </p:sp>
    </p:spTree>
    <p:extLst>
      <p:ext uri="{BB962C8B-B14F-4D97-AF65-F5344CB8AC3E}">
        <p14:creationId xmlns:p14="http://schemas.microsoft.com/office/powerpoint/2010/main" val="11523469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Before proceeding further, let's have another quick question on data on BCs</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37</a:t>
            </a:fld>
            <a:endParaRPr lang="en-AU"/>
          </a:p>
        </p:txBody>
      </p:sp>
    </p:spTree>
    <p:extLst>
      <p:ext uri="{BB962C8B-B14F-4D97-AF65-F5344CB8AC3E}">
        <p14:creationId xmlns:p14="http://schemas.microsoft.com/office/powerpoint/2010/main" val="17671522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AU" sz="1200" kern="1200" dirty="0">
                <a:solidFill>
                  <a:schemeClr val="tx1"/>
                </a:solidFill>
                <a:effectLst/>
                <a:latin typeface="+mn-lt"/>
                <a:ea typeface="+mn-ea"/>
                <a:cs typeface="+mn-cs"/>
              </a:rPr>
              <a:t>The first step in trying to solve any problem is to understand the problem. </a:t>
            </a:r>
          </a:p>
          <a:p>
            <a:pPr lvl="0"/>
            <a:r>
              <a:rPr lang="en-AU" sz="1200" kern="1200" dirty="0">
                <a:solidFill>
                  <a:schemeClr val="tx1"/>
                </a:solidFill>
                <a:effectLst/>
                <a:latin typeface="+mn-lt"/>
                <a:ea typeface="+mn-ea"/>
                <a:cs typeface="+mn-cs"/>
              </a:rPr>
              <a:t>And it's the same when we adopt an architectural approach to solve a problem. So we need to understand the ins and outs of the problem we are trying to solve</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38</a:t>
            </a:fld>
            <a:endParaRPr lang="en-AU"/>
          </a:p>
        </p:txBody>
      </p:sp>
    </p:spTree>
    <p:extLst>
      <p:ext uri="{BB962C8B-B14F-4D97-AF65-F5344CB8AC3E}">
        <p14:creationId xmlns:p14="http://schemas.microsoft.com/office/powerpoint/2010/main" val="16742231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Our objective is to replace the central authority with a decentralised solution based on a set of computers. </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this appear easy, let's discuss some requirements in replacing the authority and challenges we need to overcome in doing so</a:t>
            </a:r>
          </a:p>
        </p:txBody>
      </p:sp>
      <p:sp>
        <p:nvSpPr>
          <p:cNvPr id="4" name="Slide Number Placeholder 3"/>
          <p:cNvSpPr>
            <a:spLocks noGrp="1"/>
          </p:cNvSpPr>
          <p:nvPr>
            <p:ph type="sldNum" sz="quarter" idx="10"/>
          </p:nvPr>
        </p:nvSpPr>
        <p:spPr/>
        <p:txBody>
          <a:bodyPr/>
          <a:lstStyle/>
          <a:p>
            <a:fld id="{9A496215-5E4C-414D-A8DB-C38AA7CF7C2A}" type="slidenum">
              <a:rPr lang="en-AU" smtClean="0"/>
              <a:pPr/>
              <a:t>39</a:t>
            </a:fld>
            <a:endParaRPr lang="en-AU"/>
          </a:p>
        </p:txBody>
      </p:sp>
    </p:spTree>
    <p:extLst>
      <p:ext uri="{BB962C8B-B14F-4D97-AF65-F5344CB8AC3E}">
        <p14:creationId xmlns:p14="http://schemas.microsoft.com/office/powerpoint/2010/main" val="33836266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We are looking for a decentralised design by distributing the ledger maintained by the central authority</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sort of a design breaks its monopoly, enhances transparency, and avoids single point of failures</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Each copy of the ledger is now managed by a different party</a:t>
            </a:r>
          </a:p>
          <a:p>
            <a:endParaRPr lang="en-US" dirty="0"/>
          </a:p>
        </p:txBody>
      </p:sp>
      <p:sp>
        <p:nvSpPr>
          <p:cNvPr id="4" name="Slide Number Placeholder 3"/>
          <p:cNvSpPr>
            <a:spLocks noGrp="1"/>
          </p:cNvSpPr>
          <p:nvPr>
            <p:ph type="sldNum" sz="quarter" idx="10"/>
          </p:nvPr>
        </p:nvSpPr>
        <p:spPr/>
        <p:txBody>
          <a:bodyPr/>
          <a:lstStyle/>
          <a:p>
            <a:fld id="{78AE69F9-786D-41A6-8C53-1D04AE71858B}" type="slidenum">
              <a:rPr lang="en-US" smtClean="0"/>
              <a:t>40</a:t>
            </a:fld>
            <a:endParaRPr lang="en-US"/>
          </a:p>
        </p:txBody>
      </p:sp>
    </p:spTree>
    <p:extLst>
      <p:ext uri="{BB962C8B-B14F-4D97-AF65-F5344CB8AC3E}">
        <p14:creationId xmlns:p14="http://schemas.microsoft.com/office/powerpoint/2010/main" val="37658526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19138" y="1241425"/>
            <a:ext cx="5359400" cy="3349625"/>
          </a:xfrm>
        </p:spPr>
      </p:sp>
      <p:sp>
        <p:nvSpPr>
          <p:cNvPr id="3" name="备注占位符 2"/>
          <p:cNvSpPr>
            <a:spLocks noGrp="1"/>
          </p:cNvSpPr>
          <p:nvPr>
            <p:ph type="body" idx="1"/>
          </p:nvPr>
        </p:nvSpPr>
        <p:spPr/>
        <p:txBody>
          <a:bodyPr/>
          <a:lstStyle/>
          <a:p>
            <a:r>
              <a:rPr lang="en-US" altLang="en-US" dirty="0"/>
              <a:t>As you might have noticed, the teaching team are members of the national computer science research institute called Data61 which is part of CSIRO.</a:t>
            </a:r>
          </a:p>
          <a:p>
            <a:r>
              <a:rPr lang="en-US" altLang="en-US" dirty="0"/>
              <a:t>Do you know what CSIRO is famous for world wide? </a:t>
            </a:r>
          </a:p>
          <a:p>
            <a:r>
              <a:rPr lang="en-US" altLang="en-US" dirty="0"/>
              <a:t>Out of all good things CSIRO invented, there are two things that all of you may know: </a:t>
            </a:r>
            <a:r>
              <a:rPr lang="en-US" altLang="en-US" dirty="0" err="1"/>
              <a:t>Wifi</a:t>
            </a:r>
            <a:r>
              <a:rPr lang="en-US" altLang="en-US" dirty="0"/>
              <a:t> and polymer bank note. The plastic bank note that we use here in Australia.</a:t>
            </a:r>
          </a:p>
          <a:p>
            <a:endParaRPr lang="en-US" altLang="en-US" dirty="0"/>
          </a:p>
        </p:txBody>
      </p:sp>
      <p:sp>
        <p:nvSpPr>
          <p:cNvPr id="4" name="灯片编号占位符 3"/>
          <p:cNvSpPr>
            <a:spLocks noGrp="1"/>
          </p:cNvSpPr>
          <p:nvPr>
            <p:ph type="sldNum" sz="quarter" idx="5"/>
          </p:nvPr>
        </p:nvSpPr>
        <p:spPr/>
        <p:txBody>
          <a:bodyPr/>
          <a:lstStyle/>
          <a:p>
            <a:fld id="{001C9F81-DB2C-42C9-B6F6-C5F374D31FE4}" type="slidenum">
              <a:rPr lang="en-AU" smtClean="0"/>
              <a:t>4</a:t>
            </a:fld>
            <a:endParaRPr lang="en-AU"/>
          </a:p>
        </p:txBody>
      </p:sp>
    </p:spTree>
    <p:extLst>
      <p:ext uri="{BB962C8B-B14F-4D97-AF65-F5344CB8AC3E}">
        <p14:creationId xmlns:p14="http://schemas.microsoft.com/office/powerpoint/2010/main" val="349910092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We also have a choice of whether we want to have a fully replicated or distributed ledger</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On the left, we have a fully replicated ledger where 3 parties maintain the same data while on the right, we keep only 2 copies of the same piece of data</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design on left leads to a very robust solution against failure, it's is costly to maintain and reduces the write performance. For e.g., today, Bitcoin ledger is about 200 GB while Ethereum ledger is around 700 GB.</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most contemporary BCs adopt full replication, BC such as R3 Corda and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BigchainDB</a:t>
            </a:r>
            <a:r>
              <a:rPr lang="en-AU" sz="1200" dirty="0">
                <a:effectLst/>
                <a:latin typeface="Calibri" panose="020F0502020204030204" pitchFamily="34" charset="0"/>
                <a:ea typeface="Calibri" panose="020F0502020204030204" pitchFamily="34" charset="0"/>
                <a:cs typeface="Times New Roman" panose="02020603050405020304" pitchFamily="18" charset="0"/>
              </a:rPr>
              <a:t> adopt a decentralised design. However, this is changing. For e.g., Ethereum 2.0 is expected to reflect a distributed design</a:t>
            </a:r>
          </a:p>
        </p:txBody>
      </p:sp>
      <p:sp>
        <p:nvSpPr>
          <p:cNvPr id="4" name="Slide Number Placeholder 3"/>
          <p:cNvSpPr>
            <a:spLocks noGrp="1"/>
          </p:cNvSpPr>
          <p:nvPr>
            <p:ph type="sldNum" sz="quarter" idx="10"/>
          </p:nvPr>
        </p:nvSpPr>
        <p:spPr/>
        <p:txBody>
          <a:bodyPr/>
          <a:lstStyle/>
          <a:p>
            <a:fld id="{78AE69F9-786D-41A6-8C53-1D04AE71858B}" type="slidenum">
              <a:rPr lang="en-US" smtClean="0"/>
              <a:t>41</a:t>
            </a:fld>
            <a:endParaRPr lang="en-US"/>
          </a:p>
        </p:txBody>
      </p:sp>
    </p:spTree>
    <p:extLst>
      <p:ext uri="{BB962C8B-B14F-4D97-AF65-F5344CB8AC3E}">
        <p14:creationId xmlns:p14="http://schemas.microsoft.com/office/powerpoint/2010/main" val="27664242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Whether it's a replicated vs. distributed ledger, as soon as you have more than one copy, we need to worry about keeping the ledger consistent</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Suppose we keep 3 copies of the ledger and Alice wants to transfer $300 to Bob</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Ideally, this should be recorded on all 3 copies where $300 deducted from Alice and added to Bob's account</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This can be achieved using message passing and the number of messages needed increases with the number of ledger copies</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42</a:t>
            </a:fld>
            <a:endParaRPr lang="en-AU"/>
          </a:p>
        </p:txBody>
      </p:sp>
    </p:spTree>
    <p:extLst>
      <p:ext uri="{BB962C8B-B14F-4D97-AF65-F5344CB8AC3E}">
        <p14:creationId xmlns:p14="http://schemas.microsoft.com/office/powerpoint/2010/main" val="2399708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Unfortunately, networks are unreliable. Hence, while Alice message may reach node B, it may not reach node C leading to an inconsistent ledger</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problem worsens when there are many copies of ledger as more messages are needed and a few of them may get dropped</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a temporary inconsistency maybe ok, as far as we can reconcile later once the message is received, this could lead other problems</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43</a:t>
            </a:fld>
            <a:endParaRPr lang="en-AU"/>
          </a:p>
        </p:txBody>
      </p:sp>
    </p:spTree>
    <p:extLst>
      <p:ext uri="{BB962C8B-B14F-4D97-AF65-F5344CB8AC3E}">
        <p14:creationId xmlns:p14="http://schemas.microsoft.com/office/powerpoint/2010/main" val="376862667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e.g., Alice may benefit from temporary inconsistency to double spend her money.</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e.g., while Alice transfers $300 to Bob she also transfers $400 to Charlie to buy a bicycle.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Even through Alice doesn't have enough money for both TXs, ledger copies will accept each TX, as per their copy of ledger Alice has enough money.</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the inconsistency will be eventually detected and one or both TXs could be reverted, Charlie may have also shipped the bicycle Alice ordered</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Like the network problem, likeliness of double spending attacks increases with no of ledger copies</a:t>
            </a:r>
          </a:p>
          <a:p>
            <a:endParaRPr lang="en-AU" dirty="0"/>
          </a:p>
        </p:txBody>
      </p:sp>
      <p:sp>
        <p:nvSpPr>
          <p:cNvPr id="4" name="Slide Number Placeholder 3"/>
          <p:cNvSpPr>
            <a:spLocks noGrp="1"/>
          </p:cNvSpPr>
          <p:nvPr>
            <p:ph type="sldNum" sz="quarter" idx="5"/>
          </p:nvPr>
        </p:nvSpPr>
        <p:spPr/>
        <p:txBody>
          <a:bodyPr/>
          <a:lstStyle/>
          <a:p>
            <a:fld id="{001C9F81-DB2C-42C9-B6F6-C5F374D31FE4}" type="slidenum">
              <a:rPr lang="en-AU" smtClean="0"/>
              <a:t>44</a:t>
            </a:fld>
            <a:endParaRPr lang="en-AU" dirty="0"/>
          </a:p>
        </p:txBody>
      </p:sp>
    </p:spTree>
    <p:extLst>
      <p:ext uri="{BB962C8B-B14F-4D97-AF65-F5344CB8AC3E}">
        <p14:creationId xmlns:p14="http://schemas.microsoft.com/office/powerpoint/2010/main" val="160619099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Another case that can go wrong is when TXs are concurrent</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Based on Alice TXs to transfer $300 to Bob, Bob issue another TX to transfer $1,200 to Charlie.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due to varying network delays across nodes, C may receive Bob's TX before Alice's TX. </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that case, it will reject Bob's TXs leading to an inconsistent ledger</a:t>
            </a:r>
          </a:p>
        </p:txBody>
      </p:sp>
      <p:sp>
        <p:nvSpPr>
          <p:cNvPr id="4" name="Slide Number Placeholder 3"/>
          <p:cNvSpPr>
            <a:spLocks noGrp="1"/>
          </p:cNvSpPr>
          <p:nvPr>
            <p:ph type="sldNum" sz="quarter" idx="5"/>
          </p:nvPr>
        </p:nvSpPr>
        <p:spPr/>
        <p:txBody>
          <a:bodyPr/>
          <a:lstStyle/>
          <a:p>
            <a:fld id="{001C9F81-DB2C-42C9-B6F6-C5F374D31FE4}" type="slidenum">
              <a:rPr lang="en-AU" smtClean="0"/>
              <a:t>45</a:t>
            </a:fld>
            <a:endParaRPr lang="en-AU" dirty="0"/>
          </a:p>
        </p:txBody>
      </p:sp>
    </p:spTree>
    <p:extLst>
      <p:ext uri="{BB962C8B-B14F-4D97-AF65-F5344CB8AC3E}">
        <p14:creationId xmlns:p14="http://schemas.microsoft.com/office/powerpoint/2010/main" val="157758313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Can you think about several potential solutions to overcome consistency issues we came across so far?</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we can think of many solutions, most of them are related to ideas like the following</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Most likely these ideas are centred around either preventing concurrency or relay on some notion of time such as wait for some time or rely on sender's time</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46</a:t>
            </a:fld>
            <a:endParaRPr lang="en-AU"/>
          </a:p>
        </p:txBody>
      </p:sp>
    </p:spTree>
    <p:extLst>
      <p:ext uri="{BB962C8B-B14F-4D97-AF65-F5344CB8AC3E}">
        <p14:creationId xmlns:p14="http://schemas.microsoft.com/office/powerpoint/2010/main" val="123163183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Unfortunately, time on a distributed system is not a reliable measure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Some clocks are fast, some are slow, and even if you sync them, they lose the synchronisation after a while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Difference in the rate that clocks tics is called the clock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Drift</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Whereas difference in time of set of clocks is called the clock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Skew</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Also, if we use time, Alice could also manipulate timestamp she attaches to each TX leading to further chaos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Essentially, physical time isn't a reliable measure in distributed systems</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if we look at what we really need is for the nodes/replicas to agree on a global ordering of TXs</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47</a:t>
            </a:fld>
            <a:endParaRPr lang="en-AU"/>
          </a:p>
        </p:txBody>
      </p:sp>
    </p:spTree>
    <p:extLst>
      <p:ext uri="{BB962C8B-B14F-4D97-AF65-F5344CB8AC3E}">
        <p14:creationId xmlns:p14="http://schemas.microsoft.com/office/powerpoint/2010/main" val="109676881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 let's talk about agreement in a distributed system</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is called the 2-Army problem which is a simplified from of the "Byzantine general" problem in Computer Science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the Blue army is outnumbered, it's fragmented. Hence, 2 Blue armies need to simultaneously attack or retreat</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Blue army must communicate across the area controlled by the White army. We could think of this as an unreliable network where the messenger may get delayed or lost</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Given the unreliable channel we still need the 2 blue armies to reach agreement about attacking</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48</a:t>
            </a:fld>
            <a:endParaRPr lang="en-AU"/>
          </a:p>
        </p:txBody>
      </p:sp>
    </p:spTree>
    <p:extLst>
      <p:ext uri="{BB962C8B-B14F-4D97-AF65-F5344CB8AC3E}">
        <p14:creationId xmlns:p14="http://schemas.microsoft.com/office/powerpoint/2010/main" val="14165297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Suppose the general on left send a messenger with his plan to attack</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One the message reaches the general on the right, he needs to confirm that he got the message and ready to attack</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 send an Ack. Suppose the messenger managed to get through</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the general on left is happy about the plan and prepare for the battle, general on the right doesn't know whether the messenger got through the White army-controlled area</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If he doubts and doesn't attack all is over. Hence, the general on left decide to send another Ack</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now the general on the left doesn't know whether the Ack to the Ack got through. So if he hesitates, the batter is over</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 guess you get the point that 2 generals can continue to Ack each other without being certain on their decision</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 the moral of the store is, in the presence of an unreliable channel, it is impossible to reach an agreement</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Also, one of the general maybe corrupt and may mislead the other. This is another challenge that a BC network needs to address as not all nodes are honest</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49</a:t>
            </a:fld>
            <a:endParaRPr lang="en-AU"/>
          </a:p>
        </p:txBody>
      </p:sp>
    </p:spTree>
    <p:extLst>
      <p:ext uri="{BB962C8B-B14F-4D97-AF65-F5344CB8AC3E}">
        <p14:creationId xmlns:p14="http://schemas.microsoft.com/office/powerpoint/2010/main" val="33977029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Agreement in the judgment or opinion reached by a group is referred to as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consensus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We already saw that getting 2 nodes to agree is hard. And this just gets worse as we add more nodes into the equation</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Hence, achieving consensus on the order of TXs and state in a distributed ledger is extremely difficult in the presence of:</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Unreliable communication. Ability to tolerate such issues is called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Partition tolerance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Fault tolerance is needed to handle Failed nodes</a:t>
            </a:r>
          </a:p>
          <a:p>
            <a:pPr marL="742950" lvl="1" indent="-285750">
              <a:lnSpc>
                <a:spcPct val="107000"/>
              </a:lnSpc>
              <a:spcAft>
                <a:spcPts val="80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Misbehaving nodes need more complicated solutions such as Byzantine fault tolerance</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50</a:t>
            </a:fld>
            <a:endParaRPr lang="en-AU"/>
          </a:p>
        </p:txBody>
      </p:sp>
    </p:spTree>
    <p:extLst>
      <p:ext uri="{BB962C8B-B14F-4D97-AF65-F5344CB8AC3E}">
        <p14:creationId xmlns:p14="http://schemas.microsoft.com/office/powerpoint/2010/main" val="18369936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But of course what is more important to know is that the research group the current teaching team members are from is very well known for their research in blockchains. </a:t>
            </a:r>
          </a:p>
          <a:p>
            <a:r>
              <a:rPr lang="en-AU" dirty="0"/>
              <a:t>Since the early stages of blockchain development, Data61 has been involved in research into blockchains. In particular, the research group that Sherry and </a:t>
            </a:r>
            <a:r>
              <a:rPr lang="en-AU" dirty="0" err="1"/>
              <a:t>Dilum</a:t>
            </a:r>
            <a:r>
              <a:rPr lang="en-AU" dirty="0"/>
              <a:t> are part of received a national award for contributions made to advancing blockchain technology.  </a:t>
            </a:r>
          </a:p>
          <a:p>
            <a:r>
              <a:rPr lang="en-AU" dirty="0"/>
              <a:t>Their research focused around software engineering and architecture issues in using blockchains to build systems and applications, </a:t>
            </a:r>
          </a:p>
          <a:p>
            <a:r>
              <a:rPr lang="en-AU" dirty="0"/>
              <a:t>deeply thinking about possible design options and trade-offs in each design option.</a:t>
            </a:r>
          </a:p>
          <a:p>
            <a:r>
              <a:rPr lang="en-AU" dirty="0"/>
              <a:t>In fact, this course aims to motivate you to think about similar issues. We want you to not only become a competent blockchain programmer, </a:t>
            </a:r>
          </a:p>
          <a:p>
            <a:r>
              <a:rPr lang="en-AU" dirty="0"/>
              <a:t>but also a blockchain software engineer who can think through good design options and </a:t>
            </a:r>
            <a:r>
              <a:rPr lang="en-AU" dirty="0" err="1"/>
              <a:t>identiy</a:t>
            </a:r>
            <a:r>
              <a:rPr lang="en-AU" dirty="0"/>
              <a:t> pros and cons in each so that you can build a well-engineered blockchain system.</a:t>
            </a:r>
          </a:p>
        </p:txBody>
      </p:sp>
      <p:sp>
        <p:nvSpPr>
          <p:cNvPr id="4" name="Slide Number Placeholder 3"/>
          <p:cNvSpPr>
            <a:spLocks noGrp="1"/>
          </p:cNvSpPr>
          <p:nvPr>
            <p:ph type="sldNum" sz="quarter" idx="10"/>
          </p:nvPr>
        </p:nvSpPr>
        <p:spPr/>
        <p:txBody>
          <a:bodyPr/>
          <a:lstStyle/>
          <a:p>
            <a:fld id="{001C9F81-DB2C-42C9-B6F6-C5F374D31FE4}" type="slidenum">
              <a:rPr lang="en-AU" smtClean="0"/>
              <a:t>5</a:t>
            </a:fld>
            <a:endParaRPr lang="en-AU"/>
          </a:p>
        </p:txBody>
      </p:sp>
    </p:spTree>
    <p:extLst>
      <p:ext uri="{BB962C8B-B14F-4D97-AF65-F5344CB8AC3E}">
        <p14:creationId xmlns:p14="http://schemas.microsoft.com/office/powerpoint/2010/main" val="313053155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Another concept related to unreliable communication is the CAP theorem</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2000, Dr. Brewer said that "It’s impossible for a web service to provide guarantees on consistency, availability, and partition tolerance at the same time”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eventually became a theorem and was formally proved a year later</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Let me illustrate the idea using an example.</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Charlie transfers $300 to Bob and sends the message to replica B. Which is expected to update replica A.</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 if Charlie queries A, he should get a balance of $200.</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if the network is partitioned such that replicas A &amp; B can’t talk to each other, when Charli queries replica A it’ll get an inconsistent result</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 we can see that while the distributed ledger is available for reading and writing and network is partitioned, ledger state is not consistent</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Only way to keep the ledger consistent during network partition is to stop updating the ledger. Which means the availability is affected</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51</a:t>
            </a:fld>
            <a:endParaRPr lang="en-AU"/>
          </a:p>
        </p:txBody>
      </p:sp>
    </p:spTree>
    <p:extLst>
      <p:ext uri="{BB962C8B-B14F-4D97-AF65-F5344CB8AC3E}">
        <p14:creationId xmlns:p14="http://schemas.microsoft.com/office/powerpoint/2010/main" val="295018162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Partition tolerance is not really a choice, as nodes loose network connectivity occasionally</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Hence, partition tolerance is mandatory in distributed systems.</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 choose is either to compromise consistency or availability</a:t>
            </a:r>
          </a:p>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As discussed so far, BC needs to be available and the ledger needs to be consistent. Consistency is achieved by consensus which we also discussed as very difficult</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 we are asking for 2 conflicting and difficult properties</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52</a:t>
            </a:fld>
            <a:endParaRPr lang="en-AU"/>
          </a:p>
        </p:txBody>
      </p:sp>
    </p:spTree>
    <p:extLst>
      <p:ext uri="{BB962C8B-B14F-4D97-AF65-F5344CB8AC3E}">
        <p14:creationId xmlns:p14="http://schemas.microsoft.com/office/powerpoint/2010/main" val="8351083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So the beauty of the BC design is that it presents a unique design such that we can achieve a decentralised,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trustless</a:t>
            </a:r>
            <a:r>
              <a:rPr lang="en-AU" sz="1200" dirty="0">
                <a:effectLst/>
                <a:latin typeface="Calibri" panose="020F0502020204030204" pitchFamily="34" charset="0"/>
                <a:ea typeface="Calibri" panose="020F0502020204030204" pitchFamily="34" charset="0"/>
                <a:cs typeface="Times New Roman" panose="02020603050405020304" pitchFamily="18" charset="0"/>
              </a:rPr>
              <a:t> environment with </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decentralised &amp; consistent ledger</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ability to prevent double spending</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ability to perform concurrent TXs</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with high availability</a:t>
            </a:r>
          </a:p>
          <a:p>
            <a:pPr marL="457200">
              <a:lnSpc>
                <a:spcPct val="107000"/>
              </a:lnSpc>
              <a:spcAft>
                <a:spcPts val="0"/>
              </a:spcAf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overcoming issues such as</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unreliable networks</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unreliable clocks</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faulty nodes</a:t>
            </a:r>
          </a:p>
          <a:p>
            <a:pPr marL="742950" lvl="1" indent="-285750">
              <a:lnSpc>
                <a:spcPct val="107000"/>
              </a:lnSpc>
              <a:spcAft>
                <a:spcPts val="0"/>
              </a:spcAft>
              <a:buFont typeface="Courier New" panose="02070309020205020404" pitchFamily="49" charset="0"/>
              <a:buChar char="o"/>
            </a:pPr>
            <a:r>
              <a:rPr lang="en-AU" sz="1200" dirty="0">
                <a:effectLst/>
                <a:latin typeface="Calibri" panose="020F0502020204030204" pitchFamily="34" charset="0"/>
                <a:ea typeface="Calibri" panose="020F0502020204030204" pitchFamily="34" charset="0"/>
                <a:cs typeface="Times New Roman" panose="02020603050405020304" pitchFamily="18" charset="0"/>
              </a:rPr>
              <a:t>misbehaving nodes</a:t>
            </a:r>
          </a:p>
          <a:p>
            <a:pPr marL="342900" lvl="0" indent="-342900">
              <a:lnSpc>
                <a:spcPct val="107000"/>
              </a:lnSpc>
              <a:spcAft>
                <a:spcPts val="800"/>
              </a:spcAft>
              <a:buFont typeface="Symbol" panose="05050102010706020507" pitchFamily="18" charset="2"/>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Of course, as we’ll discuss in next lecturer, there are some trade-offs in achieving this</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53</a:t>
            </a:fld>
            <a:endParaRPr lang="en-AU"/>
          </a:p>
        </p:txBody>
      </p:sp>
    </p:spTree>
    <p:extLst>
      <p:ext uri="{BB962C8B-B14F-4D97-AF65-F5344CB8AC3E}">
        <p14:creationId xmlns:p14="http://schemas.microsoft.com/office/powerpoint/2010/main" val="384576438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AU" sz="1200" kern="1200" dirty="0">
                <a:solidFill>
                  <a:schemeClr val="tx1"/>
                </a:solidFill>
                <a:effectLst/>
                <a:latin typeface="+mn-lt"/>
                <a:ea typeface="+mn-ea"/>
                <a:cs typeface="+mn-cs"/>
              </a:rPr>
              <a:t>Next, a bit of housekeeping</a:t>
            </a:r>
          </a:p>
          <a:p>
            <a:pPr lvl="0"/>
            <a:r>
              <a:rPr lang="en-AU" sz="1200" kern="1200" dirty="0">
                <a:solidFill>
                  <a:schemeClr val="tx1"/>
                </a:solidFill>
                <a:effectLst/>
                <a:latin typeface="+mn-lt"/>
                <a:ea typeface="+mn-ea"/>
                <a:cs typeface="+mn-cs"/>
              </a:rPr>
              <a:t>See you in the next class where we’ll be talking about Bitcoin, Ethereum, and </a:t>
            </a:r>
            <a:r>
              <a:rPr lang="en-AU" sz="1200" kern="1200" dirty="0" err="1">
                <a:solidFill>
                  <a:schemeClr val="tx1"/>
                </a:solidFill>
                <a:effectLst/>
                <a:latin typeface="+mn-lt"/>
                <a:ea typeface="+mn-ea"/>
                <a:cs typeface="+mn-cs"/>
              </a:rPr>
              <a:t>Hyperledeger</a:t>
            </a:r>
            <a:endParaRPr lang="en-AU" sz="1200" kern="1200" dirty="0">
              <a:solidFill>
                <a:schemeClr val="tx1"/>
              </a:solidFill>
              <a:effectLst/>
              <a:latin typeface="+mn-lt"/>
              <a:ea typeface="+mn-ea"/>
              <a:cs typeface="+mn-cs"/>
            </a:endParaRP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54</a:t>
            </a:fld>
            <a:endParaRPr lang="en-AU"/>
          </a:p>
        </p:txBody>
      </p:sp>
    </p:spTree>
    <p:extLst>
      <p:ext uri="{BB962C8B-B14F-4D97-AF65-F5344CB8AC3E}">
        <p14:creationId xmlns:p14="http://schemas.microsoft.com/office/powerpoint/2010/main" val="29681799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book discusses all the important issues of building blockchain applications from software engineering and architecture point of views.</a:t>
            </a:r>
          </a:p>
          <a:p>
            <a:r>
              <a:rPr lang="en-AU" dirty="0"/>
              <a:t>Sherry, the lecturer-in-charge, is the lead author of the book and you will meet Dr. Mark Staples later in one of the guest lectures.</a:t>
            </a:r>
          </a:p>
          <a:p>
            <a:r>
              <a:rPr lang="en-AU" dirty="0"/>
              <a:t>The course content closely follow the textbook. The book should be available from the UNSW library. </a:t>
            </a:r>
          </a:p>
        </p:txBody>
      </p:sp>
      <p:sp>
        <p:nvSpPr>
          <p:cNvPr id="4" name="Slide Number Placeholder 3"/>
          <p:cNvSpPr>
            <a:spLocks noGrp="1"/>
          </p:cNvSpPr>
          <p:nvPr>
            <p:ph type="sldNum" sz="quarter" idx="5"/>
          </p:nvPr>
        </p:nvSpPr>
        <p:spPr/>
        <p:txBody>
          <a:bodyPr/>
          <a:lstStyle/>
          <a:p>
            <a:fld id="{9A496215-5E4C-414D-A8DB-C38AA7CF7C2A}" type="slidenum">
              <a:rPr lang="en-AU" smtClean="0"/>
              <a:pPr/>
              <a:t>6</a:t>
            </a:fld>
            <a:endParaRPr lang="en-AU"/>
          </a:p>
        </p:txBody>
      </p:sp>
    </p:spTree>
    <p:extLst>
      <p:ext uri="{BB962C8B-B14F-4D97-AF65-F5344CB8AC3E}">
        <p14:creationId xmlns:p14="http://schemas.microsoft.com/office/powerpoint/2010/main" val="40935634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OK, let’s look at briefly how the course is structured in terms of the weekly activities.</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7</a:t>
            </a:fld>
            <a:endParaRPr lang="en-AU"/>
          </a:p>
        </p:txBody>
      </p:sp>
    </p:spTree>
    <p:extLst>
      <p:ext uri="{BB962C8B-B14F-4D97-AF65-F5344CB8AC3E}">
        <p14:creationId xmlns:p14="http://schemas.microsoft.com/office/powerpoint/2010/main" val="54234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First … the learning outcomes. These are what we hope you will have learned at the end of the course.</a:t>
            </a:r>
          </a:p>
          <a:p>
            <a:endParaRPr lang="en-AU" dirty="0"/>
          </a:p>
          <a:p>
            <a:r>
              <a:rPr lang="en-AU" dirty="0"/>
              <a:t>So after the course, we want you to be able to:</a:t>
            </a:r>
          </a:p>
          <a:p>
            <a:r>
              <a:rPr lang="en-AU" dirty="0"/>
              <a:t>* develop small, but non-trivial applications on blockchains. That is, we would like you to have some hands-on skills after this course.</a:t>
            </a:r>
          </a:p>
          <a:p>
            <a:r>
              <a:rPr lang="en-AU" dirty="0"/>
              <a:t>* we also want you to understand the principles of blockchains and explain them clearly, and the roles the technology can play in an application architecture</a:t>
            </a:r>
          </a:p>
          <a:p>
            <a:r>
              <a:rPr lang="en-AU" dirty="0"/>
              <a:t>* You should be able to decide when blockchains are suitable in an application and how to design applications using blockchains</a:t>
            </a:r>
          </a:p>
          <a:p>
            <a:r>
              <a:rPr lang="en-AU" dirty="0"/>
              <a:t>* Finally, you should be able to draw up pros and cons of a design in terms of functional and non-functional properties of the system and make</a:t>
            </a:r>
          </a:p>
          <a:p>
            <a:r>
              <a:rPr lang="en-AU" dirty="0"/>
              <a:t>a decision based on the trade-offs from the analysis. </a:t>
            </a:r>
          </a:p>
        </p:txBody>
      </p:sp>
      <p:sp>
        <p:nvSpPr>
          <p:cNvPr id="4" name="Slide Number Placeholder 3"/>
          <p:cNvSpPr>
            <a:spLocks noGrp="1"/>
          </p:cNvSpPr>
          <p:nvPr>
            <p:ph type="sldNum" sz="quarter" idx="5"/>
          </p:nvPr>
        </p:nvSpPr>
        <p:spPr/>
        <p:txBody>
          <a:bodyPr/>
          <a:lstStyle/>
          <a:p>
            <a:fld id="{9A496215-5E4C-414D-A8DB-C38AA7CF7C2A}" type="slidenum">
              <a:rPr lang="en-AU" smtClean="0"/>
              <a:pPr/>
              <a:t>8</a:t>
            </a:fld>
            <a:endParaRPr lang="en-AU"/>
          </a:p>
        </p:txBody>
      </p:sp>
    </p:spTree>
    <p:extLst>
      <p:ext uri="{BB962C8B-B14F-4D97-AF65-F5344CB8AC3E}">
        <p14:creationId xmlns:p14="http://schemas.microsoft.com/office/powerpoint/2010/main" val="22235700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Now let's look at the weekly schedule of the course in terms of the topics and assignment activities.</a:t>
            </a:r>
          </a:p>
          <a:p>
            <a:endParaRPr lang="en-AU" dirty="0"/>
          </a:p>
          <a:p>
            <a:r>
              <a:rPr lang="en-AU" dirty="0"/>
              <a:t>Week 1, this week, after the course intro, you will learn the basics of blockchains and the various problems you need to understand in applying blockchain technology. </a:t>
            </a:r>
          </a:p>
          <a:p>
            <a:r>
              <a:rPr lang="en-AU" dirty="0"/>
              <a:t>You will also learn the different blockchain platforms available currently and the basics of smart contracts – the programming paradigm that everybody uses to build applications on blockchains.</a:t>
            </a:r>
          </a:p>
          <a:p>
            <a:r>
              <a:rPr lang="en-AU" dirty="0"/>
              <a:t>Actually this smart contract topic will be the core of your first project. You will be guided through how to write your first  smart contract, how to make it run on a blockchain – then we will give you a little extra activities you need to complete.</a:t>
            </a:r>
          </a:p>
          <a:p>
            <a:endParaRPr lang="en-AU" dirty="0"/>
          </a:p>
          <a:p>
            <a:r>
              <a:rPr lang="en-AU" dirty="0"/>
              <a:t>As I mentioned, the course discusses a lot of software architecture related topics, so in Week 2, we will introduce some basics of the software architecture area and related concepts, then we will talk about software architecture topics in the context of blockchains. This will lead into showing you the design taxonomy of blockchain-based architectures.  The taxonomy basically will allow you to breakdown </a:t>
            </a:r>
          </a:p>
          <a:p>
            <a:r>
              <a:rPr lang="en-AU" dirty="0"/>
              <a:t>the design choice issues into different categories and available options. Having something like this allows you to evaluate and compare different design choices clearly.</a:t>
            </a:r>
          </a:p>
          <a:p>
            <a:endParaRPr lang="en-AU" dirty="0"/>
          </a:p>
          <a:p>
            <a:r>
              <a:rPr lang="en-AU" dirty="0"/>
              <a:t>The taxonomy topic flows onto Week 3 and then we will talk about how you might use the taxonomy to design a blockchain-based application (the thought process). And also how you may decide if blockchain technology suitable for given situations or not.  In the second lecture in Week 3, we will have a guest speaker showing you an industry project example that utilised blockchains so you could see a real use case.</a:t>
            </a:r>
          </a:p>
          <a:p>
            <a:endParaRPr lang="en-AU" dirty="0"/>
          </a:p>
          <a:p>
            <a:r>
              <a:rPr lang="en-AU" dirty="0"/>
              <a:t>In Week 3, we will also release the second project – which will be a group activity. The details of the second project will be released in due course, but the main idea is for you to build a non-trivial blockchain application from scratch, applying the design concepts you have learned in the course. There will be two check points for this project, the first one, you need to show us your design and requirement analysis of your application, then in the final check point, you will be presenting the complete working application to us.</a:t>
            </a:r>
          </a:p>
          <a:p>
            <a:endParaRPr lang="en-AU" dirty="0"/>
          </a:p>
          <a:p>
            <a:r>
              <a:rPr lang="en-AU" dirty="0"/>
              <a:t>In Week 4, to further go into the design concepts and methodology in blockchain applications, we will discuss  design patterns. Design patterns in software engineering is introduced to provide a good solution to recurring or common problems in software development. We will show you some application design patterns that involves blockchains and what sort of problems they tackle.  Hopefully you will be able to identify some of them in your own projects.</a:t>
            </a:r>
          </a:p>
          <a:p>
            <a:endParaRPr lang="en-AU" dirty="0"/>
          </a:p>
          <a:p>
            <a:r>
              <a:rPr lang="en-AU" dirty="0"/>
              <a:t>In Week 5, we will talk about the performance of blockchain-based systems, general issues and how to, what to measure when we talk about performance issues in blockchains. In the second lecture in that week, we will ask you to present your project 2 design solution to us. </a:t>
            </a:r>
          </a:p>
          <a:p>
            <a:endParaRPr lang="en-AU" dirty="0"/>
          </a:p>
          <a:p>
            <a:endParaRPr lang="en-AU" dirty="0"/>
          </a:p>
          <a:p>
            <a:endParaRPr lang="en-AU" dirty="0"/>
          </a:p>
          <a:p>
            <a:endParaRPr lang="en-AU" dirty="0"/>
          </a:p>
          <a:p>
            <a:endParaRPr lang="en-AU" dirty="0"/>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9</a:t>
            </a:fld>
            <a:endParaRPr lang="en-AU"/>
          </a:p>
        </p:txBody>
      </p:sp>
    </p:spTree>
    <p:extLst>
      <p:ext uri="{BB962C8B-B14F-4D97-AF65-F5344CB8AC3E}">
        <p14:creationId xmlns:p14="http://schemas.microsoft.com/office/powerpoint/2010/main" val="41807621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AU"/>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9" name="Picture 8"/>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3218432992"/>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AU"/>
              <a:t>Click to edit Master title style</a:t>
            </a:r>
          </a:p>
        </p:txBody>
      </p:sp>
      <p:sp>
        <p:nvSpPr>
          <p:cNvPr id="3" name="Footer Placeholder 2"/>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804656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2744884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tatement Layout +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55556648-49D5-4B5B-92D5-2DB59DEB5992}"/>
              </a:ext>
            </a:extLst>
          </p:cNvPr>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r>
              <a:rPr lang="en-AU"/>
              <a:t>Drag picture to placeholder or click icon to add</a:t>
            </a:r>
            <a:endParaRPr lang="en-AU" dirty="0"/>
          </a:p>
        </p:txBody>
      </p:sp>
      <p:sp>
        <p:nvSpPr>
          <p:cNvPr id="5" name="Content Placeholder 2"/>
          <p:cNvSpPr>
            <a:spLocks noGrp="1"/>
          </p:cNvSpPr>
          <p:nvPr>
            <p:ph idx="1"/>
          </p:nvPr>
        </p:nvSpPr>
        <p:spPr>
          <a:xfrm>
            <a:off x="251520" y="3177538"/>
            <a:ext cx="7920880" cy="2240249"/>
          </a:xfrm>
        </p:spPr>
        <p:txBody>
          <a:bodyPr/>
          <a:lstStyle>
            <a:lvl1pPr>
              <a:lnSpc>
                <a:spcPct val="85000"/>
              </a:lnSpc>
              <a:spcAft>
                <a:spcPts val="0"/>
              </a:spcAft>
              <a:buFontTx/>
              <a:buNone/>
              <a:defRPr sz="4000" b="0">
                <a:solidFill>
                  <a:schemeClr val="accent3"/>
                </a:solidFill>
              </a:defRPr>
            </a:lvl1pPr>
            <a:lvl2pPr marL="0" indent="0">
              <a:lnSpc>
                <a:spcPct val="85000"/>
              </a:lnSpc>
              <a:spcAft>
                <a:spcPts val="0"/>
              </a:spcAft>
              <a:buNone/>
              <a:defRPr sz="4000" b="0">
                <a:solidFill>
                  <a:schemeClr val="accent2"/>
                </a:solidFill>
              </a:defRPr>
            </a:lvl2pPr>
            <a:lvl3pPr marL="0" indent="0">
              <a:spcBef>
                <a:spcPts val="2200"/>
              </a:spcBef>
              <a:buNone/>
              <a:defRPr b="1">
                <a:solidFill>
                  <a:srgbClr val="00313C"/>
                </a:solidFill>
              </a:defRPr>
            </a:lvl3pPr>
          </a:lstStyle>
          <a:p>
            <a:pPr lvl="0"/>
            <a:r>
              <a:rPr lang="en-AU"/>
              <a:t>Click to edit Master text styles</a:t>
            </a:r>
          </a:p>
          <a:p>
            <a:pPr lvl="1"/>
            <a:r>
              <a:rPr lang="en-AU"/>
              <a:t>Second level</a:t>
            </a:r>
          </a:p>
          <a:p>
            <a:pPr lvl="2"/>
            <a:r>
              <a:rPr lang="en-AU"/>
              <a:t>Third level</a:t>
            </a:r>
          </a:p>
        </p:txBody>
      </p:sp>
    </p:spTree>
    <p:extLst>
      <p:ext uri="{BB962C8B-B14F-4D97-AF65-F5344CB8AC3E}">
        <p14:creationId xmlns:p14="http://schemas.microsoft.com/office/powerpoint/2010/main" val="33843388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257322"/>
            <a:ext cx="7200800" cy="4000444"/>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AU"/>
              <a:t>Click to edit Master text styles</a:t>
            </a:r>
          </a:p>
          <a:p>
            <a:pPr lvl="1"/>
            <a:r>
              <a:rPr lang="en-AU"/>
              <a:t>Second level</a:t>
            </a:r>
          </a:p>
          <a:p>
            <a:pPr lvl="2"/>
            <a:r>
              <a:rPr lang="en-AU"/>
              <a:t>Third level</a:t>
            </a:r>
          </a:p>
        </p:txBody>
      </p:sp>
    </p:spTree>
    <p:extLst>
      <p:ext uri="{BB962C8B-B14F-4D97-AF65-F5344CB8AC3E}">
        <p14:creationId xmlns:p14="http://schemas.microsoft.com/office/powerpoint/2010/main" val="672631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bg1"/>
        </a:solidFill>
        <a:effectLst/>
      </p:bgPr>
    </p:bg>
    <p:spTree>
      <p:nvGrpSpPr>
        <p:cNvPr id="1" name=""/>
        <p:cNvGrpSpPr/>
        <p:nvPr/>
      </p:nvGrpSpPr>
      <p:grpSpPr>
        <a:xfrm>
          <a:off x="0" y="0"/>
          <a:ext cx="0" cy="0"/>
          <a:chOff x="0" y="0"/>
          <a:chExt cx="0" cy="0"/>
        </a:xfrm>
      </p:grpSpPr>
      <p:sp>
        <p:nvSpPr>
          <p:cNvPr id="27" name="Rectangle 26"/>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977625"/>
            <a:ext cx="6048672" cy="112012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3" name="Title 22"/>
          <p:cNvSpPr>
            <a:spLocks noGrp="1"/>
          </p:cNvSpPr>
          <p:nvPr>
            <p:ph type="title"/>
          </p:nvPr>
        </p:nvSpPr>
        <p:spPr>
          <a:xfrm>
            <a:off x="251526" y="3017520"/>
            <a:ext cx="6048671" cy="640071"/>
          </a:xfrm>
        </p:spPr>
        <p:txBody>
          <a:bodyPr anchor="b" anchorCtr="0">
            <a:noAutofit/>
          </a:bodyPr>
          <a:lstStyle>
            <a:lvl1pPr>
              <a:defRPr sz="3600">
                <a:solidFill>
                  <a:schemeClr val="accent3"/>
                </a:solidFill>
              </a:defRPr>
            </a:lvl1pPr>
          </a:lstStyle>
          <a:p>
            <a:r>
              <a:rPr lang="en-AU"/>
              <a:t>Click to edit Master title style</a:t>
            </a:r>
            <a:endParaRPr lang="en-AU" dirty="0"/>
          </a:p>
        </p:txBody>
      </p:sp>
      <p:sp>
        <p:nvSpPr>
          <p:cNvPr id="44" name="Rectangle 43"/>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9" name="Picture 8"/>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37458952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417564"/>
            <a:ext cx="7200800" cy="180345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6" name="Rectangle 5"/>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11206669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1977402"/>
            <a:ext cx="3600400" cy="1920213"/>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057633"/>
            <a:ext cx="3600400" cy="640071"/>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4" name="Rectangle 3"/>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10"/>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a:extLst>
              <a:ext uri="{FF2B5EF4-FFF2-40B4-BE49-F238E27FC236}">
                <a16:creationId xmlns:a16="http://schemas.microsoft.com/office/drawing/2014/main"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2239783252"/>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guide id="3" pos="5602">
          <p15:clr>
            <a:srgbClr val="FBAE40"/>
          </p15:clr>
        </p15:guide>
        <p15:guide id="4" pos="15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Slide + Imag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1977402"/>
            <a:ext cx="3600400" cy="1920213"/>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057633"/>
            <a:ext cx="3600400" cy="640071"/>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11" name="Rectangle 10"/>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6" name="Picture Placeholder 5"/>
          <p:cNvSpPr>
            <a:spLocks noGrp="1"/>
          </p:cNvSpPr>
          <p:nvPr>
            <p:ph type="pic" sz="quarter" idx="10"/>
          </p:nvPr>
        </p:nvSpPr>
        <p:spPr>
          <a:xfrm>
            <a:off x="4572003" y="0"/>
            <a:ext cx="4563963" cy="5715000"/>
          </a:xfrm>
          <a:solidFill>
            <a:schemeClr val="accent1"/>
          </a:solidFill>
          <a:ln>
            <a:noFill/>
          </a:ln>
        </p:spPr>
        <p:txBody>
          <a:bodyPr anchor="ctr" anchorCtr="0"/>
          <a:lstStyle>
            <a:lvl1pPr marL="0" indent="0" algn="ctr">
              <a:buNone/>
              <a:defRPr/>
            </a:lvl1pPr>
          </a:lstStyle>
          <a:p>
            <a:endParaRPr lang="en-AU" dirty="0"/>
          </a:p>
        </p:txBody>
      </p:sp>
      <p:pic>
        <p:nvPicPr>
          <p:cNvPr id="8" name="Picture 7">
            <a:extLst>
              <a:ext uri="{FF2B5EF4-FFF2-40B4-BE49-F238E27FC236}">
                <a16:creationId xmlns:a16="http://schemas.microsoft.com/office/drawing/2014/main"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1598103088"/>
      </p:ext>
    </p:extLst>
  </p:cSld>
  <p:clrMapOvr>
    <a:masterClrMapping/>
  </p:clrMapOvr>
  <p:extLst>
    <p:ext uri="{DCECCB84-F9BA-43D5-87BE-67443E8EF086}">
      <p15:sldGuideLst xmlns:p15="http://schemas.microsoft.com/office/powerpoint/2012/main">
        <p15:guide id="1" pos="158">
          <p15:clr>
            <a:srgbClr val="FBAE40"/>
          </p15:clr>
        </p15:guide>
        <p15:guide id="2" orient="horz" pos="1620">
          <p15:clr>
            <a:srgbClr val="FBAE40"/>
          </p15:clr>
        </p15:guide>
        <p15:guide id="3" pos="2880">
          <p15:clr>
            <a:srgbClr val="FBAE40"/>
          </p15:clr>
        </p15:guide>
        <p15:guide id="4" pos="560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Slide + globe A">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2283088"/>
            <a:ext cx="2016224" cy="1920213"/>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11" name="Rectangle 10"/>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6" name="Picture 5">
            <a:extLst>
              <a:ext uri="{FF2B5EF4-FFF2-40B4-BE49-F238E27FC236}">
                <a16:creationId xmlns:a16="http://schemas.microsoft.com/office/drawing/2014/main" id="{E5EA4BEA-90AA-46F4-829C-BDC63E08AE84}"/>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411760" y="625252"/>
            <a:ext cx="4320480" cy="4316625"/>
          </a:xfrm>
          <a:prstGeom prst="rect">
            <a:avLst/>
          </a:prstGeom>
        </p:spPr>
      </p:pic>
    </p:spTree>
    <p:extLst>
      <p:ext uri="{BB962C8B-B14F-4D97-AF65-F5344CB8AC3E}">
        <p14:creationId xmlns:p14="http://schemas.microsoft.com/office/powerpoint/2010/main" val="2090797090"/>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guide id="3" pos="5602">
          <p15:clr>
            <a:srgbClr val="FBAE40"/>
          </p15:clr>
        </p15:guide>
        <p15:guide id="4" pos="15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p:txBody>
          <a:bodyPr/>
          <a:lstStyle/>
          <a:p>
            <a:r>
              <a:rPr lang="en-US"/>
              <a:t>Click to edit Master title style</a:t>
            </a:r>
            <a:endParaRPr lang="en-AU"/>
          </a:p>
        </p:txBody>
      </p:sp>
      <p:sp>
        <p:nvSpPr>
          <p:cNvPr id="6" name="Footer Placeholder 5"/>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516740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Imag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AU"/>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8" name="Picture Placeholder 5"/>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r>
              <a:rPr lang="en-AU"/>
              <a:t>Drag picture to placeholder or click icon to add</a:t>
            </a:r>
            <a:endParaRPr lang="en-AU" dirty="0"/>
          </a:p>
        </p:txBody>
      </p:sp>
      <p:pic>
        <p:nvPicPr>
          <p:cNvPr id="10" name="Picture 9"/>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518110496"/>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 dark">
    <p:bg>
      <p:bgPr>
        <a:solidFill>
          <a:schemeClr val="accent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6" name="Footer Placeholder 5"/>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9824130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a:t>Click to edit Master title style</a:t>
            </a:r>
            <a:endParaRPr lang="en-AU" dirty="0"/>
          </a:p>
        </p:txBody>
      </p:sp>
      <p:sp>
        <p:nvSpPr>
          <p:cNvPr id="3" name="Content Placeholder 2"/>
          <p:cNvSpPr>
            <a:spLocks noGrp="1"/>
          </p:cNvSpPr>
          <p:nvPr>
            <p:ph idx="1"/>
          </p:nvPr>
        </p:nvSpPr>
        <p:spPr/>
        <p:txBody>
          <a:bodyPr numCol="2" spcCol="360000"/>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8602249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2" y="1897396"/>
            <a:ext cx="8640958" cy="3360373"/>
          </a:xfrm>
        </p:spPr>
        <p:txBody>
          <a:bodyPr/>
          <a:lstStyle>
            <a:lvl1pPr>
              <a:defRPr sz="2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6" name="Text Placeholder 7"/>
          <p:cNvSpPr>
            <a:spLocks noGrp="1"/>
          </p:cNvSpPr>
          <p:nvPr>
            <p:ph type="body" sz="quarter" idx="13" hasCustomPrompt="1"/>
          </p:nvPr>
        </p:nvSpPr>
        <p:spPr>
          <a:xfrm>
            <a:off x="261850" y="937287"/>
            <a:ext cx="8630630" cy="711000"/>
          </a:xfrm>
        </p:spPr>
        <p:txBody>
          <a:bodyPr>
            <a:normAutofit/>
          </a:bodyPr>
          <a:lstStyle>
            <a:lvl1pPr marL="0" indent="0">
              <a:lnSpc>
                <a:spcPct val="100000"/>
              </a:lnSpc>
              <a:spcBef>
                <a:spcPts val="0"/>
              </a:spcBef>
              <a:spcAft>
                <a:spcPts val="0"/>
              </a:spcAft>
              <a:buNone/>
              <a:defRPr sz="2800" b="0">
                <a:solidFill>
                  <a:schemeClr val="accent3"/>
                </a:solidFill>
              </a:defRPr>
            </a:lvl1pPr>
            <a:lvl2pPr marL="0" indent="0">
              <a:lnSpc>
                <a:spcPct val="80000"/>
              </a:lnSpc>
              <a:spcBef>
                <a:spcPts val="0"/>
              </a:spcBef>
              <a:buNone/>
              <a:defRPr sz="2200" b="0">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a:t>Click to edit Master title style</a:t>
            </a:r>
          </a:p>
          <a:p>
            <a:pPr lvl="1"/>
            <a:r>
              <a:rPr lang="en-US" dirty="0"/>
              <a:t>Second level</a:t>
            </a:r>
          </a:p>
        </p:txBody>
      </p:sp>
      <p:sp>
        <p:nvSpPr>
          <p:cNvPr id="2" name="Footer Placeholder 1"/>
          <p:cNvSpPr>
            <a:spLocks noGrp="1"/>
          </p:cNvSpPr>
          <p:nvPr>
            <p:ph type="ftr" sz="quarter" idx="14"/>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5"/>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3019192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25152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74295"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Footer Placeholder 4"/>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5783489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with catalyst">
    <p:spTree>
      <p:nvGrpSpPr>
        <p:cNvPr id="1" name=""/>
        <p:cNvGrpSpPr/>
        <p:nvPr/>
      </p:nvGrpSpPr>
      <p:grpSpPr>
        <a:xfrm>
          <a:off x="0" y="0"/>
          <a:ext cx="0" cy="0"/>
          <a:chOff x="0" y="0"/>
          <a:chExt cx="0" cy="0"/>
        </a:xfrm>
      </p:grpSpPr>
      <p:sp>
        <p:nvSpPr>
          <p:cNvPr id="8" name="Rectangle 7"/>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a:xfrm>
            <a:off x="251520" y="894956"/>
            <a:ext cx="4038600" cy="710406"/>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25152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83870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10"/>
          </p:nvPr>
        </p:nvSpPr>
        <p:spPr>
          <a:xfrm>
            <a:off x="601371" y="5420278"/>
            <a:ext cx="3688750" cy="106122"/>
          </a:xfrm>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3431195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with catalyst dark">
    <p:spTree>
      <p:nvGrpSpPr>
        <p:cNvPr id="1" name=""/>
        <p:cNvGrpSpPr/>
        <p:nvPr/>
      </p:nvGrpSpPr>
      <p:grpSpPr>
        <a:xfrm>
          <a:off x="0" y="0"/>
          <a:ext cx="0" cy="0"/>
          <a:chOff x="0" y="0"/>
          <a:chExt cx="0" cy="0"/>
        </a:xfrm>
      </p:grpSpPr>
      <p:sp>
        <p:nvSpPr>
          <p:cNvPr id="8" name="Rectangle 7"/>
          <p:cNvSpPr/>
          <p:nvPr userDrawn="1"/>
        </p:nvSpPr>
        <p:spPr>
          <a:xfrm>
            <a:off x="4572000" y="0"/>
            <a:ext cx="4572000" cy="571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a:xfrm>
            <a:off x="251520" y="894956"/>
            <a:ext cx="4038600" cy="710406"/>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25152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838700" y="1850949"/>
            <a:ext cx="4038600" cy="3406818"/>
          </a:xfrm>
        </p:spPr>
        <p:txBody>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10"/>
          </p:nvPr>
        </p:nvSpPr>
        <p:spPr>
          <a:xfrm>
            <a:off x="601371" y="5420278"/>
            <a:ext cx="3688750" cy="106122"/>
          </a:xfrm>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8719532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 half image">
    <p:spTree>
      <p:nvGrpSpPr>
        <p:cNvPr id="1" name=""/>
        <p:cNvGrpSpPr/>
        <p:nvPr/>
      </p:nvGrpSpPr>
      <p:grpSpPr>
        <a:xfrm>
          <a:off x="0" y="0"/>
          <a:ext cx="0" cy="0"/>
          <a:chOff x="0" y="0"/>
          <a:chExt cx="0" cy="0"/>
        </a:xfrm>
      </p:grpSpPr>
      <p:sp>
        <p:nvSpPr>
          <p:cNvPr id="8" name="Picture Placeholder 5"/>
          <p:cNvSpPr>
            <a:spLocks noGrp="1"/>
          </p:cNvSpPr>
          <p:nvPr>
            <p:ph type="pic" sz="quarter" idx="12"/>
          </p:nvPr>
        </p:nvSpPr>
        <p:spPr>
          <a:xfrm>
            <a:off x="4572003" y="0"/>
            <a:ext cx="4563963" cy="5715000"/>
          </a:xfrm>
          <a:solidFill>
            <a:schemeClr val="accent1"/>
          </a:solidFill>
          <a:ln>
            <a:noFill/>
          </a:ln>
        </p:spPr>
        <p:txBody>
          <a:bodyPr anchor="ctr" anchorCtr="0"/>
          <a:lstStyle>
            <a:lvl1pPr marL="0" indent="0" algn="ctr">
              <a:buNone/>
              <a:defRPr/>
            </a:lvl1pPr>
          </a:lstStyle>
          <a:p>
            <a:endParaRPr lang="en-AU" dirty="0"/>
          </a:p>
        </p:txBody>
      </p:sp>
      <p:sp>
        <p:nvSpPr>
          <p:cNvPr id="3" name="Content Placeholder 2"/>
          <p:cNvSpPr>
            <a:spLocks noGrp="1"/>
          </p:cNvSpPr>
          <p:nvPr>
            <p:ph idx="1"/>
          </p:nvPr>
        </p:nvSpPr>
        <p:spPr>
          <a:xfrm>
            <a:off x="251522" y="1723100"/>
            <a:ext cx="4032446" cy="3534669"/>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a:xfrm>
            <a:off x="251520" y="894956"/>
            <a:ext cx="4032448" cy="710406"/>
          </a:xfrm>
        </p:spPr>
        <p:txBody>
          <a:bodyPr/>
          <a:lstStyle/>
          <a:p>
            <a:r>
              <a:rPr lang="en-US" dirty="0"/>
              <a:t>Click to edit Master title style</a:t>
            </a:r>
            <a:endParaRPr lang="en-AU" dirty="0"/>
          </a:p>
        </p:txBody>
      </p:sp>
      <p:sp>
        <p:nvSpPr>
          <p:cNvPr id="6" name="Footer Placeholder 5"/>
          <p:cNvSpPr>
            <a:spLocks noGrp="1"/>
          </p:cNvSpPr>
          <p:nvPr>
            <p:ph type="ftr" sz="quarter" idx="10"/>
          </p:nvPr>
        </p:nvSpPr>
        <p:spPr>
          <a:xfrm>
            <a:off x="601371" y="5420278"/>
            <a:ext cx="3682598" cy="106122"/>
          </a:xfrm>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1384909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and Content + quarter image">
    <p:spTree>
      <p:nvGrpSpPr>
        <p:cNvPr id="1" name=""/>
        <p:cNvGrpSpPr/>
        <p:nvPr/>
      </p:nvGrpSpPr>
      <p:grpSpPr>
        <a:xfrm>
          <a:off x="0" y="0"/>
          <a:ext cx="0" cy="0"/>
          <a:chOff x="0" y="0"/>
          <a:chExt cx="0" cy="0"/>
        </a:xfrm>
      </p:grpSpPr>
      <p:sp>
        <p:nvSpPr>
          <p:cNvPr id="8" name="Picture Placeholder 5"/>
          <p:cNvSpPr>
            <a:spLocks noGrp="1"/>
          </p:cNvSpPr>
          <p:nvPr>
            <p:ph type="pic" sz="quarter" idx="12"/>
          </p:nvPr>
        </p:nvSpPr>
        <p:spPr>
          <a:xfrm>
            <a:off x="6853836" y="0"/>
            <a:ext cx="2282400" cy="5715000"/>
          </a:xfrm>
          <a:solidFill>
            <a:schemeClr val="accent1"/>
          </a:solidFill>
          <a:ln>
            <a:noFill/>
          </a:ln>
        </p:spPr>
        <p:txBody>
          <a:bodyPr anchor="ctr" anchorCtr="0"/>
          <a:lstStyle>
            <a:lvl1pPr marL="0" indent="0" algn="ctr">
              <a:buNone/>
              <a:defRPr/>
            </a:lvl1pPr>
          </a:lstStyle>
          <a:p>
            <a:endParaRPr lang="en-AU" dirty="0"/>
          </a:p>
        </p:txBody>
      </p:sp>
      <p:sp>
        <p:nvSpPr>
          <p:cNvPr id="3" name="Content Placeholder 2"/>
          <p:cNvSpPr>
            <a:spLocks noGrp="1"/>
          </p:cNvSpPr>
          <p:nvPr>
            <p:ph idx="1"/>
          </p:nvPr>
        </p:nvSpPr>
        <p:spPr>
          <a:xfrm>
            <a:off x="251522" y="1723100"/>
            <a:ext cx="6336702" cy="3534669"/>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a:xfrm>
            <a:off x="251520" y="894956"/>
            <a:ext cx="6336704" cy="710406"/>
          </a:xfrm>
        </p:spPr>
        <p:txBody>
          <a:bodyPr/>
          <a:lstStyle/>
          <a:p>
            <a:r>
              <a:rPr lang="en-US" dirty="0"/>
              <a:t>Click to edit Master title style</a:t>
            </a:r>
            <a:endParaRPr lang="en-AU" dirty="0"/>
          </a:p>
        </p:txBody>
      </p:sp>
      <p:sp>
        <p:nvSpPr>
          <p:cNvPr id="6" name="Footer Placeholder 5"/>
          <p:cNvSpPr>
            <a:spLocks noGrp="1"/>
          </p:cNvSpPr>
          <p:nvPr>
            <p:ph type="ftr" sz="quarter" idx="10"/>
          </p:nvPr>
        </p:nvSpPr>
        <p:spPr>
          <a:xfrm>
            <a:off x="601375" y="5420278"/>
            <a:ext cx="5986853" cy="106122"/>
          </a:xfrm>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91637473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6422550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endParaRPr lang="en-AU" dirty="0"/>
          </a:p>
        </p:txBody>
      </p:sp>
      <p:sp>
        <p:nvSpPr>
          <p:cNvPr id="3" name="Footer Placeholder 2"/>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2266135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partner logos">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1337334"/>
            <a:ext cx="7930032" cy="1281674"/>
          </a:xfrm>
        </p:spPr>
        <p:txBody>
          <a:bodyPr anchor="b" anchorCtr="0">
            <a:normAutofit/>
          </a:bodyPr>
          <a:lstStyle>
            <a:lvl1pPr algn="l">
              <a:lnSpc>
                <a:spcPct val="90000"/>
              </a:lnSpc>
              <a:defRPr sz="3600" b="0">
                <a:solidFill>
                  <a:schemeClr val="bg1"/>
                </a:solidFill>
              </a:defRPr>
            </a:lvl1pPr>
          </a:lstStyle>
          <a:p>
            <a:r>
              <a:rPr lang="en-AU"/>
              <a:t>Click to edit Master title style</a:t>
            </a:r>
            <a:endParaRPr lang="en-AU" dirty="0"/>
          </a:p>
        </p:txBody>
      </p:sp>
      <p:sp>
        <p:nvSpPr>
          <p:cNvPr id="3" name="Subtitle 2"/>
          <p:cNvSpPr>
            <a:spLocks noGrp="1"/>
          </p:cNvSpPr>
          <p:nvPr userDrawn="1">
            <p:ph type="subTitle" idx="1"/>
          </p:nvPr>
        </p:nvSpPr>
        <p:spPr>
          <a:xfrm>
            <a:off x="251520" y="3247114"/>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a:t>Click to edit Master subtitle style</a:t>
            </a:r>
            <a:endParaRPr lang="en-AU" dirty="0"/>
          </a:p>
        </p:txBody>
      </p:sp>
      <p:sp>
        <p:nvSpPr>
          <p:cNvPr id="7" name="Rectangle 6"/>
          <p:cNvSpPr/>
          <p:nvPr userDrawn="1"/>
        </p:nvSpPr>
        <p:spPr>
          <a:xfrm>
            <a:off x="6516216" y="646944"/>
            <a:ext cx="2385416" cy="141064"/>
          </a:xfrm>
          <a:prstGeom prst="rect">
            <a:avLst/>
          </a:prstGeom>
        </p:spPr>
        <p:txBody>
          <a:bodyPr wrap="square" lIns="0" tIns="0" rIns="0" bIns="0">
            <a:spAutoFit/>
          </a:bodyPr>
          <a:lstStyle/>
          <a:p>
            <a:pPr algn="r">
              <a:lnSpc>
                <a:spcPct val="90000"/>
              </a:lnSpc>
            </a:pPr>
            <a:r>
              <a:rPr lang="en-AU" sz="1000" dirty="0">
                <a:solidFill>
                  <a:schemeClr val="bg1"/>
                </a:solidFill>
              </a:rPr>
              <a:t>Australia’s National Science Agency</a:t>
            </a:r>
          </a:p>
        </p:txBody>
      </p:sp>
      <p:pic>
        <p:nvPicPr>
          <p:cNvPr id="8" name="Picture 7"/>
          <p:cNvPicPr>
            <a:picLocks noChangeAspect="1"/>
          </p:cNvPicPr>
          <p:nvPr userDrawn="1"/>
        </p:nvPicPr>
        <p:blipFill>
          <a:blip r:embed="rId2"/>
          <a:stretch>
            <a:fillRect/>
          </a:stretch>
        </p:blipFill>
        <p:spPr>
          <a:xfrm>
            <a:off x="251520" y="267496"/>
            <a:ext cx="720080" cy="720080"/>
          </a:xfrm>
          <a:prstGeom prst="rect">
            <a:avLst/>
          </a:prstGeom>
        </p:spPr>
      </p:pic>
    </p:spTree>
    <p:extLst>
      <p:ext uri="{BB962C8B-B14F-4D97-AF65-F5344CB8AC3E}">
        <p14:creationId xmlns:p14="http://schemas.microsoft.com/office/powerpoint/2010/main" val="729040451"/>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42888815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tatement Layout">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17B52948-05FD-444E-9ADC-BA5285595A75}"/>
              </a:ext>
            </a:extLst>
          </p:cNvPr>
          <p:cNvSpPr>
            <a:spLocks noGrp="1"/>
          </p:cNvSpPr>
          <p:nvPr>
            <p:ph type="pic" sz="quarter" idx="12"/>
          </p:nvPr>
        </p:nvSpPr>
        <p:spPr>
          <a:xfrm>
            <a:off x="4572003" y="0"/>
            <a:ext cx="4563963" cy="5715000"/>
          </a:xfrm>
          <a:solidFill>
            <a:schemeClr val="accent1"/>
          </a:solidFill>
          <a:ln>
            <a:noFill/>
          </a:ln>
        </p:spPr>
        <p:txBody>
          <a:bodyPr anchor="ctr" anchorCtr="0"/>
          <a:lstStyle>
            <a:lvl1pPr marL="0" indent="0" algn="ctr">
              <a:buNone/>
              <a:defRPr/>
            </a:lvl1pPr>
          </a:lstStyle>
          <a:p>
            <a:endParaRPr lang="en-AU" dirty="0"/>
          </a:p>
        </p:txBody>
      </p:sp>
      <p:sp>
        <p:nvSpPr>
          <p:cNvPr id="5" name="Content Placeholder 2"/>
          <p:cNvSpPr>
            <a:spLocks noGrp="1"/>
          </p:cNvSpPr>
          <p:nvPr>
            <p:ph idx="1"/>
          </p:nvPr>
        </p:nvSpPr>
        <p:spPr>
          <a:xfrm>
            <a:off x="251520" y="2057411"/>
            <a:ext cx="3960440" cy="2805631"/>
          </a:xfrm>
        </p:spPr>
        <p:txBody>
          <a:bodyPr/>
          <a:lstStyle>
            <a:lvl1pPr marL="0" indent="0">
              <a:lnSpc>
                <a:spcPct val="85000"/>
              </a:lnSpc>
              <a:spcAft>
                <a:spcPts val="0"/>
              </a:spcAft>
              <a:buFontTx/>
              <a:buNone/>
              <a:defRPr sz="4000" b="0">
                <a:solidFill>
                  <a:schemeClr val="accent3"/>
                </a:solidFill>
              </a:defRPr>
            </a:lvl1pPr>
            <a:lvl2pPr marL="0" indent="0">
              <a:lnSpc>
                <a:spcPct val="85000"/>
              </a:lnSpc>
              <a:spcAft>
                <a:spcPts val="0"/>
              </a:spcAft>
              <a:buNone/>
              <a:defRPr sz="4000" b="0">
                <a:solidFill>
                  <a:schemeClr val="accent2"/>
                </a:solidFill>
              </a:defRPr>
            </a:lvl2pPr>
            <a:lvl3pPr marL="0" indent="0">
              <a:spcBef>
                <a:spcPts val="2200"/>
              </a:spcBef>
              <a:buNone/>
              <a:defRPr b="1">
                <a:solidFill>
                  <a:srgbClr val="00313C"/>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065713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417342"/>
            <a:ext cx="7056784" cy="3040339"/>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19762424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251520" y="2857501"/>
            <a:ext cx="3600400" cy="2400267"/>
          </a:xfrm>
        </p:spPr>
        <p:txBody>
          <a:bodyPr numCol="2" spcCol="360000">
            <a:normAutofit/>
          </a:bodyPr>
          <a:lstStyle>
            <a:lvl1pPr marL="0" indent="0" algn="l">
              <a:lnSpc>
                <a:spcPct val="90000"/>
              </a:lnSpc>
              <a:spcBef>
                <a:spcPts val="3000"/>
              </a:spcBef>
              <a:buNone/>
              <a:tabLst/>
              <a:defRPr sz="1600" b="1">
                <a:solidFill>
                  <a:schemeClr val="tx1"/>
                </a:solidFill>
              </a:defRPr>
            </a:lvl1pPr>
            <a:lvl2pPr marL="0" indent="0" algn="l">
              <a:lnSpc>
                <a:spcPct val="90000"/>
              </a:lnSpc>
              <a:spcBef>
                <a:spcPts val="0"/>
              </a:spcBef>
              <a:spcAft>
                <a:spcPts val="563"/>
              </a:spcAft>
              <a:buNone/>
              <a:tabLst/>
              <a:defRPr sz="1600">
                <a:solidFill>
                  <a:schemeClr val="tx1"/>
                </a:solidFill>
              </a:defRPr>
            </a:lvl2pPr>
            <a:lvl3pPr marL="0" indent="0" algn="l">
              <a:lnSpc>
                <a:spcPct val="90000"/>
              </a:lnSpc>
              <a:spcBef>
                <a:spcPts val="0"/>
              </a:spcBef>
              <a:buNone/>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3" name="Title 22"/>
          <p:cNvSpPr>
            <a:spLocks noGrp="1"/>
          </p:cNvSpPr>
          <p:nvPr>
            <p:ph type="title"/>
          </p:nvPr>
        </p:nvSpPr>
        <p:spPr>
          <a:xfrm>
            <a:off x="251526" y="1017295"/>
            <a:ext cx="3600399" cy="1600178"/>
          </a:xfrm>
        </p:spPr>
        <p:txBody>
          <a:bodyPr anchor="b" anchorCtr="0">
            <a:noAutofit/>
          </a:bodyPr>
          <a:lstStyle>
            <a:lvl1pPr>
              <a:defRPr sz="3600">
                <a:solidFill>
                  <a:schemeClr val="accent3"/>
                </a:solidFill>
              </a:defRPr>
            </a:lvl1pPr>
          </a:lstStyle>
          <a:p>
            <a:r>
              <a:rPr lang="en-US" dirty="0"/>
              <a:t>Click to edit Master title style</a:t>
            </a:r>
            <a:endParaRPr lang="en-AU" dirty="0"/>
          </a:p>
        </p:txBody>
      </p:sp>
      <p:sp>
        <p:nvSpPr>
          <p:cNvPr id="27" name="Rectangle 26"/>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Rectangle 43"/>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9" name="Picture 8">
            <a:extLst>
              <a:ext uri="{FF2B5EF4-FFF2-40B4-BE49-F238E27FC236}">
                <a16:creationId xmlns:a16="http://schemas.microsoft.com/office/drawing/2014/main"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198488107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251520" y="2057411"/>
            <a:ext cx="3600400" cy="3163606"/>
          </a:xfrm>
        </p:spPr>
        <p:txBody>
          <a:bodyPr numCol="2" spcCol="360000">
            <a:normAutofit/>
          </a:bodyPr>
          <a:lstStyle>
            <a:lvl1pPr marL="0" indent="0" algn="l">
              <a:lnSpc>
                <a:spcPct val="90000"/>
              </a:lnSpc>
              <a:spcBef>
                <a:spcPts val="3000"/>
              </a:spcBef>
              <a:buNone/>
              <a:tabLst/>
              <a:defRPr sz="1600" b="1">
                <a:solidFill>
                  <a:schemeClr val="tx1"/>
                </a:solidFill>
              </a:defRPr>
            </a:lvl1pPr>
            <a:lvl2pPr marL="0" indent="0" algn="l">
              <a:lnSpc>
                <a:spcPct val="90000"/>
              </a:lnSpc>
              <a:spcBef>
                <a:spcPts val="0"/>
              </a:spcBef>
              <a:spcAft>
                <a:spcPts val="563"/>
              </a:spcAft>
              <a:buNone/>
              <a:tabLst/>
              <a:defRPr sz="1600">
                <a:solidFill>
                  <a:schemeClr val="tx1"/>
                </a:solidFill>
              </a:defRPr>
            </a:lvl2pPr>
            <a:lvl3pPr marL="0" indent="0" algn="l">
              <a:lnSpc>
                <a:spcPct val="90000"/>
              </a:lnSpc>
              <a:spcBef>
                <a:spcPts val="0"/>
              </a:spcBef>
              <a:buNone/>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7" name="Rectangle 26"/>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Rectangle 28"/>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2" name="Title 1"/>
          <p:cNvSpPr>
            <a:spLocks noGrp="1"/>
          </p:cNvSpPr>
          <p:nvPr>
            <p:ph type="title"/>
          </p:nvPr>
        </p:nvSpPr>
        <p:spPr>
          <a:xfrm>
            <a:off x="251520" y="1262976"/>
            <a:ext cx="3672408" cy="710406"/>
          </a:xfrm>
        </p:spPr>
        <p:txBody>
          <a:bodyPr/>
          <a:lstStyle/>
          <a:p>
            <a:r>
              <a:rPr lang="en-US" dirty="0"/>
              <a:t>Click to edit Master title style</a:t>
            </a:r>
            <a:endParaRPr lang="en-AU" dirty="0"/>
          </a:p>
        </p:txBody>
      </p:sp>
      <p:pic>
        <p:nvPicPr>
          <p:cNvPr id="8" name="Picture 7">
            <a:extLst>
              <a:ext uri="{FF2B5EF4-FFF2-40B4-BE49-F238E27FC236}">
                <a16:creationId xmlns:a16="http://schemas.microsoft.com/office/drawing/2014/main"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164509957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3 Title and Content + background">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7346" b="9215"/>
          <a:stretch/>
        </p:blipFill>
        <p:spPr>
          <a:xfrm>
            <a:off x="-491187" y="0"/>
            <a:ext cx="8264150" cy="5191125"/>
          </a:xfrm>
          <a:prstGeom prst="rect">
            <a:avLst/>
          </a:prstGeom>
        </p:spPr>
      </p:pic>
      <p:sp>
        <p:nvSpPr>
          <p:cNvPr id="2" name="Title 1">
            <a:extLst>
              <a:ext uri="{FF2B5EF4-FFF2-40B4-BE49-F238E27FC236}">
                <a16:creationId xmlns:a16="http://schemas.microsoft.com/office/drawing/2014/main" id="{BC7D2BE9-1391-4B0E-80B9-EFB0D78A6A29}"/>
              </a:ext>
            </a:extLst>
          </p:cNvPr>
          <p:cNvSpPr>
            <a:spLocks noGrp="1"/>
          </p:cNvSpPr>
          <p:nvPr>
            <p:ph type="title"/>
          </p:nvPr>
        </p:nvSpPr>
        <p:spPr>
          <a:xfrm>
            <a:off x="419100" y="304271"/>
            <a:ext cx="8115300" cy="616480"/>
          </a:xfrm>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978187F0-1597-414C-8CB5-4B97FBD7EE66}"/>
              </a:ext>
            </a:extLst>
          </p:cNvPr>
          <p:cNvSpPr>
            <a:spLocks noGrp="1"/>
          </p:cNvSpPr>
          <p:nvPr>
            <p:ph idx="1" hasCustomPrompt="1"/>
          </p:nvPr>
        </p:nvSpPr>
        <p:spPr>
          <a:xfrm>
            <a:off x="1793699" y="1739900"/>
            <a:ext cx="1586335" cy="901700"/>
          </a:xfrm>
        </p:spPr>
        <p:txBody>
          <a:bodyPr anchor="ctr" anchorCtr="0"/>
          <a:lstStyle>
            <a:lvl1pPr marL="0" indent="0" algn="ctr">
              <a:buNone/>
              <a:defRPr>
                <a:solidFill>
                  <a:schemeClr val="bg1"/>
                </a:solidFill>
              </a:defRPr>
            </a:lvl1pPr>
            <a:lvl2pPr>
              <a:defRPr sz="1333">
                <a:solidFill>
                  <a:schemeClr val="bg1"/>
                </a:solidFill>
              </a:defRPr>
            </a:lvl2pPr>
            <a:lvl3pPr>
              <a:defRPr sz="1167">
                <a:solidFill>
                  <a:schemeClr val="bg1"/>
                </a:solidFill>
              </a:defRPr>
            </a:lvl3pPr>
            <a:lvl4pPr>
              <a:defRPr sz="1167">
                <a:solidFill>
                  <a:schemeClr val="bg1"/>
                </a:solidFill>
              </a:defRPr>
            </a:lvl4pPr>
            <a:lvl5pPr marL="1047616" indent="-222222">
              <a:defRPr sz="1167">
                <a:solidFill>
                  <a:schemeClr val="bg1"/>
                </a:solidFill>
              </a:defRPr>
            </a:lvl5pPr>
          </a:lstStyle>
          <a:p>
            <a:pPr lvl="0"/>
            <a:r>
              <a:rPr lang="en-US"/>
              <a:t>Edit Master text styles</a:t>
            </a:r>
          </a:p>
        </p:txBody>
      </p:sp>
      <p:sp>
        <p:nvSpPr>
          <p:cNvPr id="9" name="Content Placeholder 2">
            <a:extLst>
              <a:ext uri="{FF2B5EF4-FFF2-40B4-BE49-F238E27FC236}">
                <a16:creationId xmlns:a16="http://schemas.microsoft.com/office/drawing/2014/main" id="{978187F0-1597-414C-8CB5-4B97FBD7EE66}"/>
              </a:ext>
            </a:extLst>
          </p:cNvPr>
          <p:cNvSpPr>
            <a:spLocks noGrp="1"/>
          </p:cNvSpPr>
          <p:nvPr>
            <p:ph idx="13" hasCustomPrompt="1"/>
          </p:nvPr>
        </p:nvSpPr>
        <p:spPr>
          <a:xfrm>
            <a:off x="3380035" y="1739900"/>
            <a:ext cx="1561536" cy="901700"/>
          </a:xfrm>
        </p:spPr>
        <p:txBody>
          <a:bodyPr anchor="ctr" anchorCtr="0"/>
          <a:lstStyle>
            <a:lvl1pPr marL="0" indent="0" algn="ctr">
              <a:buNone/>
              <a:defRPr>
                <a:solidFill>
                  <a:schemeClr val="bg1"/>
                </a:solidFill>
              </a:defRPr>
            </a:lvl1pPr>
            <a:lvl2pPr>
              <a:defRPr sz="1333">
                <a:solidFill>
                  <a:schemeClr val="bg1"/>
                </a:solidFill>
              </a:defRPr>
            </a:lvl2pPr>
            <a:lvl3pPr>
              <a:defRPr sz="1167">
                <a:solidFill>
                  <a:schemeClr val="bg1"/>
                </a:solidFill>
              </a:defRPr>
            </a:lvl3pPr>
            <a:lvl4pPr>
              <a:defRPr sz="1167">
                <a:solidFill>
                  <a:schemeClr val="bg1"/>
                </a:solidFill>
              </a:defRPr>
            </a:lvl4pPr>
            <a:lvl5pPr marL="1047616" indent="-222222">
              <a:defRPr sz="1167">
                <a:solidFill>
                  <a:schemeClr val="bg1"/>
                </a:solidFill>
              </a:defRPr>
            </a:lvl5pPr>
          </a:lstStyle>
          <a:p>
            <a:pPr lvl="0"/>
            <a:r>
              <a:rPr lang="en-US"/>
              <a:t>Edit Master text styles</a:t>
            </a:r>
          </a:p>
        </p:txBody>
      </p:sp>
      <p:sp>
        <p:nvSpPr>
          <p:cNvPr id="10" name="Content Placeholder 2">
            <a:extLst>
              <a:ext uri="{FF2B5EF4-FFF2-40B4-BE49-F238E27FC236}">
                <a16:creationId xmlns:a16="http://schemas.microsoft.com/office/drawing/2014/main" id="{978187F0-1597-414C-8CB5-4B97FBD7EE66}"/>
              </a:ext>
            </a:extLst>
          </p:cNvPr>
          <p:cNvSpPr>
            <a:spLocks noGrp="1"/>
          </p:cNvSpPr>
          <p:nvPr>
            <p:ph idx="14" hasCustomPrompt="1"/>
          </p:nvPr>
        </p:nvSpPr>
        <p:spPr>
          <a:xfrm>
            <a:off x="4941570" y="1739900"/>
            <a:ext cx="1533373" cy="901700"/>
          </a:xfrm>
        </p:spPr>
        <p:txBody>
          <a:bodyPr anchor="ctr" anchorCtr="0"/>
          <a:lstStyle>
            <a:lvl1pPr marL="0" indent="0" algn="ctr">
              <a:buNone/>
              <a:defRPr>
                <a:solidFill>
                  <a:schemeClr val="bg1"/>
                </a:solidFill>
              </a:defRPr>
            </a:lvl1pPr>
            <a:lvl2pPr>
              <a:defRPr sz="1333">
                <a:solidFill>
                  <a:schemeClr val="bg1"/>
                </a:solidFill>
              </a:defRPr>
            </a:lvl2pPr>
            <a:lvl3pPr>
              <a:defRPr sz="1167">
                <a:solidFill>
                  <a:schemeClr val="bg1"/>
                </a:solidFill>
              </a:defRPr>
            </a:lvl3pPr>
            <a:lvl4pPr>
              <a:defRPr sz="1167">
                <a:solidFill>
                  <a:schemeClr val="bg1"/>
                </a:solidFill>
              </a:defRPr>
            </a:lvl4pPr>
            <a:lvl5pPr marL="1047616" indent="-222222">
              <a:defRPr sz="1167">
                <a:solidFill>
                  <a:schemeClr val="bg1"/>
                </a:solidFill>
              </a:defRPr>
            </a:lvl5pPr>
          </a:lstStyle>
          <a:p>
            <a:pPr lvl="0"/>
            <a:r>
              <a:rPr lang="en-US"/>
              <a:t>Edit Master text styles</a:t>
            </a:r>
          </a:p>
        </p:txBody>
      </p:sp>
      <p:sp>
        <p:nvSpPr>
          <p:cNvPr id="11" name="Content Placeholder 2">
            <a:extLst>
              <a:ext uri="{FF2B5EF4-FFF2-40B4-BE49-F238E27FC236}">
                <a16:creationId xmlns:a16="http://schemas.microsoft.com/office/drawing/2014/main" id="{978187F0-1597-414C-8CB5-4B97FBD7EE66}"/>
              </a:ext>
            </a:extLst>
          </p:cNvPr>
          <p:cNvSpPr>
            <a:spLocks noGrp="1"/>
          </p:cNvSpPr>
          <p:nvPr>
            <p:ph idx="15" hasCustomPrompt="1"/>
          </p:nvPr>
        </p:nvSpPr>
        <p:spPr>
          <a:xfrm>
            <a:off x="2581684" y="3406425"/>
            <a:ext cx="1565598" cy="956026"/>
          </a:xfrm>
        </p:spPr>
        <p:txBody>
          <a:bodyPr anchor="ctr" anchorCtr="0"/>
          <a:lstStyle>
            <a:lvl1pPr marL="0" indent="0" algn="ctr">
              <a:buNone/>
              <a:defRPr>
                <a:solidFill>
                  <a:schemeClr val="bg1"/>
                </a:solidFill>
              </a:defRPr>
            </a:lvl1pPr>
            <a:lvl2pPr>
              <a:defRPr sz="1333">
                <a:solidFill>
                  <a:schemeClr val="bg1"/>
                </a:solidFill>
              </a:defRPr>
            </a:lvl2pPr>
            <a:lvl3pPr>
              <a:defRPr sz="1167">
                <a:solidFill>
                  <a:schemeClr val="bg1"/>
                </a:solidFill>
              </a:defRPr>
            </a:lvl3pPr>
            <a:lvl4pPr>
              <a:defRPr sz="1167">
                <a:solidFill>
                  <a:schemeClr val="bg1"/>
                </a:solidFill>
              </a:defRPr>
            </a:lvl4pPr>
            <a:lvl5pPr marL="1047616" indent="-222222">
              <a:defRPr sz="1167">
                <a:solidFill>
                  <a:schemeClr val="bg1"/>
                </a:solidFill>
              </a:defRPr>
            </a:lvl5pPr>
          </a:lstStyle>
          <a:p>
            <a:pPr lvl="0"/>
            <a:r>
              <a:rPr lang="en-US"/>
              <a:t>Edit Master text styles</a:t>
            </a:r>
          </a:p>
        </p:txBody>
      </p:sp>
      <p:sp>
        <p:nvSpPr>
          <p:cNvPr id="12" name="Content Placeholder 2">
            <a:extLst>
              <a:ext uri="{FF2B5EF4-FFF2-40B4-BE49-F238E27FC236}">
                <a16:creationId xmlns:a16="http://schemas.microsoft.com/office/drawing/2014/main" id="{978187F0-1597-414C-8CB5-4B97FBD7EE66}"/>
              </a:ext>
            </a:extLst>
          </p:cNvPr>
          <p:cNvSpPr>
            <a:spLocks noGrp="1"/>
          </p:cNvSpPr>
          <p:nvPr>
            <p:ph idx="16" hasCustomPrompt="1"/>
          </p:nvPr>
        </p:nvSpPr>
        <p:spPr>
          <a:xfrm>
            <a:off x="4147282" y="3406425"/>
            <a:ext cx="1570783" cy="956026"/>
          </a:xfrm>
        </p:spPr>
        <p:txBody>
          <a:bodyPr anchor="ctr" anchorCtr="0"/>
          <a:lstStyle>
            <a:lvl1pPr marL="0" indent="0" algn="ctr">
              <a:buNone/>
              <a:defRPr>
                <a:solidFill>
                  <a:schemeClr val="bg1"/>
                </a:solidFill>
              </a:defRPr>
            </a:lvl1pPr>
            <a:lvl2pPr>
              <a:defRPr sz="1333">
                <a:solidFill>
                  <a:schemeClr val="bg1"/>
                </a:solidFill>
              </a:defRPr>
            </a:lvl2pPr>
            <a:lvl3pPr>
              <a:defRPr sz="1167">
                <a:solidFill>
                  <a:schemeClr val="bg1"/>
                </a:solidFill>
              </a:defRPr>
            </a:lvl3pPr>
            <a:lvl4pPr>
              <a:defRPr sz="1167">
                <a:solidFill>
                  <a:schemeClr val="bg1"/>
                </a:solidFill>
              </a:defRPr>
            </a:lvl4pPr>
            <a:lvl5pPr marL="1047616" indent="-222222">
              <a:defRPr sz="1167">
                <a:solidFill>
                  <a:schemeClr val="bg1"/>
                </a:solidFill>
              </a:defRPr>
            </a:lvl5pPr>
          </a:lstStyle>
          <a:p>
            <a:pPr lvl="0"/>
            <a:r>
              <a:rPr lang="en-US"/>
              <a:t>Edit Master text styles</a:t>
            </a:r>
          </a:p>
        </p:txBody>
      </p:sp>
      <p:sp>
        <p:nvSpPr>
          <p:cNvPr id="13" name="Content Placeholder 2">
            <a:extLst>
              <a:ext uri="{FF2B5EF4-FFF2-40B4-BE49-F238E27FC236}">
                <a16:creationId xmlns:a16="http://schemas.microsoft.com/office/drawing/2014/main" id="{978187F0-1597-414C-8CB5-4B97FBD7EE66}"/>
              </a:ext>
            </a:extLst>
          </p:cNvPr>
          <p:cNvSpPr>
            <a:spLocks noGrp="1"/>
          </p:cNvSpPr>
          <p:nvPr>
            <p:ph idx="17" hasCustomPrompt="1"/>
          </p:nvPr>
        </p:nvSpPr>
        <p:spPr>
          <a:xfrm>
            <a:off x="5718065" y="3406425"/>
            <a:ext cx="1555230" cy="956026"/>
          </a:xfrm>
        </p:spPr>
        <p:txBody>
          <a:bodyPr anchor="ctr" anchorCtr="0"/>
          <a:lstStyle>
            <a:lvl1pPr marL="0" indent="0" algn="ctr">
              <a:buNone/>
              <a:defRPr>
                <a:solidFill>
                  <a:schemeClr val="bg1"/>
                </a:solidFill>
              </a:defRPr>
            </a:lvl1pPr>
            <a:lvl2pPr>
              <a:defRPr sz="1333">
                <a:solidFill>
                  <a:schemeClr val="bg1"/>
                </a:solidFill>
              </a:defRPr>
            </a:lvl2pPr>
            <a:lvl3pPr>
              <a:defRPr sz="1167">
                <a:solidFill>
                  <a:schemeClr val="bg1"/>
                </a:solidFill>
              </a:defRPr>
            </a:lvl3pPr>
            <a:lvl4pPr>
              <a:defRPr sz="1167">
                <a:solidFill>
                  <a:schemeClr val="bg1"/>
                </a:solidFill>
              </a:defRPr>
            </a:lvl4pPr>
            <a:lvl5pPr marL="1047616" indent="-222222">
              <a:defRPr sz="1167">
                <a:solidFill>
                  <a:schemeClr val="bg1"/>
                </a:solidFill>
              </a:defRPr>
            </a:lvl5pPr>
          </a:lstStyle>
          <a:p>
            <a:pPr lvl="0"/>
            <a:r>
              <a:rPr lang="en-US"/>
              <a:t>Edit Master text styles</a:t>
            </a:r>
          </a:p>
        </p:txBody>
      </p:sp>
      <p:sp>
        <p:nvSpPr>
          <p:cNvPr id="14" name="Footer Placeholder 4">
            <a:extLst>
              <a:ext uri="{FF2B5EF4-FFF2-40B4-BE49-F238E27FC236}">
                <a16:creationId xmlns:a16="http://schemas.microsoft.com/office/drawing/2014/main" id="{7DD5884C-935B-42A3-AD08-00AB15F64201}"/>
              </a:ext>
            </a:extLst>
          </p:cNvPr>
          <p:cNvSpPr>
            <a:spLocks noGrp="1"/>
          </p:cNvSpPr>
          <p:nvPr>
            <p:ph type="ftr" sz="quarter" idx="3"/>
          </p:nvPr>
        </p:nvSpPr>
        <p:spPr>
          <a:xfrm>
            <a:off x="711388" y="5368846"/>
            <a:ext cx="5629145" cy="304271"/>
          </a:xfrm>
          <a:prstGeom prst="rect">
            <a:avLst/>
          </a:prstGeom>
        </p:spPr>
        <p:txBody>
          <a:bodyPr vert="horz" lIns="91440" tIns="45720" rIns="91440" bIns="45720" rtlCol="0" anchor="ctr"/>
          <a:lstStyle>
            <a:lvl1pPr algn="l">
              <a:defRPr sz="1000">
                <a:solidFill>
                  <a:schemeClr val="bg1"/>
                </a:solidFill>
              </a:defRPr>
            </a:lvl1pPr>
          </a:lstStyle>
          <a:p>
            <a:r>
              <a:rPr lang="en-AU"/>
              <a:t>COMP6452 Software Architecture for Blockchain Applications |  Data61, CSIRO</a:t>
            </a:r>
          </a:p>
        </p:txBody>
      </p:sp>
      <p:sp>
        <p:nvSpPr>
          <p:cNvPr id="15" name="Slide Number Placeholder 1">
            <a:extLst>
              <a:ext uri="{FF2B5EF4-FFF2-40B4-BE49-F238E27FC236}">
                <a16:creationId xmlns:a16="http://schemas.microsoft.com/office/drawing/2014/main" id="{3EF6EE93-8D3A-4B5A-A7D5-5501B7892060}"/>
              </a:ext>
            </a:extLst>
          </p:cNvPr>
          <p:cNvSpPr>
            <a:spLocks noGrp="1"/>
          </p:cNvSpPr>
          <p:nvPr>
            <p:ph type="sldNum" sz="quarter" idx="4"/>
          </p:nvPr>
        </p:nvSpPr>
        <p:spPr>
          <a:xfrm>
            <a:off x="150668" y="5368846"/>
            <a:ext cx="560720" cy="304271"/>
          </a:xfrm>
          <a:prstGeom prst="rect">
            <a:avLst/>
          </a:prstGeom>
        </p:spPr>
        <p:txBody>
          <a:bodyPr vert="horz" lIns="91440" tIns="45720" rIns="91440" bIns="45720" rtlCol="0" anchor="ctr"/>
          <a:lstStyle>
            <a:lvl1pPr algn="r">
              <a:defRPr lang="en-AU" sz="1000" smtClean="0">
                <a:solidFill>
                  <a:schemeClr val="bg1"/>
                </a:solidFill>
              </a:defRPr>
            </a:lvl1pPr>
          </a:lstStyle>
          <a:p>
            <a:fld id="{FFF7CBAA-22EA-41CE-9725-C57ED0CEBC27}" type="slidenum">
              <a:rPr lang="en-AU" smtClean="0"/>
              <a:pPr/>
              <a:t>‹#›</a:t>
            </a:fld>
            <a:r>
              <a:rPr lang="en-AU"/>
              <a:t>  |</a:t>
            </a:r>
          </a:p>
        </p:txBody>
      </p:sp>
    </p:spTree>
    <p:extLst>
      <p:ext uri="{BB962C8B-B14F-4D97-AF65-F5344CB8AC3E}">
        <p14:creationId xmlns:p14="http://schemas.microsoft.com/office/powerpoint/2010/main" val="306464990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nd Content_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D2BE9-1391-4B0E-80B9-EFB0D78A6A29}"/>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978187F0-1597-414C-8CB5-4B97FBD7EE66}"/>
              </a:ext>
            </a:extLst>
          </p:cNvPr>
          <p:cNvSpPr>
            <a:spLocks noGrp="1"/>
          </p:cNvSpPr>
          <p:nvPr>
            <p:ph idx="1"/>
          </p:nvPr>
        </p:nvSpPr>
        <p:spPr/>
        <p:txBody>
          <a:bodyPr/>
          <a:lstStyle>
            <a:lvl2pPr>
              <a:defRPr sz="1667"/>
            </a:lvl2pPr>
            <a:lvl3pPr>
              <a:defRPr sz="1500"/>
            </a:lvl3pPr>
            <a:lvl4pPr>
              <a:defRPr sz="1500"/>
            </a:lvl4pPr>
            <a:lvl5pPr marL="1047616" indent="-222222">
              <a:defRPr sz="15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Text Placeholder 9">
            <a:extLst>
              <a:ext uri="{FF2B5EF4-FFF2-40B4-BE49-F238E27FC236}">
                <a16:creationId xmlns:a16="http://schemas.microsoft.com/office/drawing/2014/main" id="{EF137700-2932-460E-BC52-4B1DDAB664C3}"/>
              </a:ext>
            </a:extLst>
          </p:cNvPr>
          <p:cNvSpPr>
            <a:spLocks noGrp="1"/>
          </p:cNvSpPr>
          <p:nvPr>
            <p:ph type="body" sz="quarter" idx="10" hasCustomPrompt="1"/>
          </p:nvPr>
        </p:nvSpPr>
        <p:spPr>
          <a:xfrm>
            <a:off x="419100" y="823768"/>
            <a:ext cx="8115300" cy="370417"/>
          </a:xfrm>
        </p:spPr>
        <p:txBody>
          <a:bodyPr/>
          <a:lstStyle>
            <a:lvl1pPr marL="0" indent="0">
              <a:buNone/>
              <a:defRPr b="1">
                <a:solidFill>
                  <a:schemeClr val="accent1"/>
                </a:solidFill>
              </a:defRPr>
            </a:lvl1pPr>
          </a:lstStyle>
          <a:p>
            <a:pPr lvl="0"/>
            <a:r>
              <a:rPr lang="en-US"/>
              <a:t>Subheading</a:t>
            </a:r>
            <a:endParaRPr lang="en-AU"/>
          </a:p>
        </p:txBody>
      </p:sp>
    </p:spTree>
    <p:extLst>
      <p:ext uri="{BB962C8B-B14F-4D97-AF65-F5344CB8AC3E}">
        <p14:creationId xmlns:p14="http://schemas.microsoft.com/office/powerpoint/2010/main" val="115959215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8" name="Picture 7">
            <a:extLst>
              <a:ext uri="{FF2B5EF4-FFF2-40B4-BE49-F238E27FC236}">
                <a16:creationId xmlns:a16="http://schemas.microsoft.com/office/drawing/2014/main"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2274750889"/>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Title Slide + Imag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8" name="Picture Placeholder 5"/>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endParaRPr lang="en-AU" dirty="0"/>
          </a:p>
        </p:txBody>
      </p:sp>
      <p:pic>
        <p:nvPicPr>
          <p:cNvPr id="9" name="Picture 8">
            <a:extLst>
              <a:ext uri="{FF2B5EF4-FFF2-40B4-BE49-F238E27FC236}">
                <a16:creationId xmlns:a16="http://schemas.microsoft.com/office/drawing/2014/main"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3599152427"/>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itle Slide + partner logos">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1337334"/>
            <a:ext cx="7930032" cy="1281674"/>
          </a:xfrm>
        </p:spPr>
        <p:txBody>
          <a:bodyPr anchor="b" anchorCtr="0">
            <a:normAutofit/>
          </a:bodyPr>
          <a:lstStyle>
            <a:lvl1pPr algn="l">
              <a:lnSpc>
                <a:spcPct val="90000"/>
              </a:lnSpc>
              <a:defRPr sz="3600" b="0">
                <a:solidFill>
                  <a:schemeClr val="bg1"/>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3247114"/>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7" name="Rectangle 6"/>
          <p:cNvSpPr/>
          <p:nvPr userDrawn="1"/>
        </p:nvSpPr>
        <p:spPr>
          <a:xfrm>
            <a:off x="6516216" y="646944"/>
            <a:ext cx="2385416" cy="141064"/>
          </a:xfrm>
          <a:prstGeom prst="rect">
            <a:avLst/>
          </a:prstGeom>
        </p:spPr>
        <p:txBody>
          <a:bodyPr wrap="square" lIns="0" tIns="0" rIns="0" bIns="0">
            <a:spAutoFit/>
          </a:bodyPr>
          <a:lstStyle/>
          <a:p>
            <a:pPr algn="r">
              <a:lnSpc>
                <a:spcPct val="90000"/>
              </a:lnSpc>
            </a:pPr>
            <a:r>
              <a:rPr lang="en-AU" sz="1000" dirty="0">
                <a:solidFill>
                  <a:schemeClr val="bg1"/>
                </a:solidFill>
              </a:rPr>
              <a:t>Australia’s National Science Agency</a:t>
            </a:r>
          </a:p>
        </p:txBody>
      </p:sp>
      <p:pic>
        <p:nvPicPr>
          <p:cNvPr id="9" name="Picture 8">
            <a:extLst>
              <a:ext uri="{FF2B5EF4-FFF2-40B4-BE49-F238E27FC236}">
                <a16:creationId xmlns:a16="http://schemas.microsoft.com/office/drawing/2014/main" id="{E8A5B9C2-E418-4FBD-9C78-C8C88D940B1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4" y="267494"/>
            <a:ext cx="1522745" cy="720000"/>
          </a:xfrm>
          <a:prstGeom prst="rect">
            <a:avLst/>
          </a:prstGeom>
        </p:spPr>
      </p:pic>
    </p:spTree>
    <p:extLst>
      <p:ext uri="{BB962C8B-B14F-4D97-AF65-F5344CB8AC3E}">
        <p14:creationId xmlns:p14="http://schemas.microsoft.com/office/powerpoint/2010/main" val="520287238"/>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4" name="Title 3"/>
          <p:cNvSpPr>
            <a:spLocks noGrp="1"/>
          </p:cNvSpPr>
          <p:nvPr>
            <p:ph type="title"/>
          </p:nvPr>
        </p:nvSpPr>
        <p:spPr/>
        <p:txBody>
          <a:bodyPr/>
          <a:lstStyle/>
          <a:p>
            <a:r>
              <a:rPr lang="en-AU"/>
              <a:t>Click to edit Master title style</a:t>
            </a:r>
          </a:p>
        </p:txBody>
      </p:sp>
      <p:sp>
        <p:nvSpPr>
          <p:cNvPr id="6" name="Footer Placeholder 5"/>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19640310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p:txBody>
          <a:bodyPr/>
          <a:lstStyle/>
          <a:p>
            <a:r>
              <a:rPr lang="en-US"/>
              <a:t>Click to edit Master title style</a:t>
            </a:r>
            <a:endParaRPr lang="en-AU"/>
          </a:p>
        </p:txBody>
      </p:sp>
      <p:sp>
        <p:nvSpPr>
          <p:cNvPr id="6" name="Footer Placeholder 5"/>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85705073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dark">
    <p:bg>
      <p:bgPr>
        <a:solidFill>
          <a:schemeClr val="accent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Title 3"/>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6" name="Footer Placeholder 5"/>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52004638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a:t>Click to edit Master title style</a:t>
            </a:r>
            <a:endParaRPr lang="en-AU" dirty="0"/>
          </a:p>
        </p:txBody>
      </p:sp>
      <p:sp>
        <p:nvSpPr>
          <p:cNvPr id="3" name="Content Placeholder 2"/>
          <p:cNvSpPr>
            <a:spLocks noGrp="1"/>
          </p:cNvSpPr>
          <p:nvPr>
            <p:ph idx="1"/>
          </p:nvPr>
        </p:nvSpPr>
        <p:spPr/>
        <p:txBody>
          <a:bodyPr numCol="2" spcCol="360000"/>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408707148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2" y="1257322"/>
            <a:ext cx="8640958" cy="3412160"/>
          </a:xfrm>
        </p:spPr>
        <p:txBody>
          <a:bodyPr/>
          <a:lstStyle>
            <a:lvl1pPr>
              <a:defRPr sz="2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6" name="Text Placeholder 7"/>
          <p:cNvSpPr>
            <a:spLocks noGrp="1"/>
          </p:cNvSpPr>
          <p:nvPr>
            <p:ph type="body" sz="quarter" idx="13" hasCustomPrompt="1"/>
          </p:nvPr>
        </p:nvSpPr>
        <p:spPr>
          <a:xfrm>
            <a:off x="261850" y="297216"/>
            <a:ext cx="8630630" cy="711000"/>
          </a:xfrm>
        </p:spPr>
        <p:txBody>
          <a:bodyPr>
            <a:normAutofit/>
          </a:bodyPr>
          <a:lstStyle>
            <a:lvl1pPr marL="0" indent="0">
              <a:lnSpc>
                <a:spcPct val="100000"/>
              </a:lnSpc>
              <a:spcBef>
                <a:spcPts val="0"/>
              </a:spcBef>
              <a:spcAft>
                <a:spcPts val="0"/>
              </a:spcAft>
              <a:buNone/>
              <a:defRPr sz="2800" b="0">
                <a:solidFill>
                  <a:schemeClr val="accent3"/>
                </a:solidFill>
              </a:defRPr>
            </a:lvl1pPr>
            <a:lvl2pPr marL="0" indent="0">
              <a:lnSpc>
                <a:spcPct val="80000"/>
              </a:lnSpc>
              <a:spcBef>
                <a:spcPts val="0"/>
              </a:spcBef>
              <a:buNone/>
              <a:defRPr sz="2200" b="0">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a:t>Click to edit Master title style</a:t>
            </a:r>
          </a:p>
          <a:p>
            <a:pPr lvl="1"/>
            <a:r>
              <a:rPr lang="en-US" dirty="0"/>
              <a:t>Second level</a:t>
            </a:r>
          </a:p>
        </p:txBody>
      </p:sp>
      <p:sp>
        <p:nvSpPr>
          <p:cNvPr id="2" name="Footer Placeholder 1"/>
          <p:cNvSpPr>
            <a:spLocks noGrp="1"/>
          </p:cNvSpPr>
          <p:nvPr>
            <p:ph type="ftr" sz="quarter" idx="14"/>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5"/>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69400374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251520"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74295"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Footer Placeholder 4"/>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9898284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57393635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Title Only -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3" name="Footer Placeholder 2"/>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8968182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57536662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tatement Layout +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55556648-49D5-4B5B-92D5-2DB59DEB5992}"/>
              </a:ext>
            </a:extLst>
          </p:cNvPr>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endParaRPr lang="en-AU" dirty="0"/>
          </a:p>
        </p:txBody>
      </p:sp>
      <p:sp>
        <p:nvSpPr>
          <p:cNvPr id="5" name="Content Placeholder 2"/>
          <p:cNvSpPr>
            <a:spLocks noGrp="1"/>
          </p:cNvSpPr>
          <p:nvPr>
            <p:ph idx="1"/>
          </p:nvPr>
        </p:nvSpPr>
        <p:spPr>
          <a:xfrm>
            <a:off x="251520" y="3177538"/>
            <a:ext cx="7920880" cy="2240249"/>
          </a:xfrm>
        </p:spPr>
        <p:txBody>
          <a:bodyPr/>
          <a:lstStyle>
            <a:lvl1pPr>
              <a:lnSpc>
                <a:spcPct val="85000"/>
              </a:lnSpc>
              <a:spcAft>
                <a:spcPts val="0"/>
              </a:spcAft>
              <a:buFontTx/>
              <a:buNone/>
              <a:defRPr sz="4000" b="0">
                <a:solidFill>
                  <a:schemeClr val="accent3"/>
                </a:solidFill>
              </a:defRPr>
            </a:lvl1pPr>
            <a:lvl2pPr marL="0" indent="0">
              <a:lnSpc>
                <a:spcPct val="85000"/>
              </a:lnSpc>
              <a:spcAft>
                <a:spcPts val="0"/>
              </a:spcAft>
              <a:buNone/>
              <a:defRPr sz="4000" b="0">
                <a:solidFill>
                  <a:schemeClr val="accent2"/>
                </a:solidFill>
              </a:defRPr>
            </a:lvl2pPr>
            <a:lvl3pPr marL="0" indent="0">
              <a:spcBef>
                <a:spcPts val="2200"/>
              </a:spcBef>
              <a:buNone/>
              <a:defRPr b="1">
                <a:solidFill>
                  <a:srgbClr val="00313C"/>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72411411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257322"/>
            <a:ext cx="7200800" cy="4000444"/>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205138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 dark">
    <p:bg>
      <p:bgPr>
        <a:solidFill>
          <a:schemeClr val="accent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4" name="Title 3"/>
          <p:cNvSpPr>
            <a:spLocks noGrp="1"/>
          </p:cNvSpPr>
          <p:nvPr>
            <p:ph type="title"/>
          </p:nvPr>
        </p:nvSpPr>
        <p:spPr/>
        <p:txBody>
          <a:bodyPr/>
          <a:lstStyle>
            <a:lvl1pPr>
              <a:defRPr>
                <a:solidFill>
                  <a:schemeClr val="accent1"/>
                </a:solidFill>
              </a:defRPr>
            </a:lvl1pPr>
          </a:lstStyle>
          <a:p>
            <a:r>
              <a:rPr lang="en-AU"/>
              <a:t>Click to edit Master title style</a:t>
            </a:r>
          </a:p>
        </p:txBody>
      </p:sp>
      <p:sp>
        <p:nvSpPr>
          <p:cNvPr id="6" name="Footer Placeholder 5"/>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51425741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bg1"/>
        </a:solidFill>
        <a:effectLst/>
      </p:bgPr>
    </p:bg>
    <p:spTree>
      <p:nvGrpSpPr>
        <p:cNvPr id="1" name=""/>
        <p:cNvGrpSpPr/>
        <p:nvPr/>
      </p:nvGrpSpPr>
      <p:grpSpPr>
        <a:xfrm>
          <a:off x="0" y="0"/>
          <a:ext cx="0" cy="0"/>
          <a:chOff x="0" y="0"/>
          <a:chExt cx="0" cy="0"/>
        </a:xfrm>
      </p:grpSpPr>
      <p:sp>
        <p:nvSpPr>
          <p:cNvPr id="27" name="Rectangle 26"/>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977625"/>
            <a:ext cx="6048672" cy="112012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3" name="Title 22"/>
          <p:cNvSpPr>
            <a:spLocks noGrp="1"/>
          </p:cNvSpPr>
          <p:nvPr>
            <p:ph type="title"/>
          </p:nvPr>
        </p:nvSpPr>
        <p:spPr>
          <a:xfrm>
            <a:off x="251526" y="3017520"/>
            <a:ext cx="6048671" cy="640071"/>
          </a:xfrm>
        </p:spPr>
        <p:txBody>
          <a:bodyPr anchor="b" anchorCtr="0">
            <a:noAutofit/>
          </a:bodyPr>
          <a:lstStyle>
            <a:lvl1pPr>
              <a:defRPr sz="3600">
                <a:solidFill>
                  <a:schemeClr val="accent3"/>
                </a:solidFill>
              </a:defRPr>
            </a:lvl1pPr>
          </a:lstStyle>
          <a:p>
            <a:r>
              <a:rPr lang="en-US" dirty="0"/>
              <a:t>Click to edit Master title style</a:t>
            </a:r>
            <a:endParaRPr lang="en-AU" dirty="0"/>
          </a:p>
        </p:txBody>
      </p:sp>
      <p:sp>
        <p:nvSpPr>
          <p:cNvPr id="44" name="Rectangle 43"/>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a:extLst>
              <a:ext uri="{FF2B5EF4-FFF2-40B4-BE49-F238E27FC236}">
                <a16:creationId xmlns:a16="http://schemas.microsoft.com/office/drawing/2014/main"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166318621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417564"/>
            <a:ext cx="7200800" cy="180345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6" name="Rectangle 5"/>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a:extLst>
              <a:ext uri="{FF2B5EF4-FFF2-40B4-BE49-F238E27FC236}">
                <a16:creationId xmlns:a16="http://schemas.microsoft.com/office/drawing/2014/main"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42249344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AU"/>
              <a:t>Click to edit Master title style</a:t>
            </a:r>
            <a:endParaRPr lang="en-AU" dirty="0"/>
          </a:p>
        </p:txBody>
      </p:sp>
      <p:sp>
        <p:nvSpPr>
          <p:cNvPr id="3" name="Content Placeholder 2"/>
          <p:cNvSpPr>
            <a:spLocks noGrp="1"/>
          </p:cNvSpPr>
          <p:nvPr>
            <p:ph idx="1"/>
          </p:nvPr>
        </p:nvSpPr>
        <p:spPr/>
        <p:txBody>
          <a:bodyPr numCol="2" spcCol="360000"/>
          <a:lstStyle>
            <a:lvl1pPr>
              <a:defRPr sz="2400"/>
            </a:lvl1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323933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2" y="1257322"/>
            <a:ext cx="8640958" cy="3412160"/>
          </a:xfrm>
        </p:spPr>
        <p:txBody>
          <a:bodyPr/>
          <a:lstStyle>
            <a:lvl1pPr>
              <a:defRPr sz="2400"/>
            </a:lvl1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6" name="Text Placeholder 7"/>
          <p:cNvSpPr>
            <a:spLocks noGrp="1"/>
          </p:cNvSpPr>
          <p:nvPr>
            <p:ph type="body" sz="quarter" idx="13" hasCustomPrompt="1"/>
          </p:nvPr>
        </p:nvSpPr>
        <p:spPr>
          <a:xfrm>
            <a:off x="261850" y="297216"/>
            <a:ext cx="8630630" cy="711000"/>
          </a:xfrm>
        </p:spPr>
        <p:txBody>
          <a:bodyPr>
            <a:normAutofit/>
          </a:bodyPr>
          <a:lstStyle>
            <a:lvl1pPr marL="0" indent="0">
              <a:lnSpc>
                <a:spcPct val="100000"/>
              </a:lnSpc>
              <a:spcBef>
                <a:spcPts val="0"/>
              </a:spcBef>
              <a:spcAft>
                <a:spcPts val="0"/>
              </a:spcAft>
              <a:buNone/>
              <a:defRPr sz="2800" b="0">
                <a:solidFill>
                  <a:schemeClr val="accent3"/>
                </a:solidFill>
              </a:defRPr>
            </a:lvl1pPr>
            <a:lvl2pPr marL="0" indent="0">
              <a:lnSpc>
                <a:spcPct val="80000"/>
              </a:lnSpc>
              <a:spcBef>
                <a:spcPts val="0"/>
              </a:spcBef>
              <a:buNone/>
              <a:defRPr sz="2200" b="0">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a:t>Click to edit Master title style</a:t>
            </a:r>
          </a:p>
          <a:p>
            <a:pPr lvl="1"/>
            <a:r>
              <a:rPr lang="en-US" dirty="0"/>
              <a:t>Second level</a:t>
            </a:r>
          </a:p>
        </p:txBody>
      </p:sp>
      <p:sp>
        <p:nvSpPr>
          <p:cNvPr id="2" name="Footer Placeholder 1"/>
          <p:cNvSpPr>
            <a:spLocks noGrp="1"/>
          </p:cNvSpPr>
          <p:nvPr>
            <p:ph type="ftr" sz="quarter" idx="14"/>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5"/>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2841686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p>
        </p:txBody>
      </p:sp>
      <p:sp>
        <p:nvSpPr>
          <p:cNvPr id="3" name="Content Placeholder 2"/>
          <p:cNvSpPr>
            <a:spLocks noGrp="1"/>
          </p:cNvSpPr>
          <p:nvPr>
            <p:ph sz="half" idx="1"/>
          </p:nvPr>
        </p:nvSpPr>
        <p:spPr>
          <a:xfrm>
            <a:off x="251520"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4" name="Content Placeholder 3"/>
          <p:cNvSpPr>
            <a:spLocks noGrp="1"/>
          </p:cNvSpPr>
          <p:nvPr>
            <p:ph sz="half" idx="2"/>
          </p:nvPr>
        </p:nvSpPr>
        <p:spPr>
          <a:xfrm>
            <a:off x="4674295"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5" name="Footer Placeholder 4"/>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865066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444168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slideLayout" Target="../slideLayouts/slideLayout36.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slideLayout" Target="../slideLayouts/slideLayout35.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23" Type="http://schemas.openxmlformats.org/officeDocument/2006/relationships/image" Target="../media/image2.emf"/><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image" Target="../media/image2.emf"/><Relationship Id="rId2" Type="http://schemas.openxmlformats.org/officeDocument/2006/relationships/slideLayout" Target="../slideLayouts/slideLayout38.xml"/><Relationship Id="rId16" Type="http://schemas.openxmlformats.org/officeDocument/2006/relationships/theme" Target="../theme/theme3.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20" y="269159"/>
            <a:ext cx="8640960" cy="710406"/>
          </a:xfrm>
          <a:prstGeom prst="rect">
            <a:avLst/>
          </a:prstGeom>
        </p:spPr>
        <p:txBody>
          <a:bodyPr vert="horz" lIns="0" tIns="0" rIns="0" bIns="0" rtlCol="0" anchor="t" anchorCtr="0">
            <a:normAutofit/>
          </a:bodyPr>
          <a:lstStyle/>
          <a:p>
            <a:r>
              <a:rPr lang="en-AU"/>
              <a:t>Click to edit Master title style</a:t>
            </a:r>
            <a:endParaRPr lang="en-AU" dirty="0"/>
          </a:p>
        </p:txBody>
      </p:sp>
      <p:sp>
        <p:nvSpPr>
          <p:cNvPr id="3" name="Text Placeholder 2"/>
          <p:cNvSpPr>
            <a:spLocks noGrp="1"/>
          </p:cNvSpPr>
          <p:nvPr>
            <p:ph type="body" idx="1"/>
          </p:nvPr>
        </p:nvSpPr>
        <p:spPr>
          <a:xfrm>
            <a:off x="251522" y="1097306"/>
            <a:ext cx="8640958" cy="3971428"/>
          </a:xfrm>
          <a:prstGeom prst="rect">
            <a:avLst/>
          </a:prstGeom>
        </p:spPr>
        <p:txBody>
          <a:bodyPr vert="horz" lIns="0" tIns="0" rIns="0" bIns="0" rtlCol="0">
            <a:normAutofit/>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5" name="Footer Placeholder 4"/>
          <p:cNvSpPr>
            <a:spLocks noGrp="1"/>
          </p:cNvSpPr>
          <p:nvPr>
            <p:ph type="ftr" sz="quarter" idx="3"/>
          </p:nvPr>
        </p:nvSpPr>
        <p:spPr>
          <a:xfrm>
            <a:off x="601375" y="5420278"/>
            <a:ext cx="6083845" cy="103562"/>
          </a:xfrm>
          <a:prstGeom prst="rect">
            <a:avLst/>
          </a:prstGeom>
        </p:spPr>
        <p:txBody>
          <a:bodyPr vert="horz" lIns="0" tIns="0" rIns="0" bIns="0" rtlCol="0" anchor="ctr"/>
          <a:lstStyle>
            <a:lvl1pPr algn="l">
              <a:defRPr sz="900">
                <a:solidFill>
                  <a:schemeClr val="accent3"/>
                </a:solidFill>
              </a:defRPr>
            </a:lvl1pPr>
          </a:lstStyle>
          <a:p>
            <a:r>
              <a:rPr lang="en-AU"/>
              <a:t>COMP6452 Software Architecture for Blockchain Applications |  Data61, CSIRO</a:t>
            </a:r>
            <a:endParaRPr lang="en-AU" dirty="0"/>
          </a:p>
        </p:txBody>
      </p:sp>
      <p:sp>
        <p:nvSpPr>
          <p:cNvPr id="18" name="Slide Number Placeholder 17"/>
          <p:cNvSpPr>
            <a:spLocks noGrp="1"/>
          </p:cNvSpPr>
          <p:nvPr>
            <p:ph type="sldNum" sz="quarter" idx="4"/>
          </p:nvPr>
        </p:nvSpPr>
        <p:spPr>
          <a:xfrm>
            <a:off x="253582" y="5420278"/>
            <a:ext cx="288789" cy="106122"/>
          </a:xfrm>
          <a:prstGeom prst="rect">
            <a:avLst/>
          </a:prstGeom>
        </p:spPr>
        <p:txBody>
          <a:bodyPr vert="horz" lIns="0" tIns="0" rIns="0" bIns="0" rtlCol="0" anchor="ctr"/>
          <a:lstStyle>
            <a:lvl1pPr algn="r">
              <a:defRPr sz="900">
                <a:solidFill>
                  <a:schemeClr val="accent3"/>
                </a:solidFill>
              </a:defRPr>
            </a:lvl1pPr>
          </a:lstStyle>
          <a:p>
            <a:fld id="{2ABE124A-B5C5-46E0-B944-45307B126769}" type="slidenum">
              <a:rPr lang="en-AU" smtClean="0"/>
              <a:pPr/>
              <a:t>‹#›</a:t>
            </a:fld>
            <a:r>
              <a:rPr lang="en-AU"/>
              <a:t>  |</a:t>
            </a:r>
            <a:endParaRPr lang="en-AU" dirty="0"/>
          </a:p>
        </p:txBody>
      </p:sp>
      <p:sp>
        <p:nvSpPr>
          <p:cNvPr id="36" name="AutoShape 4"/>
          <p:cNvSpPr>
            <a:spLocks noChangeAspect="1" noChangeArrowheads="1" noTextEdit="1"/>
          </p:cNvSpPr>
          <p:nvPr/>
        </p:nvSpPr>
        <p:spPr bwMode="auto">
          <a:xfrm>
            <a:off x="3183" y="2772175"/>
            <a:ext cx="9161463" cy="668072"/>
          </a:xfrm>
          <a:prstGeom prst="rect">
            <a:avLst/>
          </a:prstGeom>
          <a:noFill/>
          <a:ln>
            <a:noFill/>
          </a:ln>
        </p:spPr>
        <p:txBody>
          <a:bodyPr/>
          <a:lstStyle/>
          <a:p>
            <a:pPr>
              <a:defRPr/>
            </a:pPr>
            <a:endParaRPr lang="en-AU"/>
          </a:p>
        </p:txBody>
      </p:sp>
      <p:sp>
        <p:nvSpPr>
          <p:cNvPr id="38" name="Rectangle 7"/>
          <p:cNvSpPr>
            <a:spLocks noChangeArrowheads="1"/>
          </p:cNvSpPr>
          <p:nvPr/>
        </p:nvSpPr>
        <p:spPr bwMode="auto">
          <a:xfrm>
            <a:off x="12701" y="3031467"/>
            <a:ext cx="9142412" cy="408781"/>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6" y="3022207"/>
            <a:ext cx="9167813" cy="453761"/>
          </a:xfrm>
          <a:prstGeom prst="rect">
            <a:avLst/>
          </a:prstGeom>
          <a:noFill/>
          <a:ln w="9525">
            <a:noFill/>
            <a:miter lim="800000"/>
            <a:headEnd/>
            <a:tailEnd/>
          </a:ln>
        </p:spPr>
        <p:txBody>
          <a:bodyPr/>
          <a:lstStyle/>
          <a:p>
            <a:pPr>
              <a:defRPr/>
            </a:pPr>
            <a:endParaRPr lang="en-US"/>
          </a:p>
        </p:txBody>
      </p:sp>
      <p:pic>
        <p:nvPicPr>
          <p:cNvPr id="10" name="Picture 9"/>
          <p:cNvPicPr>
            <a:picLocks noChangeAspect="1"/>
          </p:cNvPicPr>
          <p:nvPr userDrawn="1"/>
        </p:nvPicPr>
        <p:blipFill>
          <a:blip r:embed="rId17"/>
          <a:stretch>
            <a:fillRect/>
          </a:stretch>
        </p:blipFill>
        <p:spPr>
          <a:xfrm>
            <a:off x="8460432" y="5089748"/>
            <a:ext cx="442169" cy="442169"/>
          </a:xfrm>
          <a:prstGeom prst="rect">
            <a:avLst/>
          </a:prstGeom>
        </p:spPr>
      </p:pic>
    </p:spTree>
    <p:extLst>
      <p:ext uri="{BB962C8B-B14F-4D97-AF65-F5344CB8AC3E}">
        <p14:creationId xmlns:p14="http://schemas.microsoft.com/office/powerpoint/2010/main" val="4022737140"/>
      </p:ext>
    </p:extLst>
  </p:cSld>
  <p:clrMap bg1="lt1" tx1="dk1" bg2="lt2" tx2="dk2" accent1="accent1" accent2="accent2" accent3="accent3" accent4="accent4" accent5="accent5" accent6="accent6" hlink="hlink" folHlink="folHlink"/>
  <p:sldLayoutIdLst>
    <p:sldLayoutId id="2147483684" r:id="rId1"/>
    <p:sldLayoutId id="2147483697" r:id="rId2"/>
    <p:sldLayoutId id="2147483701" r:id="rId3"/>
    <p:sldLayoutId id="2147483685" r:id="rId4"/>
    <p:sldLayoutId id="2147483705" r:id="rId5"/>
    <p:sldLayoutId id="2147483686" r:id="rId6"/>
    <p:sldLayoutId id="2147483687" r:id="rId7"/>
    <p:sldLayoutId id="2147483688" r:id="rId8"/>
    <p:sldLayoutId id="2147483689" r:id="rId9"/>
    <p:sldLayoutId id="2147483708" r:id="rId10"/>
    <p:sldLayoutId id="2147483690" r:id="rId11"/>
    <p:sldLayoutId id="2147483691" r:id="rId12"/>
    <p:sldLayoutId id="2147483692" r:id="rId13"/>
    <p:sldLayoutId id="2147483693" r:id="rId14"/>
    <p:sldLayoutId id="2147483694" r:id="rId15"/>
  </p:sldLayoutIdLst>
  <p:hf hdr="0" dt="0"/>
  <p:txStyles>
    <p:titleStyle>
      <a:lvl1pPr algn="l" defTabSz="914400" rtl="0" eaLnBrk="1" latinLnBrk="0" hangingPunct="1">
        <a:spcBef>
          <a:spcPct val="0"/>
        </a:spcBef>
        <a:buNone/>
        <a:defRPr sz="3600" b="0" kern="1200">
          <a:solidFill>
            <a:schemeClr val="accent3"/>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20" y="894956"/>
            <a:ext cx="8640960" cy="710406"/>
          </a:xfrm>
          <a:prstGeom prst="rect">
            <a:avLst/>
          </a:prstGeom>
        </p:spPr>
        <p:txBody>
          <a:bodyPr vert="horz" lIns="0" tIns="0" rIns="0" bIns="0" rtlCol="0" anchor="t" anchorCtr="0">
            <a:normAutofit/>
          </a:bodyPr>
          <a:lstStyle/>
          <a:p>
            <a:r>
              <a:rPr lang="en-US" dirty="0"/>
              <a:t>Click to edit Master title style</a:t>
            </a:r>
            <a:endParaRPr lang="en-AU" dirty="0"/>
          </a:p>
        </p:txBody>
      </p:sp>
      <p:sp>
        <p:nvSpPr>
          <p:cNvPr id="3" name="Text Placeholder 2"/>
          <p:cNvSpPr>
            <a:spLocks noGrp="1"/>
          </p:cNvSpPr>
          <p:nvPr>
            <p:ph type="body" idx="1"/>
          </p:nvPr>
        </p:nvSpPr>
        <p:spPr>
          <a:xfrm>
            <a:off x="251522" y="1723100"/>
            <a:ext cx="8640958" cy="353466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3"/>
          </p:nvPr>
        </p:nvSpPr>
        <p:spPr>
          <a:xfrm>
            <a:off x="601375" y="5420278"/>
            <a:ext cx="6083845" cy="103562"/>
          </a:xfrm>
          <a:prstGeom prst="rect">
            <a:avLst/>
          </a:prstGeom>
        </p:spPr>
        <p:txBody>
          <a:bodyPr vert="horz" lIns="0" tIns="0" rIns="0" bIns="0" rtlCol="0" anchor="ctr"/>
          <a:lstStyle>
            <a:lvl1pPr algn="l">
              <a:defRPr sz="900">
                <a:solidFill>
                  <a:schemeClr val="accent3"/>
                </a:solidFill>
              </a:defRPr>
            </a:lvl1pPr>
          </a:lstStyle>
          <a:p>
            <a:r>
              <a:rPr lang="en-AU"/>
              <a:t>COMP6452 Software Architecture for Blockchain Applications |  Data61, CSIRO</a:t>
            </a:r>
            <a:endParaRPr lang="en-AU" dirty="0"/>
          </a:p>
        </p:txBody>
      </p:sp>
      <p:sp>
        <p:nvSpPr>
          <p:cNvPr id="18" name="Slide Number Placeholder 17"/>
          <p:cNvSpPr>
            <a:spLocks noGrp="1"/>
          </p:cNvSpPr>
          <p:nvPr>
            <p:ph type="sldNum" sz="quarter" idx="4"/>
          </p:nvPr>
        </p:nvSpPr>
        <p:spPr>
          <a:xfrm>
            <a:off x="253582" y="5420278"/>
            <a:ext cx="288789" cy="106122"/>
          </a:xfrm>
          <a:prstGeom prst="rect">
            <a:avLst/>
          </a:prstGeom>
        </p:spPr>
        <p:txBody>
          <a:bodyPr vert="horz" lIns="0" tIns="0" rIns="0" bIns="0" rtlCol="0" anchor="ctr"/>
          <a:lstStyle>
            <a:lvl1pPr algn="r">
              <a:defRPr sz="900">
                <a:solidFill>
                  <a:schemeClr val="accent3"/>
                </a:solidFill>
              </a:defRPr>
            </a:lvl1pPr>
          </a:lstStyle>
          <a:p>
            <a:fld id="{2ABE124A-B5C5-46E0-B944-45307B126769}" type="slidenum">
              <a:rPr lang="en-AU" smtClean="0"/>
              <a:pPr/>
              <a:t>‹#›</a:t>
            </a:fld>
            <a:r>
              <a:rPr lang="en-AU"/>
              <a:t>  |</a:t>
            </a:r>
            <a:endParaRPr lang="en-AU" dirty="0"/>
          </a:p>
        </p:txBody>
      </p:sp>
      <p:sp>
        <p:nvSpPr>
          <p:cNvPr id="36" name="AutoShape 4"/>
          <p:cNvSpPr>
            <a:spLocks noChangeAspect="1" noChangeArrowheads="1" noTextEdit="1"/>
          </p:cNvSpPr>
          <p:nvPr/>
        </p:nvSpPr>
        <p:spPr bwMode="auto">
          <a:xfrm>
            <a:off x="3183" y="2772175"/>
            <a:ext cx="9161463" cy="668072"/>
          </a:xfrm>
          <a:prstGeom prst="rect">
            <a:avLst/>
          </a:prstGeom>
          <a:noFill/>
          <a:ln>
            <a:noFill/>
          </a:ln>
        </p:spPr>
        <p:txBody>
          <a:bodyPr/>
          <a:lstStyle/>
          <a:p>
            <a:pPr>
              <a:defRPr/>
            </a:pPr>
            <a:endParaRPr lang="en-AU"/>
          </a:p>
        </p:txBody>
      </p:sp>
      <p:sp>
        <p:nvSpPr>
          <p:cNvPr id="38" name="Rectangle 7"/>
          <p:cNvSpPr>
            <a:spLocks noChangeArrowheads="1"/>
          </p:cNvSpPr>
          <p:nvPr/>
        </p:nvSpPr>
        <p:spPr bwMode="auto">
          <a:xfrm>
            <a:off x="12701" y="3031467"/>
            <a:ext cx="9142412" cy="408781"/>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6" y="3022207"/>
            <a:ext cx="9167813" cy="453761"/>
          </a:xfrm>
          <a:prstGeom prst="rect">
            <a:avLst/>
          </a:prstGeom>
          <a:noFill/>
          <a:ln w="9525">
            <a:noFill/>
            <a:miter lim="800000"/>
            <a:headEnd/>
            <a:tailEnd/>
          </a:ln>
        </p:spPr>
        <p:txBody>
          <a:bodyPr/>
          <a:lstStyle/>
          <a:p>
            <a:pPr>
              <a:defRPr/>
            </a:pPr>
            <a:endParaRPr lang="en-US"/>
          </a:p>
        </p:txBody>
      </p:sp>
      <p:pic>
        <p:nvPicPr>
          <p:cNvPr id="10" name="Picture 9">
            <a:extLst>
              <a:ext uri="{FF2B5EF4-FFF2-40B4-BE49-F238E27FC236}">
                <a16:creationId xmlns:a16="http://schemas.microsoft.com/office/drawing/2014/main" id="{796FE2B2-8DDC-4761-A30D-146F3B72AA27}"/>
              </a:ext>
            </a:extLst>
          </p:cNvPr>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251519" y="195486"/>
            <a:ext cx="936488" cy="442800"/>
          </a:xfrm>
          <a:prstGeom prst="rect">
            <a:avLst/>
          </a:prstGeom>
        </p:spPr>
      </p:pic>
    </p:spTree>
    <p:extLst>
      <p:ext uri="{BB962C8B-B14F-4D97-AF65-F5344CB8AC3E}">
        <p14:creationId xmlns:p14="http://schemas.microsoft.com/office/powerpoint/2010/main" val="1012314345"/>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45" r:id="rId20"/>
    <p:sldLayoutId id="2147483746" r:id="rId21"/>
  </p:sldLayoutIdLst>
  <p:hf hdr="0" dt="0"/>
  <p:txStyles>
    <p:titleStyle>
      <a:lvl1pPr algn="l" defTabSz="914400" rtl="0" eaLnBrk="1" latinLnBrk="0" hangingPunct="1">
        <a:spcBef>
          <a:spcPct val="0"/>
        </a:spcBef>
        <a:buNone/>
        <a:defRPr sz="3600" b="0" kern="1200">
          <a:solidFill>
            <a:schemeClr val="accent3"/>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20" y="269159"/>
            <a:ext cx="8640960" cy="710406"/>
          </a:xfrm>
          <a:prstGeom prst="rect">
            <a:avLst/>
          </a:prstGeom>
        </p:spPr>
        <p:txBody>
          <a:bodyPr vert="horz" lIns="0" tIns="0" rIns="0" bIns="0" rtlCol="0" anchor="t" anchorCtr="0">
            <a:normAutofit/>
          </a:bodyPr>
          <a:lstStyle/>
          <a:p>
            <a:r>
              <a:rPr lang="en-US" dirty="0"/>
              <a:t>Click to edit Master title style</a:t>
            </a:r>
            <a:endParaRPr lang="en-AU" dirty="0"/>
          </a:p>
        </p:txBody>
      </p:sp>
      <p:sp>
        <p:nvSpPr>
          <p:cNvPr id="3" name="Text Placeholder 2"/>
          <p:cNvSpPr>
            <a:spLocks noGrp="1"/>
          </p:cNvSpPr>
          <p:nvPr>
            <p:ph type="body" idx="1"/>
          </p:nvPr>
        </p:nvSpPr>
        <p:spPr>
          <a:xfrm>
            <a:off x="251522" y="1097306"/>
            <a:ext cx="8640958" cy="3971428"/>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3"/>
          </p:nvPr>
        </p:nvSpPr>
        <p:spPr>
          <a:xfrm>
            <a:off x="601375" y="5420278"/>
            <a:ext cx="6083845" cy="103562"/>
          </a:xfrm>
          <a:prstGeom prst="rect">
            <a:avLst/>
          </a:prstGeom>
        </p:spPr>
        <p:txBody>
          <a:bodyPr vert="horz" lIns="0" tIns="0" rIns="0" bIns="0" rtlCol="0" anchor="ctr"/>
          <a:lstStyle>
            <a:lvl1pPr algn="l">
              <a:defRPr sz="900">
                <a:solidFill>
                  <a:schemeClr val="accent3"/>
                </a:solidFill>
              </a:defRPr>
            </a:lvl1pPr>
          </a:lstStyle>
          <a:p>
            <a:r>
              <a:rPr lang="en-AU"/>
              <a:t>COMP6452 Software Architecture for Blockchain Applications |  Data61, CSIRO</a:t>
            </a:r>
            <a:endParaRPr lang="en-AU" dirty="0"/>
          </a:p>
        </p:txBody>
      </p:sp>
      <p:sp>
        <p:nvSpPr>
          <p:cNvPr id="18" name="Slide Number Placeholder 17"/>
          <p:cNvSpPr>
            <a:spLocks noGrp="1"/>
          </p:cNvSpPr>
          <p:nvPr>
            <p:ph type="sldNum" sz="quarter" idx="4"/>
          </p:nvPr>
        </p:nvSpPr>
        <p:spPr>
          <a:xfrm>
            <a:off x="253582" y="5420278"/>
            <a:ext cx="288789" cy="106122"/>
          </a:xfrm>
          <a:prstGeom prst="rect">
            <a:avLst/>
          </a:prstGeom>
        </p:spPr>
        <p:txBody>
          <a:bodyPr vert="horz" lIns="0" tIns="0" rIns="0" bIns="0" rtlCol="0" anchor="ctr"/>
          <a:lstStyle>
            <a:lvl1pPr algn="r">
              <a:defRPr sz="900">
                <a:solidFill>
                  <a:schemeClr val="accent3"/>
                </a:solidFill>
              </a:defRPr>
            </a:lvl1pPr>
          </a:lstStyle>
          <a:p>
            <a:fld id="{2ABE124A-B5C5-46E0-B944-45307B126769}" type="slidenum">
              <a:rPr lang="en-AU" smtClean="0"/>
              <a:pPr/>
              <a:t>‹#›</a:t>
            </a:fld>
            <a:r>
              <a:rPr lang="en-AU"/>
              <a:t>  |</a:t>
            </a:r>
            <a:endParaRPr lang="en-AU" dirty="0"/>
          </a:p>
        </p:txBody>
      </p:sp>
      <p:sp>
        <p:nvSpPr>
          <p:cNvPr id="36" name="AutoShape 4"/>
          <p:cNvSpPr>
            <a:spLocks noChangeAspect="1" noChangeArrowheads="1" noTextEdit="1"/>
          </p:cNvSpPr>
          <p:nvPr/>
        </p:nvSpPr>
        <p:spPr bwMode="auto">
          <a:xfrm>
            <a:off x="3183" y="2772175"/>
            <a:ext cx="9161463" cy="668072"/>
          </a:xfrm>
          <a:prstGeom prst="rect">
            <a:avLst/>
          </a:prstGeom>
          <a:noFill/>
          <a:ln>
            <a:noFill/>
          </a:ln>
        </p:spPr>
        <p:txBody>
          <a:bodyPr/>
          <a:lstStyle/>
          <a:p>
            <a:pPr>
              <a:defRPr/>
            </a:pPr>
            <a:endParaRPr lang="en-AU"/>
          </a:p>
        </p:txBody>
      </p:sp>
      <p:sp>
        <p:nvSpPr>
          <p:cNvPr id="38" name="Rectangle 7"/>
          <p:cNvSpPr>
            <a:spLocks noChangeArrowheads="1"/>
          </p:cNvSpPr>
          <p:nvPr/>
        </p:nvSpPr>
        <p:spPr bwMode="auto">
          <a:xfrm>
            <a:off x="12701" y="3031467"/>
            <a:ext cx="9142412" cy="408781"/>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6" y="3022207"/>
            <a:ext cx="9167813" cy="453761"/>
          </a:xfrm>
          <a:prstGeom prst="rect">
            <a:avLst/>
          </a:prstGeom>
          <a:noFill/>
          <a:ln w="9525">
            <a:noFill/>
            <a:miter lim="800000"/>
            <a:headEnd/>
            <a:tailEnd/>
          </a:ln>
        </p:spPr>
        <p:txBody>
          <a:bodyPr/>
          <a:lstStyle/>
          <a:p>
            <a:pPr>
              <a:defRPr/>
            </a:pPr>
            <a:endParaRPr lang="en-US"/>
          </a:p>
        </p:txBody>
      </p:sp>
      <p:pic>
        <p:nvPicPr>
          <p:cNvPr id="11" name="Picture 10">
            <a:extLst>
              <a:ext uri="{FF2B5EF4-FFF2-40B4-BE49-F238E27FC236}">
                <a16:creationId xmlns:a16="http://schemas.microsoft.com/office/drawing/2014/main" id="{7BA40757-ADD5-4694-B94E-BDC7B2C517F2}"/>
              </a:ext>
            </a:extLst>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7956376" y="5089748"/>
            <a:ext cx="936488" cy="442800"/>
          </a:xfrm>
          <a:prstGeom prst="rect">
            <a:avLst/>
          </a:prstGeom>
        </p:spPr>
      </p:pic>
    </p:spTree>
    <p:extLst>
      <p:ext uri="{BB962C8B-B14F-4D97-AF65-F5344CB8AC3E}">
        <p14:creationId xmlns:p14="http://schemas.microsoft.com/office/powerpoint/2010/main" val="3743892415"/>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Lst>
  <p:hf hdr="0" dt="0"/>
  <p:txStyles>
    <p:titleStyle>
      <a:lvl1pPr algn="l" defTabSz="914400" rtl="0" eaLnBrk="1" latinLnBrk="0" hangingPunct="1">
        <a:spcBef>
          <a:spcPct val="0"/>
        </a:spcBef>
        <a:buNone/>
        <a:defRPr sz="3600" b="0" kern="1200">
          <a:solidFill>
            <a:schemeClr val="accent3"/>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8.xml"/><Relationship Id="rId4" Type="http://schemas.openxmlformats.org/officeDocument/2006/relationships/image" Target="../media/image20.emf"/></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36.xml"/><Relationship Id="rId4" Type="http://schemas.openxmlformats.org/officeDocument/2006/relationships/hyperlink" Target="http://ethviewer.live/"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9.xml"/><Relationship Id="rId5" Type="http://schemas.openxmlformats.org/officeDocument/2006/relationships/image" Target="../media/image25.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19.xml"/><Relationship Id="rId6" Type="http://schemas.openxmlformats.org/officeDocument/2006/relationships/image" Target="../media/image29.jpeg"/><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3" Type="http://schemas.openxmlformats.org/officeDocument/2006/relationships/hyperlink" Target="https://www.data61.csiro.au/en/Our-Research/Focus-Areas/Distributed-Ledger-Technology-Blockchain" TargetMode="External"/><Relationship Id="rId2" Type="http://schemas.openxmlformats.org/officeDocument/2006/relationships/notesSlide" Target="../notesSlides/notesSlide24.xml"/><Relationship Id="rId1" Type="http://schemas.openxmlformats.org/officeDocument/2006/relationships/slideLayout" Target="../slideLayouts/slideLayout28.xml"/><Relationship Id="rId5" Type="http://schemas.openxmlformats.org/officeDocument/2006/relationships/image" Target="../media/image32.png"/><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1.xml"/><Relationship Id="rId1" Type="http://schemas.openxmlformats.org/officeDocument/2006/relationships/slideLayout" Target="../slideLayouts/slideLayout1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32.xml"/><Relationship Id="rId1" Type="http://schemas.openxmlformats.org/officeDocument/2006/relationships/slideLayout" Target="../slideLayouts/slideLayout19.xml"/><Relationship Id="rId6" Type="http://schemas.openxmlformats.org/officeDocument/2006/relationships/image" Target="../media/image36.jpeg"/><Relationship Id="rId5" Type="http://schemas.openxmlformats.org/officeDocument/2006/relationships/image" Target="../media/image35.png"/><Relationship Id="rId4" Type="http://schemas.openxmlformats.org/officeDocument/2006/relationships/image" Target="../media/image34.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8.xml"/><Relationship Id="rId1" Type="http://schemas.openxmlformats.org/officeDocument/2006/relationships/slideLayout" Target="../slideLayouts/slideLayout28.xml"/><Relationship Id="rId4" Type="http://schemas.openxmlformats.org/officeDocument/2006/relationships/image" Target="../media/image20.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5.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9.xml"/><Relationship Id="rId1" Type="http://schemas.openxmlformats.org/officeDocument/2006/relationships/slideLayout" Target="../slideLayouts/slideLayout28.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jpg"/></Relationships>
</file>

<file path=ppt/slides/_rels/slide41.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40.xml"/><Relationship Id="rId1" Type="http://schemas.openxmlformats.org/officeDocument/2006/relationships/slideLayout" Target="../slideLayouts/slideLayout28.xml"/><Relationship Id="rId5" Type="http://schemas.openxmlformats.org/officeDocument/2006/relationships/image" Target="../media/image41.png"/><Relationship Id="rId4" Type="http://schemas.openxmlformats.org/officeDocument/2006/relationships/image" Target="../media/image40.png"/></Relationships>
</file>

<file path=ppt/slides/_rels/slide4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1.xml"/><Relationship Id="rId1" Type="http://schemas.openxmlformats.org/officeDocument/2006/relationships/slideLayout" Target="../slideLayouts/slideLayout28.xml"/><Relationship Id="rId5" Type="http://schemas.openxmlformats.org/officeDocument/2006/relationships/image" Target="../media/image40.png"/><Relationship Id="rId4" Type="http://schemas.openxmlformats.org/officeDocument/2006/relationships/image" Target="../media/image41.png"/></Relationships>
</file>

<file path=ppt/slides/_rels/slide4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2.xml"/><Relationship Id="rId1" Type="http://schemas.openxmlformats.org/officeDocument/2006/relationships/slideLayout" Target="../slideLayouts/slideLayout28.xml"/><Relationship Id="rId5" Type="http://schemas.openxmlformats.org/officeDocument/2006/relationships/image" Target="../media/image40.png"/><Relationship Id="rId4" Type="http://schemas.openxmlformats.org/officeDocument/2006/relationships/image" Target="../media/image41.png"/></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3.xml"/><Relationship Id="rId1" Type="http://schemas.openxmlformats.org/officeDocument/2006/relationships/slideLayout" Target="../slideLayouts/slideLayout28.xml"/><Relationship Id="rId5" Type="http://schemas.openxmlformats.org/officeDocument/2006/relationships/image" Target="../media/image40.png"/><Relationship Id="rId4" Type="http://schemas.openxmlformats.org/officeDocument/2006/relationships/image" Target="../media/image41.png"/></Relationships>
</file>

<file path=ppt/slides/_rels/slide4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4.xml"/><Relationship Id="rId1" Type="http://schemas.openxmlformats.org/officeDocument/2006/relationships/slideLayout" Target="../slideLayouts/slideLayout28.xml"/><Relationship Id="rId5" Type="http://schemas.openxmlformats.org/officeDocument/2006/relationships/image" Target="../media/image40.png"/><Relationship Id="rId4" Type="http://schemas.openxmlformats.org/officeDocument/2006/relationships/image" Target="../media/image41.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7.xml"/><Relationship Id="rId1" Type="http://schemas.openxmlformats.org/officeDocument/2006/relationships/slideLayout" Target="../slideLayouts/slideLayout19.xml"/><Relationship Id="rId5" Type="http://schemas.openxmlformats.org/officeDocument/2006/relationships/hyperlink" Target="http://www.ee.surrey.ac.uk/Projects/CAL/networks/Network-Transport_Application_Layers.htm" TargetMode="External"/><Relationship Id="rId4" Type="http://schemas.microsoft.com/office/2007/relationships/hdphoto" Target="../media/hdphoto1.wdp"/></Relationships>
</file>

<file path=ppt/slides/_rels/slide4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8.xml"/><Relationship Id="rId1" Type="http://schemas.openxmlformats.org/officeDocument/2006/relationships/slideLayout" Target="../slideLayouts/slideLayout28.xml"/><Relationship Id="rId4" Type="http://schemas.openxmlformats.org/officeDocument/2006/relationships/image" Target="../media/image46.jp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9.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50.xml"/><Relationship Id="rId1" Type="http://schemas.openxmlformats.org/officeDocument/2006/relationships/slideLayout" Target="../slideLayouts/slideLayout19.xml"/><Relationship Id="rId5" Type="http://schemas.openxmlformats.org/officeDocument/2006/relationships/image" Target="../media/image40.png"/><Relationship Id="rId4" Type="http://schemas.openxmlformats.org/officeDocument/2006/relationships/image" Target="../media/image42.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9371BB-9C33-4129-85DF-8AEA046330EB}"/>
              </a:ext>
            </a:extLst>
          </p:cNvPr>
          <p:cNvSpPr>
            <a:spLocks noGrp="1"/>
          </p:cNvSpPr>
          <p:nvPr>
            <p:ph type="ctrTitle"/>
          </p:nvPr>
        </p:nvSpPr>
        <p:spPr/>
        <p:txBody>
          <a:bodyPr>
            <a:normAutofit/>
          </a:bodyPr>
          <a:lstStyle/>
          <a:p>
            <a:r>
              <a:rPr lang="en-AU" sz="3000" dirty="0"/>
              <a:t>Introduction</a:t>
            </a:r>
          </a:p>
        </p:txBody>
      </p:sp>
      <p:sp>
        <p:nvSpPr>
          <p:cNvPr id="5" name="Title 3">
            <a:extLst>
              <a:ext uri="{FF2B5EF4-FFF2-40B4-BE49-F238E27FC236}">
                <a16:creationId xmlns:a16="http://schemas.microsoft.com/office/drawing/2014/main" id="{C99371BB-9C33-4129-85DF-8AEA046330EB}"/>
              </a:ext>
            </a:extLst>
          </p:cNvPr>
          <p:cNvSpPr txBox="1">
            <a:spLocks/>
          </p:cNvSpPr>
          <p:nvPr/>
        </p:nvSpPr>
        <p:spPr>
          <a:xfrm>
            <a:off x="179512" y="121196"/>
            <a:ext cx="3384376" cy="1944216"/>
          </a:xfrm>
          <a:prstGeom prst="rect">
            <a:avLst/>
          </a:prstGeom>
        </p:spPr>
        <p:txBody>
          <a:bodyPr vert="horz" lIns="0" tIns="0" rIns="0" bIns="0" rtlCol="0" anchor="t" anchorCtr="0">
            <a:normAutofit/>
          </a:bodyPr>
          <a:lstStyle>
            <a:lvl1pPr algn="l" defTabSz="914400" rtl="0" eaLnBrk="1" latinLnBrk="0" hangingPunct="1">
              <a:lnSpc>
                <a:spcPct val="90000"/>
              </a:lnSpc>
              <a:spcBef>
                <a:spcPct val="0"/>
              </a:spcBef>
              <a:buNone/>
              <a:defRPr sz="3600" b="0" kern="1200">
                <a:solidFill>
                  <a:schemeClr val="accent3"/>
                </a:solidFill>
                <a:latin typeface="+mj-lt"/>
                <a:ea typeface="+mj-ea"/>
                <a:cs typeface="+mj-cs"/>
              </a:defRPr>
            </a:lvl1pPr>
          </a:lstStyle>
          <a:p>
            <a:r>
              <a:rPr lang="en-AU" sz="2400" b="1" dirty="0"/>
              <a:t>COMP6452</a:t>
            </a:r>
            <a:br>
              <a:rPr lang="en-AU" sz="2400" b="1" dirty="0"/>
            </a:br>
            <a:r>
              <a:rPr lang="en-AU" sz="2400" b="1" dirty="0"/>
              <a:t>Software Architecture for Blockchain Applications</a:t>
            </a:r>
          </a:p>
        </p:txBody>
      </p:sp>
      <p:sp>
        <p:nvSpPr>
          <p:cNvPr id="6" name="Footer Placeholder 2">
            <a:extLst>
              <a:ext uri="{FF2B5EF4-FFF2-40B4-BE49-F238E27FC236}">
                <a16:creationId xmlns:a16="http://schemas.microsoft.com/office/drawing/2014/main" id="{2F94C511-5ACB-44DF-814A-16D678B05E07}"/>
              </a:ext>
            </a:extLst>
          </p:cNvPr>
          <p:cNvSpPr txBox="1">
            <a:spLocks/>
          </p:cNvSpPr>
          <p:nvPr/>
        </p:nvSpPr>
        <p:spPr bwMode="auto">
          <a:xfrm>
            <a:off x="251520" y="4153644"/>
            <a:ext cx="6001230" cy="1312222"/>
          </a:xfrm>
          <a:prstGeom prst="rect">
            <a:avLst/>
          </a:prstGeom>
          <a:noFill/>
          <a:ln w="9525">
            <a:noFill/>
            <a:miter lim="800000"/>
            <a:headEnd/>
            <a:tailEnd/>
          </a:ln>
        </p:spPr>
        <p:txBody>
          <a:bodyPr lIns="0" tIns="0" rIns="0" bIns="0"/>
          <a:lstStyle/>
          <a:p>
            <a:endParaRPr lang="en-AU" sz="1100" dirty="0">
              <a:solidFill>
                <a:srgbClr val="757579"/>
              </a:solidFill>
              <a:latin typeface="Calibri" pitchFamily="34" charset="0"/>
            </a:endParaRPr>
          </a:p>
          <a:p>
            <a:endParaRPr lang="en-AU" sz="1100" dirty="0">
              <a:solidFill>
                <a:srgbClr val="757579"/>
              </a:solidFill>
              <a:latin typeface="Calibri" pitchFamily="34" charset="0"/>
            </a:endParaRPr>
          </a:p>
          <a:p>
            <a:r>
              <a:rPr lang="en-AU" sz="1100" b="1" dirty="0">
                <a:solidFill>
                  <a:srgbClr val="757579"/>
                </a:solidFill>
                <a:latin typeface="Calibri" pitchFamily="34" charset="0"/>
              </a:rPr>
              <a:t>Helen Paik</a:t>
            </a:r>
          </a:p>
          <a:p>
            <a:r>
              <a:rPr lang="en-AU" sz="1100" dirty="0">
                <a:solidFill>
                  <a:srgbClr val="757579"/>
                </a:solidFill>
                <a:latin typeface="Calibri" pitchFamily="34" charset="0"/>
              </a:rPr>
              <a:t>  | Senior Lecturer @ CSE, UNSW  </a:t>
            </a:r>
          </a:p>
          <a:p>
            <a:r>
              <a:rPr lang="en-AU" sz="1100" dirty="0">
                <a:solidFill>
                  <a:srgbClr val="757579"/>
                </a:solidFill>
                <a:latin typeface="Calibri" pitchFamily="34" charset="0"/>
              </a:rPr>
              <a:t>  | Visiting Senior Research Scientist @ AAP team, CSIRO Data61 </a:t>
            </a:r>
          </a:p>
          <a:p>
            <a:r>
              <a:rPr lang="en-AU" sz="1100" dirty="0" err="1">
                <a:solidFill>
                  <a:srgbClr val="757579"/>
                </a:solidFill>
                <a:latin typeface="Calibri" pitchFamily="34" charset="0"/>
              </a:rPr>
              <a:t>h.paik@unsw.edu.au</a:t>
            </a:r>
            <a:endParaRPr lang="en-AU" sz="1100" dirty="0">
              <a:solidFill>
                <a:srgbClr val="757579"/>
              </a:solidFill>
              <a:latin typeface="Calibri" pitchFamily="34" charset="0"/>
            </a:endParaRPr>
          </a:p>
          <a:p>
            <a:endParaRPr lang="de-DE" sz="1100" dirty="0">
              <a:solidFill>
                <a:srgbClr val="757579"/>
              </a:solidFill>
              <a:latin typeface="Calibri" pitchFamily="34" charset="0"/>
            </a:endParaRPr>
          </a:p>
        </p:txBody>
      </p:sp>
      <p:sp>
        <p:nvSpPr>
          <p:cNvPr id="7" name="Footer Placeholder 2">
            <a:extLst>
              <a:ext uri="{FF2B5EF4-FFF2-40B4-BE49-F238E27FC236}">
                <a16:creationId xmlns:a16="http://schemas.microsoft.com/office/drawing/2014/main" id="{2F94C511-5ACB-44DF-814A-16D678B05E07}"/>
              </a:ext>
            </a:extLst>
          </p:cNvPr>
          <p:cNvSpPr txBox="1">
            <a:spLocks/>
          </p:cNvSpPr>
          <p:nvPr/>
        </p:nvSpPr>
        <p:spPr bwMode="auto">
          <a:xfrm>
            <a:off x="5915586" y="4209574"/>
            <a:ext cx="6001230" cy="1312222"/>
          </a:xfrm>
          <a:prstGeom prst="rect">
            <a:avLst/>
          </a:prstGeom>
          <a:noFill/>
          <a:ln w="9525">
            <a:noFill/>
            <a:miter lim="800000"/>
            <a:headEnd/>
            <a:tailEnd/>
          </a:ln>
        </p:spPr>
        <p:txBody>
          <a:bodyPr lIns="0" tIns="0" rIns="0" bIns="0"/>
          <a:lstStyle/>
          <a:p>
            <a:endParaRPr lang="en-AU" sz="1100" dirty="0">
              <a:latin typeface="Calibri" pitchFamily="34" charset="0"/>
            </a:endParaRPr>
          </a:p>
          <a:p>
            <a:endParaRPr lang="en-AU" sz="1100" dirty="0">
              <a:latin typeface="Calibri" pitchFamily="34" charset="0"/>
            </a:endParaRPr>
          </a:p>
          <a:p>
            <a:r>
              <a:rPr lang="en-AU" sz="1100" b="1" dirty="0">
                <a:latin typeface="Calibri" pitchFamily="34" charset="0"/>
              </a:rPr>
              <a:t>Dilum Bandara</a:t>
            </a:r>
          </a:p>
          <a:p>
            <a:r>
              <a:rPr lang="en-AU" sz="1100" b="1" dirty="0">
                <a:latin typeface="Calibri" pitchFamily="34" charset="0"/>
              </a:rPr>
              <a:t>  </a:t>
            </a:r>
            <a:r>
              <a:rPr lang="en-AU" sz="1100" dirty="0">
                <a:latin typeface="Calibri" pitchFamily="34" charset="0"/>
              </a:rPr>
              <a:t>| Research Scientist </a:t>
            </a:r>
          </a:p>
          <a:p>
            <a:r>
              <a:rPr lang="en-AU" sz="1100" dirty="0">
                <a:latin typeface="Calibri" pitchFamily="34" charset="0"/>
              </a:rPr>
              <a:t>  | Architecture &amp; Analytics Platforms (AAP) team </a:t>
            </a:r>
          </a:p>
          <a:p>
            <a:r>
              <a:rPr lang="en-AU" sz="1100" dirty="0">
                <a:latin typeface="Calibri" pitchFamily="34" charset="0"/>
              </a:rPr>
              <a:t>  | Dilum.Bandara@data61.csiro.au</a:t>
            </a:r>
          </a:p>
        </p:txBody>
      </p:sp>
    </p:spTree>
    <p:extLst>
      <p:ext uri="{BB962C8B-B14F-4D97-AF65-F5344CB8AC3E}">
        <p14:creationId xmlns:p14="http://schemas.microsoft.com/office/powerpoint/2010/main" val="39974701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Course Outline (2)</a:t>
            </a: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3655047782"/>
              </p:ext>
            </p:extLst>
          </p:nvPr>
        </p:nvGraphicFramePr>
        <p:xfrm>
          <a:off x="179512" y="1561356"/>
          <a:ext cx="8799840" cy="3352800"/>
        </p:xfrm>
        <a:graphic>
          <a:graphicData uri="http://schemas.openxmlformats.org/drawingml/2006/table">
            <a:tbl>
              <a:tblPr firstRow="1" bandRow="1">
                <a:tableStyleId>{5C22544A-7EE6-4342-B048-85BDC9FD1C3A}</a:tableStyleId>
              </a:tblPr>
              <a:tblGrid>
                <a:gridCol w="562655">
                  <a:extLst>
                    <a:ext uri="{9D8B030D-6E8A-4147-A177-3AD203B41FA5}">
                      <a16:colId xmlns:a16="http://schemas.microsoft.com/office/drawing/2014/main" val="20000"/>
                    </a:ext>
                  </a:extLst>
                </a:gridCol>
                <a:gridCol w="1041400">
                  <a:extLst>
                    <a:ext uri="{9D8B030D-6E8A-4147-A177-3AD203B41FA5}">
                      <a16:colId xmlns:a16="http://schemas.microsoft.com/office/drawing/2014/main" val="20001"/>
                    </a:ext>
                  </a:extLst>
                </a:gridCol>
                <a:gridCol w="813730">
                  <a:extLst>
                    <a:ext uri="{9D8B030D-6E8A-4147-A177-3AD203B41FA5}">
                      <a16:colId xmlns:a16="http://schemas.microsoft.com/office/drawing/2014/main" val="20002"/>
                    </a:ext>
                  </a:extLst>
                </a:gridCol>
                <a:gridCol w="2142565">
                  <a:extLst>
                    <a:ext uri="{9D8B030D-6E8A-4147-A177-3AD203B41FA5}">
                      <a16:colId xmlns:a16="http://schemas.microsoft.com/office/drawing/2014/main" val="20003"/>
                    </a:ext>
                  </a:extLst>
                </a:gridCol>
                <a:gridCol w="2375647">
                  <a:extLst>
                    <a:ext uri="{9D8B030D-6E8A-4147-A177-3AD203B41FA5}">
                      <a16:colId xmlns:a16="http://schemas.microsoft.com/office/drawing/2014/main" val="20004"/>
                    </a:ext>
                  </a:extLst>
                </a:gridCol>
                <a:gridCol w="1863843">
                  <a:extLst>
                    <a:ext uri="{9D8B030D-6E8A-4147-A177-3AD203B41FA5}">
                      <a16:colId xmlns:a16="http://schemas.microsoft.com/office/drawing/2014/main" val="20005"/>
                    </a:ext>
                  </a:extLst>
                </a:gridCol>
              </a:tblGrid>
              <a:tr h="370840">
                <a:tc>
                  <a:txBody>
                    <a:bodyPr/>
                    <a:lstStyle/>
                    <a:p>
                      <a:pPr algn="ctr" rtl="0" fontAlgn="t">
                        <a:spcBef>
                          <a:spcPts val="0"/>
                        </a:spcBef>
                        <a:spcAft>
                          <a:spcPts val="0"/>
                        </a:spcAft>
                      </a:pPr>
                      <a:endParaRPr lang="en-AU" sz="1400" b="1" dirty="0">
                        <a:solidFill>
                          <a:srgbClr val="000000"/>
                        </a:solidFill>
                        <a:effectLst/>
                        <a:latin typeface="+mj-lt"/>
                      </a:endParaRPr>
                    </a:p>
                  </a:txBody>
                  <a:tcPr marL="63500" marR="63500" marT="63500" marB="63500"/>
                </a:tc>
                <a:tc>
                  <a:txBody>
                    <a:bodyPr/>
                    <a:lstStyle/>
                    <a:p>
                      <a:pPr algn="ctr" rtl="0" fontAlgn="t">
                        <a:spcBef>
                          <a:spcPts val="0"/>
                        </a:spcBef>
                        <a:spcAft>
                          <a:spcPts val="0"/>
                        </a:spcAft>
                      </a:pPr>
                      <a:r>
                        <a:rPr lang="en-AU" sz="1400" b="1" i="0" u="none" strike="noStrike" dirty="0">
                          <a:solidFill>
                            <a:srgbClr val="000000"/>
                          </a:solidFill>
                          <a:effectLst/>
                          <a:latin typeface="+mj-lt"/>
                        </a:rPr>
                        <a:t>Date </a:t>
                      </a:r>
                      <a:endParaRPr lang="en-AU" sz="1400" b="1" dirty="0">
                        <a:solidFill>
                          <a:srgbClr val="000000"/>
                        </a:solidFill>
                        <a:effectLst/>
                        <a:latin typeface="+mj-lt"/>
                      </a:endParaRPr>
                    </a:p>
                  </a:txBody>
                  <a:tcPr marL="63500" marR="63500" marT="63500" marB="63500"/>
                </a:tc>
                <a:tc>
                  <a:txBody>
                    <a:bodyPr/>
                    <a:lstStyle/>
                    <a:p>
                      <a:pPr algn="ctr" rtl="0" fontAlgn="t">
                        <a:spcBef>
                          <a:spcPts val="0"/>
                        </a:spcBef>
                        <a:spcAft>
                          <a:spcPts val="0"/>
                        </a:spcAft>
                      </a:pPr>
                      <a:r>
                        <a:rPr lang="en-AU" sz="1400" b="1" i="0" u="none" strike="noStrike" dirty="0">
                          <a:solidFill>
                            <a:srgbClr val="000000"/>
                          </a:solidFill>
                          <a:effectLst/>
                          <a:latin typeface="+mj-lt"/>
                        </a:rPr>
                        <a:t>Lecturer </a:t>
                      </a:r>
                      <a:endParaRPr lang="en-AU" sz="1400" b="1" dirty="0">
                        <a:solidFill>
                          <a:srgbClr val="000000"/>
                        </a:solidFill>
                        <a:effectLst/>
                        <a:latin typeface="+mj-lt"/>
                      </a:endParaRPr>
                    </a:p>
                  </a:txBody>
                  <a:tcPr marL="63500" marR="63500" marT="63500" marB="63500"/>
                </a:tc>
                <a:tc>
                  <a:txBody>
                    <a:bodyPr/>
                    <a:lstStyle/>
                    <a:p>
                      <a:pPr algn="ctr" rtl="0" fontAlgn="t">
                        <a:lnSpc>
                          <a:spcPct val="100000"/>
                        </a:lnSpc>
                        <a:spcBef>
                          <a:spcPts val="0"/>
                        </a:spcBef>
                        <a:spcAft>
                          <a:spcPts val="0"/>
                        </a:spcAft>
                      </a:pPr>
                      <a:r>
                        <a:rPr lang="en-AU" sz="1400" b="1" i="0" u="none" strike="noStrike" dirty="0">
                          <a:solidFill>
                            <a:schemeClr val="tx1"/>
                          </a:solidFill>
                          <a:effectLst/>
                          <a:latin typeface="+mj-lt"/>
                        </a:rPr>
                        <a:t>1st Lecture</a:t>
                      </a:r>
                      <a:endParaRPr lang="en-AU" sz="1400" b="1" dirty="0">
                        <a:solidFill>
                          <a:schemeClr val="tx1"/>
                        </a:solidFill>
                        <a:effectLst/>
                        <a:latin typeface="+mj-lt"/>
                      </a:endParaRPr>
                    </a:p>
                  </a:txBody>
                  <a:tcPr marL="63500" marR="63500" marT="63500" marB="63500"/>
                </a:tc>
                <a:tc>
                  <a:txBody>
                    <a:bodyPr/>
                    <a:lstStyle/>
                    <a:p>
                      <a:pPr algn="ctr" rtl="0" fontAlgn="t">
                        <a:lnSpc>
                          <a:spcPct val="100000"/>
                        </a:lnSpc>
                        <a:spcBef>
                          <a:spcPts val="0"/>
                        </a:spcBef>
                        <a:spcAft>
                          <a:spcPts val="0"/>
                        </a:spcAft>
                      </a:pPr>
                      <a:r>
                        <a:rPr lang="en-AU" sz="1400" b="1" i="0" u="none" strike="noStrike" dirty="0">
                          <a:solidFill>
                            <a:schemeClr val="tx1"/>
                          </a:solidFill>
                          <a:effectLst/>
                          <a:latin typeface="+mj-lt"/>
                        </a:rPr>
                        <a:t>2nd Lecture</a:t>
                      </a:r>
                      <a:endParaRPr lang="en-AU" sz="1400" b="1" dirty="0">
                        <a:solidFill>
                          <a:schemeClr val="tx1"/>
                        </a:solidFill>
                        <a:effectLst/>
                        <a:latin typeface="+mj-lt"/>
                      </a:endParaRPr>
                    </a:p>
                  </a:txBody>
                  <a:tcPr marL="63500" marR="63500" marT="63500" marB="63500"/>
                </a:tc>
                <a:tc>
                  <a:txBody>
                    <a:bodyPr/>
                    <a:lstStyle/>
                    <a:p>
                      <a:pPr algn="ctr" rtl="0" fontAlgn="t">
                        <a:spcBef>
                          <a:spcPts val="0"/>
                        </a:spcBef>
                        <a:spcAft>
                          <a:spcPts val="0"/>
                        </a:spcAft>
                      </a:pPr>
                      <a:r>
                        <a:rPr lang="en-AU" sz="1400" b="1" i="0" u="none" strike="noStrike" dirty="0">
                          <a:solidFill>
                            <a:srgbClr val="000000"/>
                          </a:solidFill>
                          <a:effectLst/>
                          <a:latin typeface="+mj-lt"/>
                        </a:rPr>
                        <a:t>Notes</a:t>
                      </a:r>
                      <a:endParaRPr lang="en-AU" sz="1400" b="1" dirty="0">
                        <a:solidFill>
                          <a:srgbClr val="000000"/>
                        </a:solidFill>
                        <a:effectLst/>
                        <a:latin typeface="+mj-lt"/>
                      </a:endParaRPr>
                    </a:p>
                  </a:txBody>
                  <a:tcPr marL="63500" marR="63500" marT="63500" marB="63500"/>
                </a:tc>
                <a:extLst>
                  <a:ext uri="{0D108BD9-81ED-4DB2-BD59-A6C34878D82A}">
                    <a16:rowId xmlns:a16="http://schemas.microsoft.com/office/drawing/2014/main" val="10000"/>
                  </a:ext>
                </a:extLst>
              </a:tr>
              <a:tr h="0">
                <a:tc>
                  <a:txBody>
                    <a:bodyPr/>
                    <a:lstStyle/>
                    <a:p>
                      <a:pPr rtl="0" fontAlgn="t">
                        <a:lnSpc>
                          <a:spcPct val="100000"/>
                        </a:lnSpc>
                        <a:spcBef>
                          <a:spcPts val="0"/>
                        </a:spcBef>
                        <a:spcAft>
                          <a:spcPts val="0"/>
                        </a:spcAft>
                      </a:pPr>
                      <a:r>
                        <a:rPr lang="en-AU" sz="1400" dirty="0">
                          <a:solidFill>
                            <a:srgbClr val="000000"/>
                          </a:solidFill>
                          <a:effectLst/>
                          <a:latin typeface="+mj-lt"/>
                        </a:rPr>
                        <a:t>6</a:t>
                      </a:r>
                    </a:p>
                  </a:txBody>
                  <a:tcPr marL="63500" marR="63500" marT="63500" marB="63500"/>
                </a:tc>
                <a:tc gridSpan="5">
                  <a:txBody>
                    <a:bodyPr/>
                    <a:lstStyle/>
                    <a:p>
                      <a:pPr algn="ctr" rtl="0" fontAlgn="t">
                        <a:lnSpc>
                          <a:spcPct val="100000"/>
                        </a:lnSpc>
                        <a:spcBef>
                          <a:spcPts val="0"/>
                        </a:spcBef>
                        <a:spcAft>
                          <a:spcPts val="0"/>
                        </a:spcAft>
                      </a:pPr>
                      <a:r>
                        <a:rPr lang="en-AU" sz="1400" b="0" i="0" u="none" strike="noStrike" kern="1200" dirty="0">
                          <a:solidFill>
                            <a:srgbClr val="000000"/>
                          </a:solidFill>
                          <a:effectLst/>
                          <a:latin typeface="+mn-lt"/>
                          <a:ea typeface="+mn-ea"/>
                          <a:cs typeface="+mn-cs"/>
                        </a:rPr>
                        <a:t>Break</a:t>
                      </a:r>
                      <a:endParaRPr lang="en-AU" sz="1400" dirty="0">
                        <a:solidFill>
                          <a:srgbClr val="000000"/>
                        </a:solidFill>
                        <a:effectLst/>
                        <a:latin typeface="+mj-lt"/>
                      </a:endParaRPr>
                    </a:p>
                  </a:txBody>
                  <a:tcPr marL="63500" marR="63500" marT="63500" marB="63500"/>
                </a:tc>
                <a:tc hMerge="1">
                  <a:txBody>
                    <a:bodyPr/>
                    <a:lstStyle/>
                    <a:p>
                      <a:pPr rtl="0" fontAlgn="t">
                        <a:spcBef>
                          <a:spcPts val="0"/>
                        </a:spcBef>
                        <a:spcAft>
                          <a:spcPts val="0"/>
                        </a:spcAft>
                      </a:pPr>
                      <a:endParaRPr lang="en-AU" sz="1400" b="0" i="0" u="none" strike="noStrike" kern="1200" dirty="0">
                        <a:solidFill>
                          <a:srgbClr val="FF0000"/>
                        </a:solidFill>
                        <a:effectLst/>
                        <a:latin typeface="+mj-lt"/>
                        <a:ea typeface="+mn-ea"/>
                        <a:cs typeface="+mn-cs"/>
                      </a:endParaRPr>
                    </a:p>
                  </a:txBody>
                  <a:tcPr marL="63500" marR="63500" marT="63500" marB="63500"/>
                </a:tc>
                <a:tc hMerge="1">
                  <a:txBody>
                    <a:bodyPr/>
                    <a:lstStyle/>
                    <a:p>
                      <a:pPr rtl="0" fontAlgn="t">
                        <a:spcBef>
                          <a:spcPts val="0"/>
                        </a:spcBef>
                        <a:spcAft>
                          <a:spcPts val="0"/>
                        </a:spcAft>
                      </a:pPr>
                      <a:endParaRPr lang="en-AU" sz="1400" b="0" i="0" u="none" strike="noStrike" kern="1200" dirty="0">
                        <a:solidFill>
                          <a:srgbClr val="FF0000"/>
                        </a:solidFill>
                        <a:effectLst/>
                        <a:latin typeface="+mj-lt"/>
                        <a:ea typeface="+mn-ea"/>
                        <a:cs typeface="+mn-cs"/>
                      </a:endParaRPr>
                    </a:p>
                  </a:txBody>
                  <a:tcPr marL="63500" marR="63500" marT="63500" marB="63500"/>
                </a:tc>
                <a:tc hMerge="1">
                  <a:txBody>
                    <a:bodyPr/>
                    <a:lstStyle/>
                    <a:p>
                      <a:pPr rtl="0" fontAlgn="t">
                        <a:spcBef>
                          <a:spcPts val="0"/>
                        </a:spcBef>
                        <a:spcAft>
                          <a:spcPts val="0"/>
                        </a:spcAft>
                      </a:pPr>
                      <a:endParaRPr lang="en-AU" sz="1400" b="0" i="0" u="none" strike="noStrike" kern="1200" dirty="0">
                        <a:solidFill>
                          <a:srgbClr val="FF0000"/>
                        </a:solidFill>
                        <a:effectLst/>
                        <a:latin typeface="+mj-lt"/>
                        <a:ea typeface="+mn-ea"/>
                        <a:cs typeface="+mn-cs"/>
                      </a:endParaRPr>
                    </a:p>
                  </a:txBody>
                  <a:tcPr marL="63500" marR="63500" marT="63500" marB="63500"/>
                </a:tc>
                <a:tc hMerge="1">
                  <a:txBody>
                    <a:bodyPr/>
                    <a:lstStyle/>
                    <a:p>
                      <a:pPr rtl="0" fontAlgn="t">
                        <a:spcBef>
                          <a:spcPts val="0"/>
                        </a:spcBef>
                        <a:spcAft>
                          <a:spcPts val="0"/>
                        </a:spcAft>
                      </a:pPr>
                      <a:endParaRPr lang="en-AU" sz="1400" b="0" i="0" u="none" strike="noStrike" kern="1200" dirty="0">
                        <a:solidFill>
                          <a:srgbClr val="FF0000"/>
                        </a:solidFill>
                        <a:effectLst/>
                        <a:latin typeface="+mj-lt"/>
                        <a:ea typeface="+mn-ea"/>
                        <a:cs typeface="+mn-cs"/>
                      </a:endParaRPr>
                    </a:p>
                  </a:txBody>
                  <a:tcPr marL="63500" marR="63500" marT="63500" marB="63500"/>
                </a:tc>
                <a:extLst>
                  <a:ext uri="{0D108BD9-81ED-4DB2-BD59-A6C34878D82A}">
                    <a16:rowId xmlns:a16="http://schemas.microsoft.com/office/drawing/2014/main" val="2908253020"/>
                  </a:ext>
                </a:extLst>
              </a:tr>
              <a:tr h="0">
                <a:tc>
                  <a:txBody>
                    <a:bodyPr/>
                    <a:lstStyle/>
                    <a:p>
                      <a:pPr rtl="0" fontAlgn="t">
                        <a:lnSpc>
                          <a:spcPct val="100000"/>
                        </a:lnSpc>
                        <a:spcBef>
                          <a:spcPts val="0"/>
                        </a:spcBef>
                        <a:spcAft>
                          <a:spcPts val="0"/>
                        </a:spcAft>
                      </a:pPr>
                      <a:r>
                        <a:rPr lang="en-AU" sz="1400" b="0" i="0" u="none" strike="noStrike" dirty="0">
                          <a:solidFill>
                            <a:srgbClr val="000000"/>
                          </a:solidFill>
                          <a:effectLst/>
                          <a:latin typeface="+mj-lt"/>
                        </a:rPr>
                        <a:t>7</a:t>
                      </a:r>
                      <a:endParaRPr lang="en-AU" sz="1400" dirty="0">
                        <a:solidFill>
                          <a:srgbClr val="000000"/>
                        </a:solidFill>
                        <a:effectLst/>
                        <a:latin typeface="+mj-lt"/>
                      </a:endParaRPr>
                    </a:p>
                  </a:txBody>
                  <a:tcPr marL="63500" marR="63500" marT="63500" marB="63500"/>
                </a:tc>
                <a:tc>
                  <a:txBody>
                    <a:bodyPr/>
                    <a:lstStyle/>
                    <a:p>
                      <a:pPr rtl="0" fontAlgn="t">
                        <a:lnSpc>
                          <a:spcPct val="100000"/>
                        </a:lnSpc>
                        <a:spcBef>
                          <a:spcPts val="0"/>
                        </a:spcBef>
                        <a:spcAft>
                          <a:spcPts val="0"/>
                        </a:spcAft>
                      </a:pPr>
                      <a:r>
                        <a:rPr lang="en-AU" sz="1400" dirty="0">
                          <a:solidFill>
                            <a:srgbClr val="000000"/>
                          </a:solidFill>
                          <a:effectLst/>
                          <a:latin typeface="+mj-lt"/>
                        </a:rPr>
                        <a:t>Jul 14 &amp; 15</a:t>
                      </a:r>
                    </a:p>
                  </a:txBody>
                  <a:tcPr marL="63500" marR="63500" marT="63500" marB="63500"/>
                </a:tc>
                <a:tc>
                  <a:txBody>
                    <a:bodyPr/>
                    <a:lstStyle/>
                    <a:p>
                      <a:pPr rtl="0" fontAlgn="t">
                        <a:lnSpc>
                          <a:spcPct val="100000"/>
                        </a:lnSpc>
                        <a:spcBef>
                          <a:spcPts val="0"/>
                        </a:spcBef>
                        <a:spcAft>
                          <a:spcPts val="0"/>
                        </a:spcAft>
                      </a:pPr>
                      <a:r>
                        <a:rPr lang="en-AU" sz="1400" b="0" i="0" u="none" strike="noStrike" kern="1200" dirty="0">
                          <a:solidFill>
                            <a:srgbClr val="000000"/>
                          </a:solidFill>
                          <a:effectLst/>
                          <a:latin typeface="+mj-lt"/>
                          <a:ea typeface="+mn-ea"/>
                          <a:cs typeface="+mn-cs"/>
                        </a:rPr>
                        <a:t>Dilum</a:t>
                      </a:r>
                    </a:p>
                  </a:txBody>
                  <a:tcPr marL="63500" marR="63500" marT="63500" marB="63500"/>
                </a:tc>
                <a:tc>
                  <a:txBody>
                    <a:bodyPr/>
                    <a:lstStyle/>
                    <a:p>
                      <a:pPr marL="285750" indent="-285750" rtl="0" fontAlgn="t">
                        <a:lnSpc>
                          <a:spcPct val="100000"/>
                        </a:lnSpc>
                        <a:spcBef>
                          <a:spcPts val="0"/>
                        </a:spcBef>
                        <a:spcAft>
                          <a:spcPts val="0"/>
                        </a:spcAft>
                        <a:buFont typeface="Arial"/>
                        <a:buChar char="•"/>
                      </a:pPr>
                      <a:r>
                        <a:rPr lang="en-AU" sz="1400" b="0" i="0" u="none" strike="noStrike" kern="1200" dirty="0">
                          <a:solidFill>
                            <a:srgbClr val="000000"/>
                          </a:solidFill>
                          <a:effectLst/>
                          <a:latin typeface="+mj-lt"/>
                          <a:ea typeface="+mn-ea"/>
                          <a:cs typeface="+mn-cs"/>
                        </a:rPr>
                        <a:t>Smart contract testing</a:t>
                      </a:r>
                    </a:p>
                  </a:txBody>
                  <a:tcPr marL="63500" marR="63500" marT="63500" marB="63500"/>
                </a:tc>
                <a:tc>
                  <a:txBody>
                    <a:bodyPr/>
                    <a:lstStyle/>
                    <a:p>
                      <a:pPr marL="285750" indent="-285750" rtl="0" fontAlgn="t">
                        <a:lnSpc>
                          <a:spcPct val="100000"/>
                        </a:lnSpc>
                        <a:spcBef>
                          <a:spcPts val="0"/>
                        </a:spcBef>
                        <a:spcAft>
                          <a:spcPts val="0"/>
                        </a:spcAft>
                        <a:buFont typeface="Arial"/>
                        <a:buChar char="•"/>
                      </a:pPr>
                      <a:r>
                        <a:rPr lang="en-AU" sz="1400" b="0" i="0" u="none" strike="noStrike" kern="1200" dirty="0">
                          <a:solidFill>
                            <a:srgbClr val="000000"/>
                          </a:solidFill>
                          <a:effectLst/>
                          <a:latin typeface="+mj-lt"/>
                          <a:ea typeface="+mn-ea"/>
                          <a:cs typeface="+mn-cs"/>
                        </a:rPr>
                        <a:t>Security</a:t>
                      </a:r>
                    </a:p>
                    <a:p>
                      <a:pPr marL="285750" indent="-285750" rtl="0" fontAlgn="t">
                        <a:lnSpc>
                          <a:spcPct val="100000"/>
                        </a:lnSpc>
                        <a:spcBef>
                          <a:spcPts val="0"/>
                        </a:spcBef>
                        <a:spcAft>
                          <a:spcPts val="0"/>
                        </a:spcAft>
                        <a:buFont typeface="Arial"/>
                        <a:buChar char="•"/>
                      </a:pPr>
                      <a:r>
                        <a:rPr lang="en-AU" sz="1400" b="0" i="0" u="none" strike="noStrike" kern="1200" dirty="0">
                          <a:solidFill>
                            <a:srgbClr val="000000"/>
                          </a:solidFill>
                          <a:effectLst/>
                          <a:latin typeface="+mj-lt"/>
                          <a:ea typeface="+mn-ea"/>
                          <a:cs typeface="+mn-cs"/>
                        </a:rPr>
                        <a:t>Reliability</a:t>
                      </a:r>
                    </a:p>
                  </a:txBody>
                  <a:tcPr marL="63500" marR="63500" marT="63500" marB="63500"/>
                </a:tc>
                <a:tc>
                  <a:txBody>
                    <a:bodyPr/>
                    <a:lstStyle/>
                    <a:p>
                      <a:pPr rtl="0" fontAlgn="t">
                        <a:lnSpc>
                          <a:spcPct val="100000"/>
                        </a:lnSpc>
                        <a:spcBef>
                          <a:spcPts val="0"/>
                        </a:spcBef>
                        <a:spcAft>
                          <a:spcPts val="0"/>
                        </a:spcAft>
                      </a:pPr>
                      <a:endParaRPr lang="en-AU" sz="1400" b="0" i="0" u="none" strike="noStrike" kern="1200" dirty="0">
                        <a:solidFill>
                          <a:srgbClr val="000000"/>
                        </a:solidFill>
                        <a:effectLst/>
                        <a:latin typeface="+mj-lt"/>
                        <a:ea typeface="+mn-ea"/>
                        <a:cs typeface="+mn-cs"/>
                      </a:endParaRPr>
                    </a:p>
                  </a:txBody>
                  <a:tcPr marL="63500" marR="63500" marT="63500" marB="63500"/>
                </a:tc>
                <a:extLst>
                  <a:ext uri="{0D108BD9-81ED-4DB2-BD59-A6C34878D82A}">
                    <a16:rowId xmlns:a16="http://schemas.microsoft.com/office/drawing/2014/main" val="10001"/>
                  </a:ext>
                </a:extLst>
              </a:tr>
              <a:tr h="0">
                <a:tc>
                  <a:txBody>
                    <a:bodyPr/>
                    <a:lstStyle/>
                    <a:p>
                      <a:pPr rtl="0" fontAlgn="t">
                        <a:lnSpc>
                          <a:spcPct val="100000"/>
                        </a:lnSpc>
                        <a:spcBef>
                          <a:spcPts val="0"/>
                        </a:spcBef>
                        <a:spcAft>
                          <a:spcPts val="0"/>
                        </a:spcAft>
                      </a:pPr>
                      <a:r>
                        <a:rPr lang="en-AU" sz="1400" b="0" i="0" u="none" strike="noStrike" dirty="0">
                          <a:solidFill>
                            <a:srgbClr val="000000"/>
                          </a:solidFill>
                          <a:effectLst/>
                          <a:latin typeface="+mj-lt"/>
                        </a:rPr>
                        <a:t>8</a:t>
                      </a:r>
                      <a:endParaRPr lang="en-AU" sz="1400" dirty="0">
                        <a:solidFill>
                          <a:srgbClr val="000000"/>
                        </a:solidFill>
                        <a:effectLst/>
                        <a:latin typeface="+mj-lt"/>
                      </a:endParaRPr>
                    </a:p>
                  </a:txBody>
                  <a:tcPr marL="63500" marR="63500" marT="63500" marB="63500"/>
                </a:tc>
                <a:tc>
                  <a:txBody>
                    <a:bodyPr/>
                    <a:lstStyle/>
                    <a:p>
                      <a:pPr rtl="0" fontAlgn="t">
                        <a:lnSpc>
                          <a:spcPct val="100000"/>
                        </a:lnSpc>
                        <a:spcBef>
                          <a:spcPts val="0"/>
                        </a:spcBef>
                        <a:spcAft>
                          <a:spcPts val="0"/>
                        </a:spcAft>
                      </a:pPr>
                      <a:r>
                        <a:rPr lang="en-AU" sz="1400" dirty="0">
                          <a:solidFill>
                            <a:srgbClr val="000000"/>
                          </a:solidFill>
                          <a:effectLst/>
                          <a:latin typeface="+mj-lt"/>
                        </a:rPr>
                        <a:t>Jul 21 &amp; 22</a:t>
                      </a:r>
                    </a:p>
                  </a:txBody>
                  <a:tcPr marL="63500" marR="63500" marT="63500" marB="63500"/>
                </a:tc>
                <a:tc>
                  <a:txBody>
                    <a:bodyPr/>
                    <a:lstStyle/>
                    <a:p>
                      <a:pPr rtl="0" fontAlgn="t">
                        <a:lnSpc>
                          <a:spcPct val="100000"/>
                        </a:lnSpc>
                        <a:spcBef>
                          <a:spcPts val="0"/>
                        </a:spcBef>
                        <a:spcAft>
                          <a:spcPts val="0"/>
                        </a:spcAft>
                      </a:pPr>
                      <a:r>
                        <a:rPr lang="en-AU" sz="1400" b="0" i="0" u="none" strike="noStrike" kern="1200" dirty="0">
                          <a:solidFill>
                            <a:srgbClr val="000000"/>
                          </a:solidFill>
                          <a:effectLst/>
                          <a:latin typeface="+mj-lt"/>
                          <a:ea typeface="+mn-ea"/>
                          <a:cs typeface="+mn-cs"/>
                        </a:rPr>
                        <a:t>Helen</a:t>
                      </a:r>
                    </a:p>
                  </a:txBody>
                  <a:tcPr marL="63500" marR="63500" marT="63500" marB="63500"/>
                </a:tc>
                <a:tc>
                  <a:txBody>
                    <a:bodyPr/>
                    <a:lstStyle/>
                    <a:p>
                      <a:pPr marL="285750" indent="-285750" rtl="0" fontAlgn="t">
                        <a:lnSpc>
                          <a:spcPct val="100000"/>
                        </a:lnSpc>
                        <a:spcBef>
                          <a:spcPts val="0"/>
                        </a:spcBef>
                        <a:spcAft>
                          <a:spcPts val="0"/>
                        </a:spcAft>
                        <a:buFont typeface="Arial"/>
                        <a:buChar char="•"/>
                      </a:pPr>
                      <a:r>
                        <a:rPr lang="en-AU" sz="1400" b="0" i="0" u="none" strike="noStrike" kern="1200" dirty="0">
                          <a:solidFill>
                            <a:srgbClr val="000000"/>
                          </a:solidFill>
                          <a:effectLst/>
                          <a:latin typeface="+mj-lt"/>
                          <a:ea typeface="+mn-ea"/>
                          <a:cs typeface="+mn-cs"/>
                        </a:rPr>
                        <a:t>Model-driven engineering </a:t>
                      </a:r>
                    </a:p>
                  </a:txBody>
                  <a:tcPr marL="63500" marR="63500" marT="63500" marB="63500"/>
                </a:tc>
                <a:tc>
                  <a:txBody>
                    <a:bodyPr/>
                    <a:lstStyle/>
                    <a:p>
                      <a:pPr marL="285750" indent="-285750" rtl="0" fontAlgn="base">
                        <a:lnSpc>
                          <a:spcPct val="100000"/>
                        </a:lnSpc>
                        <a:buFont typeface="Arial"/>
                        <a:buChar char="•"/>
                      </a:pPr>
                      <a:r>
                        <a:rPr lang="en-AU" sz="1400" b="0" i="0" u="none" strike="noStrike" kern="1200" dirty="0">
                          <a:solidFill>
                            <a:srgbClr val="000000"/>
                          </a:solidFill>
                          <a:effectLst/>
                          <a:latin typeface="+mj-lt"/>
                          <a:ea typeface="+mn-ea"/>
                          <a:cs typeface="+mn-cs"/>
                        </a:rPr>
                        <a:t>Privacy </a:t>
                      </a:r>
                    </a:p>
                    <a:p>
                      <a:pPr marL="285750" indent="-285750" rtl="0" fontAlgn="base">
                        <a:lnSpc>
                          <a:spcPct val="100000"/>
                        </a:lnSpc>
                        <a:buFont typeface="Arial"/>
                        <a:buChar char="•"/>
                      </a:pPr>
                      <a:r>
                        <a:rPr lang="en-AU" sz="1400" b="0" i="0" u="none" strike="noStrike" kern="1200" dirty="0">
                          <a:solidFill>
                            <a:srgbClr val="000000"/>
                          </a:solidFill>
                          <a:effectLst/>
                          <a:latin typeface="+mj-lt"/>
                          <a:ea typeface="+mn-ea"/>
                          <a:cs typeface="+mn-cs"/>
                        </a:rPr>
                        <a:t>Data Governance</a:t>
                      </a:r>
                    </a:p>
                    <a:p>
                      <a:pPr marL="285750" indent="-285750" rtl="0" fontAlgn="base">
                        <a:lnSpc>
                          <a:spcPct val="100000"/>
                        </a:lnSpc>
                        <a:buFont typeface="Arial"/>
                        <a:buChar char="•"/>
                      </a:pPr>
                      <a:r>
                        <a:rPr lang="en-AU" sz="1400" b="0" i="0" u="none" strike="noStrike" kern="1200" dirty="0">
                          <a:solidFill>
                            <a:srgbClr val="000000"/>
                          </a:solidFill>
                          <a:effectLst/>
                          <a:latin typeface="+mj-lt"/>
                          <a:ea typeface="+mn-ea"/>
                          <a:cs typeface="+mn-cs"/>
                        </a:rPr>
                        <a:t>Data Management</a:t>
                      </a:r>
                    </a:p>
                  </a:txBody>
                  <a:tcPr marL="63500" marR="63500" marT="63500" marB="63500"/>
                </a:tc>
                <a:tc>
                  <a:txBody>
                    <a:bodyPr/>
                    <a:lstStyle/>
                    <a:p>
                      <a:pPr fontAlgn="t">
                        <a:lnSpc>
                          <a:spcPct val="100000"/>
                        </a:lnSpc>
                      </a:pPr>
                      <a:br>
                        <a:rPr lang="en-AU" sz="1400" b="0" i="0" u="none" strike="noStrike" kern="1200" dirty="0">
                          <a:solidFill>
                            <a:srgbClr val="000000"/>
                          </a:solidFill>
                          <a:effectLst/>
                          <a:latin typeface="+mj-lt"/>
                          <a:ea typeface="+mn-ea"/>
                          <a:cs typeface="+mn-cs"/>
                        </a:rPr>
                      </a:br>
                      <a:endParaRPr lang="en-AU" sz="1400" b="0" i="0" u="none" strike="noStrike" kern="1200" dirty="0">
                        <a:solidFill>
                          <a:srgbClr val="000000"/>
                        </a:solidFill>
                        <a:effectLst/>
                        <a:latin typeface="+mj-lt"/>
                        <a:ea typeface="+mn-ea"/>
                        <a:cs typeface="+mn-cs"/>
                      </a:endParaRPr>
                    </a:p>
                  </a:txBody>
                  <a:tcPr marL="63500" marR="63500" marT="63500" marB="63500"/>
                </a:tc>
                <a:extLst>
                  <a:ext uri="{0D108BD9-81ED-4DB2-BD59-A6C34878D82A}">
                    <a16:rowId xmlns:a16="http://schemas.microsoft.com/office/drawing/2014/main" val="10002"/>
                  </a:ext>
                </a:extLst>
              </a:tr>
              <a:tr h="0">
                <a:tc>
                  <a:txBody>
                    <a:bodyPr/>
                    <a:lstStyle/>
                    <a:p>
                      <a:pPr rtl="0" fontAlgn="t">
                        <a:lnSpc>
                          <a:spcPct val="100000"/>
                        </a:lnSpc>
                        <a:spcBef>
                          <a:spcPts val="0"/>
                        </a:spcBef>
                        <a:spcAft>
                          <a:spcPts val="0"/>
                        </a:spcAft>
                      </a:pPr>
                      <a:r>
                        <a:rPr lang="en-AU" sz="1400" b="0" i="0" u="none" strike="noStrike" dirty="0">
                          <a:solidFill>
                            <a:srgbClr val="000000"/>
                          </a:solidFill>
                          <a:effectLst/>
                          <a:latin typeface="+mj-lt"/>
                        </a:rPr>
                        <a:t>9</a:t>
                      </a:r>
                      <a:endParaRPr lang="en-AU" sz="1400" dirty="0">
                        <a:solidFill>
                          <a:srgbClr val="000000"/>
                        </a:solidFill>
                        <a:effectLst/>
                        <a:latin typeface="+mj-lt"/>
                      </a:endParaRPr>
                    </a:p>
                  </a:txBody>
                  <a:tcPr marL="63500" marR="63500" marT="63500" marB="63500"/>
                </a:tc>
                <a:tc>
                  <a:txBody>
                    <a:bodyPr/>
                    <a:lstStyle/>
                    <a:p>
                      <a:pPr rtl="0" fontAlgn="t">
                        <a:lnSpc>
                          <a:spcPct val="100000"/>
                        </a:lnSpc>
                        <a:spcBef>
                          <a:spcPts val="0"/>
                        </a:spcBef>
                        <a:spcAft>
                          <a:spcPts val="0"/>
                        </a:spcAft>
                      </a:pPr>
                      <a:r>
                        <a:rPr lang="en-AU" sz="1400" dirty="0">
                          <a:solidFill>
                            <a:srgbClr val="000000"/>
                          </a:solidFill>
                          <a:effectLst/>
                          <a:latin typeface="+mj-lt"/>
                        </a:rPr>
                        <a:t>Jul 28 &amp; 29</a:t>
                      </a:r>
                    </a:p>
                  </a:txBody>
                  <a:tcPr marL="63500" marR="63500" marT="63500" marB="63500"/>
                </a:tc>
                <a:tc>
                  <a:txBody>
                    <a:bodyPr/>
                    <a:lstStyle/>
                    <a:p>
                      <a:pPr rtl="0" fontAlgn="t">
                        <a:lnSpc>
                          <a:spcPct val="100000"/>
                        </a:lnSpc>
                        <a:spcBef>
                          <a:spcPts val="0"/>
                        </a:spcBef>
                        <a:spcAft>
                          <a:spcPts val="0"/>
                        </a:spcAft>
                      </a:pPr>
                      <a:r>
                        <a:rPr lang="en-AU" sz="1400" b="0" i="0" u="none" strike="noStrike" kern="1200" dirty="0">
                          <a:solidFill>
                            <a:srgbClr val="000000"/>
                          </a:solidFill>
                          <a:effectLst/>
                          <a:latin typeface="+mj-lt"/>
                          <a:ea typeface="+mn-ea"/>
                          <a:cs typeface="+mn-cs"/>
                        </a:rPr>
                        <a:t>Helen</a:t>
                      </a:r>
                    </a:p>
                    <a:p>
                      <a:pPr rtl="0" fontAlgn="t">
                        <a:lnSpc>
                          <a:spcPct val="100000"/>
                        </a:lnSpc>
                        <a:spcBef>
                          <a:spcPts val="0"/>
                        </a:spcBef>
                        <a:spcAft>
                          <a:spcPts val="0"/>
                        </a:spcAft>
                      </a:pPr>
                      <a:r>
                        <a:rPr lang="en-AU" sz="1400" b="0" i="0" u="none" strike="noStrike" kern="1200" dirty="0">
                          <a:solidFill>
                            <a:srgbClr val="000000"/>
                          </a:solidFill>
                          <a:effectLst/>
                          <a:latin typeface="+mj-lt"/>
                          <a:ea typeface="+mn-ea"/>
                          <a:cs typeface="+mn-cs"/>
                        </a:rPr>
                        <a:t>Dilum</a:t>
                      </a:r>
                    </a:p>
                    <a:p>
                      <a:pPr rtl="0" fontAlgn="t">
                        <a:lnSpc>
                          <a:spcPct val="100000"/>
                        </a:lnSpc>
                        <a:spcBef>
                          <a:spcPts val="0"/>
                        </a:spcBef>
                        <a:spcAft>
                          <a:spcPts val="0"/>
                        </a:spcAft>
                      </a:pPr>
                      <a:r>
                        <a:rPr lang="en-AU" sz="1400" b="0" i="0" u="none" strike="noStrike" kern="1200" dirty="0">
                          <a:solidFill>
                            <a:srgbClr val="000000"/>
                          </a:solidFill>
                          <a:effectLst/>
                          <a:latin typeface="+mj-lt"/>
                          <a:ea typeface="+mn-ea"/>
                          <a:cs typeface="+mn-cs"/>
                        </a:rPr>
                        <a:t>Sherry</a:t>
                      </a:r>
                    </a:p>
                  </a:txBody>
                  <a:tcPr marL="63500" marR="63500" marT="63500" marB="63500"/>
                </a:tc>
                <a:tc>
                  <a:txBody>
                    <a:bodyPr/>
                    <a:lstStyle/>
                    <a:p>
                      <a:pPr marL="285750" indent="-285750" rtl="0" fontAlgn="t">
                        <a:lnSpc>
                          <a:spcPct val="100000"/>
                        </a:lnSpc>
                        <a:spcBef>
                          <a:spcPts val="0"/>
                        </a:spcBef>
                        <a:spcAft>
                          <a:spcPts val="0"/>
                        </a:spcAft>
                        <a:buFont typeface="Arial"/>
                        <a:buChar char="•"/>
                      </a:pPr>
                      <a:r>
                        <a:rPr lang="en-AU" sz="1400" b="0" i="0" u="none" strike="noStrike" kern="1200" dirty="0">
                          <a:solidFill>
                            <a:srgbClr val="000000"/>
                          </a:solidFill>
                          <a:effectLst/>
                          <a:latin typeface="+mj-lt"/>
                          <a:ea typeface="+mn-ea"/>
                          <a:cs typeface="+mn-cs"/>
                        </a:rPr>
                        <a:t>Cost</a:t>
                      </a:r>
                    </a:p>
                    <a:p>
                      <a:pPr marL="285750" indent="-285750" rtl="0" fontAlgn="t">
                        <a:lnSpc>
                          <a:spcPct val="100000"/>
                        </a:lnSpc>
                        <a:spcBef>
                          <a:spcPts val="0"/>
                        </a:spcBef>
                        <a:spcAft>
                          <a:spcPts val="0"/>
                        </a:spcAft>
                        <a:buFont typeface="Arial"/>
                        <a:buChar char="•"/>
                      </a:pPr>
                      <a:r>
                        <a:rPr lang="en-AU" sz="1400" b="0" i="0" u="none" strike="noStrike" kern="1200" dirty="0">
                          <a:solidFill>
                            <a:srgbClr val="000000"/>
                          </a:solidFill>
                          <a:effectLst/>
                          <a:latin typeface="+mj-lt"/>
                          <a:ea typeface="+mn-ea"/>
                          <a:cs typeface="+mn-cs"/>
                        </a:rPr>
                        <a:t>Guest lecture</a:t>
                      </a:r>
                    </a:p>
                  </a:txBody>
                  <a:tcPr marL="63500" marR="63500" marT="63500" marB="635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400" b="0" i="0" u="none" strike="noStrike" kern="1200" dirty="0">
                          <a:solidFill>
                            <a:srgbClr val="000000"/>
                          </a:solidFill>
                          <a:effectLst/>
                          <a:latin typeface="+mn-lt"/>
                          <a:ea typeface="+mn-ea"/>
                          <a:cs typeface="+mn-cs"/>
                        </a:rPr>
                        <a:t>Project 2 – Presentation 2</a:t>
                      </a:r>
                    </a:p>
                    <a:p>
                      <a:pPr rtl="0" fontAlgn="t">
                        <a:lnSpc>
                          <a:spcPct val="100000"/>
                        </a:lnSpc>
                        <a:spcBef>
                          <a:spcPts val="0"/>
                        </a:spcBef>
                        <a:spcAft>
                          <a:spcPts val="0"/>
                        </a:spcAft>
                      </a:pPr>
                      <a:endParaRPr lang="en-AU" sz="1400" b="0" i="0" u="none" strike="noStrike" kern="1200" dirty="0">
                        <a:solidFill>
                          <a:srgbClr val="000000"/>
                        </a:solidFill>
                        <a:effectLst/>
                        <a:latin typeface="+mj-lt"/>
                        <a:ea typeface="+mn-ea"/>
                        <a:cs typeface="+mn-cs"/>
                      </a:endParaRPr>
                    </a:p>
                  </a:txBody>
                  <a:tcPr marL="63500" marR="63500" marT="63500" marB="63500"/>
                </a:tc>
                <a:tc>
                  <a:txBody>
                    <a:bodyPr/>
                    <a:lstStyle/>
                    <a:p>
                      <a:pPr rtl="0" fontAlgn="t">
                        <a:lnSpc>
                          <a:spcPct val="100000"/>
                        </a:lnSpc>
                        <a:spcBef>
                          <a:spcPts val="0"/>
                        </a:spcBef>
                        <a:spcAft>
                          <a:spcPts val="0"/>
                        </a:spcAft>
                      </a:pPr>
                      <a:r>
                        <a:rPr lang="en-US" sz="1400" b="0" i="0" kern="1200" dirty="0">
                          <a:solidFill>
                            <a:srgbClr val="000000"/>
                          </a:solidFill>
                          <a:effectLst/>
                          <a:latin typeface="+mj-lt"/>
                          <a:ea typeface="+mn-ea"/>
                          <a:cs typeface="+mn-cs"/>
                        </a:rPr>
                        <a:t>Presentation 2 (Demo)</a:t>
                      </a:r>
                      <a:endParaRPr lang="en-AU" sz="1400" b="0" i="0" u="none" strike="noStrike" kern="1200" dirty="0">
                        <a:solidFill>
                          <a:srgbClr val="000000"/>
                        </a:solidFill>
                        <a:effectLst/>
                        <a:latin typeface="+mj-lt"/>
                        <a:ea typeface="+mn-ea"/>
                        <a:cs typeface="+mn-cs"/>
                      </a:endParaRPr>
                    </a:p>
                  </a:txBody>
                  <a:tcPr marL="63500" marR="63500" marT="63500" marB="63500"/>
                </a:tc>
                <a:extLst>
                  <a:ext uri="{0D108BD9-81ED-4DB2-BD59-A6C34878D82A}">
                    <a16:rowId xmlns:a16="http://schemas.microsoft.com/office/drawing/2014/main" val="10003"/>
                  </a:ext>
                </a:extLst>
              </a:tr>
              <a:tr h="0">
                <a:tc>
                  <a:txBody>
                    <a:bodyPr/>
                    <a:lstStyle/>
                    <a:p>
                      <a:pPr rtl="0" fontAlgn="t">
                        <a:lnSpc>
                          <a:spcPct val="100000"/>
                        </a:lnSpc>
                        <a:spcBef>
                          <a:spcPts val="0"/>
                        </a:spcBef>
                        <a:spcAft>
                          <a:spcPts val="0"/>
                        </a:spcAft>
                      </a:pPr>
                      <a:r>
                        <a:rPr lang="en-AU" sz="1400" b="0" i="0" u="none" strike="noStrike" dirty="0">
                          <a:solidFill>
                            <a:srgbClr val="000000"/>
                          </a:solidFill>
                          <a:effectLst/>
                          <a:latin typeface="+mj-lt"/>
                        </a:rPr>
                        <a:t>10</a:t>
                      </a:r>
                      <a:endParaRPr lang="en-AU" sz="1400" dirty="0">
                        <a:solidFill>
                          <a:srgbClr val="000000"/>
                        </a:solidFill>
                        <a:effectLst/>
                        <a:latin typeface="+mj-lt"/>
                      </a:endParaRPr>
                    </a:p>
                  </a:txBody>
                  <a:tcPr marL="63500" marR="63500" marT="63500" marB="63500"/>
                </a:tc>
                <a:tc>
                  <a:txBody>
                    <a:bodyPr/>
                    <a:lstStyle/>
                    <a:p>
                      <a:pPr rtl="0" fontAlgn="t">
                        <a:lnSpc>
                          <a:spcPct val="100000"/>
                        </a:lnSpc>
                        <a:spcBef>
                          <a:spcPts val="0"/>
                        </a:spcBef>
                        <a:spcAft>
                          <a:spcPts val="0"/>
                        </a:spcAft>
                      </a:pPr>
                      <a:r>
                        <a:rPr lang="en-AU" sz="1400" dirty="0">
                          <a:solidFill>
                            <a:srgbClr val="000000"/>
                          </a:solidFill>
                          <a:effectLst/>
                          <a:latin typeface="+mj-lt"/>
                        </a:rPr>
                        <a:t>Aug4 &amp; 5</a:t>
                      </a:r>
                    </a:p>
                  </a:txBody>
                  <a:tcPr marL="63500" marR="63500" marT="63500" marB="63500"/>
                </a:tc>
                <a:tc>
                  <a:txBody>
                    <a:bodyPr/>
                    <a:lstStyle/>
                    <a:p>
                      <a:pPr rtl="0" fontAlgn="t">
                        <a:lnSpc>
                          <a:spcPct val="100000"/>
                        </a:lnSpc>
                        <a:spcBef>
                          <a:spcPts val="0"/>
                        </a:spcBef>
                        <a:spcAft>
                          <a:spcPts val="0"/>
                        </a:spcAft>
                      </a:pPr>
                      <a:r>
                        <a:rPr lang="en-AU" sz="1400" b="0" i="0" u="none" strike="noStrike" kern="1200" dirty="0">
                          <a:solidFill>
                            <a:srgbClr val="000000"/>
                          </a:solidFill>
                          <a:effectLst/>
                          <a:latin typeface="+mj-lt"/>
                          <a:ea typeface="+mn-ea"/>
                          <a:cs typeface="+mn-cs"/>
                        </a:rPr>
                        <a:t>Sherry</a:t>
                      </a:r>
                    </a:p>
                  </a:txBody>
                  <a:tcPr marL="63500" marR="63500" marT="63500" marB="63500"/>
                </a:tc>
                <a:tc>
                  <a:txBody>
                    <a:bodyPr/>
                    <a:lstStyle/>
                    <a:p>
                      <a:pPr marL="285750" indent="-285750" rtl="0" fontAlgn="t">
                        <a:lnSpc>
                          <a:spcPct val="100000"/>
                        </a:lnSpc>
                        <a:spcBef>
                          <a:spcPts val="0"/>
                        </a:spcBef>
                        <a:spcAft>
                          <a:spcPts val="0"/>
                        </a:spcAft>
                        <a:buFont typeface="Arial"/>
                        <a:buChar char="•"/>
                      </a:pPr>
                      <a:r>
                        <a:rPr lang="en-AU" sz="1400" b="0" i="0" u="none" strike="noStrike" kern="1200" dirty="0">
                          <a:solidFill>
                            <a:srgbClr val="000000"/>
                          </a:solidFill>
                          <a:effectLst/>
                          <a:latin typeface="+mj-lt"/>
                          <a:ea typeface="+mn-ea"/>
                          <a:cs typeface="+mn-cs"/>
                        </a:rPr>
                        <a:t>Guest lecture</a:t>
                      </a:r>
                    </a:p>
                  </a:txBody>
                  <a:tcPr marL="63500" marR="63500" marT="63500" marB="63500"/>
                </a:tc>
                <a:tc>
                  <a:txBody>
                    <a:bodyPr/>
                    <a:lstStyle/>
                    <a:p>
                      <a:pPr marL="285750" marR="0" indent="-285750" algn="l" defTabSz="914400" rtl="0" eaLnBrk="1" fontAlgn="t" latinLnBrk="0" hangingPunct="1">
                        <a:lnSpc>
                          <a:spcPct val="100000"/>
                        </a:lnSpc>
                        <a:spcBef>
                          <a:spcPts val="0"/>
                        </a:spcBef>
                        <a:spcAft>
                          <a:spcPts val="0"/>
                        </a:spcAft>
                        <a:buClrTx/>
                        <a:buSzTx/>
                        <a:buFont typeface="Arial"/>
                        <a:buChar char="•"/>
                        <a:tabLst/>
                        <a:defRPr/>
                      </a:pPr>
                      <a:r>
                        <a:rPr lang="en-AU" sz="1400" b="0" i="0" u="none" strike="noStrike" kern="1200" dirty="0">
                          <a:solidFill>
                            <a:srgbClr val="000000"/>
                          </a:solidFill>
                          <a:effectLst/>
                          <a:latin typeface="+mn-lt"/>
                          <a:ea typeface="+mn-ea"/>
                          <a:cs typeface="+mn-cs"/>
                        </a:rPr>
                        <a:t>Summary</a:t>
                      </a:r>
                    </a:p>
                    <a:p>
                      <a:pPr marL="285750" marR="0" indent="-285750" algn="l" defTabSz="914400" rtl="0" eaLnBrk="1" fontAlgn="t" latinLnBrk="0" hangingPunct="1">
                        <a:lnSpc>
                          <a:spcPct val="100000"/>
                        </a:lnSpc>
                        <a:spcBef>
                          <a:spcPts val="0"/>
                        </a:spcBef>
                        <a:spcAft>
                          <a:spcPts val="0"/>
                        </a:spcAft>
                        <a:buClrTx/>
                        <a:buSzTx/>
                        <a:buFont typeface="Arial"/>
                        <a:buChar char="•"/>
                        <a:tabLst/>
                        <a:defRPr/>
                      </a:pPr>
                      <a:r>
                        <a:rPr lang="en-AU" sz="1400" b="0" i="0" u="none" strike="noStrike" kern="1200" dirty="0">
                          <a:solidFill>
                            <a:srgbClr val="000000"/>
                          </a:solidFill>
                          <a:effectLst/>
                          <a:latin typeface="+mn-lt"/>
                          <a:ea typeface="+mn-ea"/>
                          <a:cs typeface="+mn-cs"/>
                        </a:rPr>
                        <a:t>Sample</a:t>
                      </a:r>
                      <a:r>
                        <a:rPr lang="en-AU" sz="1400" b="0" i="0" u="none" strike="noStrike" kern="1200" baseline="0" dirty="0">
                          <a:solidFill>
                            <a:srgbClr val="000000"/>
                          </a:solidFill>
                          <a:effectLst/>
                          <a:latin typeface="+mn-lt"/>
                          <a:ea typeface="+mn-ea"/>
                          <a:cs typeface="+mn-cs"/>
                        </a:rPr>
                        <a:t> Questions</a:t>
                      </a:r>
                      <a:endParaRPr lang="en-AU" sz="1400" b="0" i="0" u="none" strike="noStrike" kern="1200" dirty="0">
                        <a:solidFill>
                          <a:srgbClr val="000000"/>
                        </a:solidFill>
                        <a:effectLst/>
                        <a:latin typeface="+mn-lt"/>
                        <a:ea typeface="+mn-ea"/>
                        <a:cs typeface="+mn-cs"/>
                      </a:endParaRPr>
                    </a:p>
                  </a:txBody>
                  <a:tcPr marL="63500" marR="63500" marT="63500" marB="63500"/>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en-US" sz="1400" b="0" i="0" kern="1200" dirty="0">
                          <a:solidFill>
                            <a:srgbClr val="000000"/>
                          </a:solidFill>
                          <a:effectLst/>
                          <a:latin typeface="+mn-lt"/>
                          <a:ea typeface="+mn-ea"/>
                          <a:cs typeface="+mn-cs"/>
                        </a:rPr>
                        <a:t>Project 2 </a:t>
                      </a:r>
                      <a:r>
                        <a:rPr lang="en-AU" sz="1400" b="0" i="0" kern="1200" dirty="0">
                          <a:solidFill>
                            <a:srgbClr val="000000"/>
                          </a:solidFill>
                          <a:effectLst/>
                          <a:latin typeface="+mn-lt"/>
                          <a:ea typeface="+mn-ea"/>
                          <a:cs typeface="+mn-cs"/>
                        </a:rPr>
                        <a:t>submission</a:t>
                      </a:r>
                      <a:endParaRPr lang="en-AU" sz="1400" b="0" i="0" u="none" strike="noStrike" kern="1200" dirty="0">
                        <a:solidFill>
                          <a:srgbClr val="000000"/>
                        </a:solidFill>
                        <a:effectLst/>
                        <a:latin typeface="+mn-lt"/>
                        <a:ea typeface="+mn-ea"/>
                        <a:cs typeface="+mn-cs"/>
                      </a:endParaRPr>
                    </a:p>
                    <a:p>
                      <a:pPr rtl="0" fontAlgn="t">
                        <a:lnSpc>
                          <a:spcPct val="100000"/>
                        </a:lnSpc>
                        <a:spcBef>
                          <a:spcPts val="0"/>
                        </a:spcBef>
                        <a:spcAft>
                          <a:spcPts val="0"/>
                        </a:spcAft>
                      </a:pPr>
                      <a:endParaRPr lang="en-AU" sz="1400" b="0" i="0" u="none" strike="noStrike" kern="1200" dirty="0">
                        <a:solidFill>
                          <a:srgbClr val="000000"/>
                        </a:solidFill>
                        <a:effectLst/>
                        <a:latin typeface="+mj-lt"/>
                        <a:ea typeface="+mn-ea"/>
                        <a:cs typeface="+mn-cs"/>
                      </a:endParaRPr>
                    </a:p>
                  </a:txBody>
                  <a:tcPr marL="63500" marR="63500" marT="63500" marB="63500"/>
                </a:tc>
                <a:extLst>
                  <a:ext uri="{0D108BD9-81ED-4DB2-BD59-A6C34878D82A}">
                    <a16:rowId xmlns:a16="http://schemas.microsoft.com/office/drawing/2014/main" val="10005"/>
                  </a:ext>
                </a:extLst>
              </a:tr>
            </a:tbl>
          </a:graphicData>
        </a:graphic>
      </p:graphicFrame>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10</a:t>
            </a:fld>
            <a:r>
              <a:rPr lang="en-AU"/>
              <a:t>  |</a:t>
            </a:r>
            <a:endParaRPr lang="en-AU" dirty="0"/>
          </a:p>
        </p:txBody>
      </p:sp>
      <p:sp>
        <p:nvSpPr>
          <p:cNvPr id="6" name="Rectangle 5"/>
          <p:cNvSpPr/>
          <p:nvPr/>
        </p:nvSpPr>
        <p:spPr>
          <a:xfrm>
            <a:off x="251520" y="4945732"/>
            <a:ext cx="8712968" cy="369332"/>
          </a:xfrm>
          <a:prstGeom prst="rect">
            <a:avLst/>
          </a:prstGeom>
        </p:spPr>
        <p:txBody>
          <a:bodyPr wrap="square">
            <a:spAutoFit/>
          </a:bodyPr>
          <a:lstStyle/>
          <a:p>
            <a:r>
              <a:rPr lang="en-AU" dirty="0"/>
              <a:t>Course website: </a:t>
            </a:r>
            <a:r>
              <a:rPr lang="en-US" dirty="0"/>
              <a:t>https://moodle.telt.unsw.edu.au/course/view.php?id=60211</a:t>
            </a:r>
            <a:r>
              <a:rPr lang="en-AU" dirty="0"/>
              <a:t>    </a:t>
            </a:r>
          </a:p>
        </p:txBody>
      </p:sp>
    </p:spTree>
    <p:extLst>
      <p:ext uri="{BB962C8B-B14F-4D97-AF65-F5344CB8AC3E}">
        <p14:creationId xmlns:p14="http://schemas.microsoft.com/office/powerpoint/2010/main" val="2498993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Assessments</a:t>
            </a:r>
          </a:p>
        </p:txBody>
      </p:sp>
      <p:graphicFrame>
        <p:nvGraphicFramePr>
          <p:cNvPr id="3" name="Content Placeholder 2"/>
          <p:cNvGraphicFramePr>
            <a:graphicFrameLocks noGrp="1"/>
          </p:cNvGraphicFramePr>
          <p:nvPr>
            <p:ph idx="1"/>
          </p:nvPr>
        </p:nvGraphicFramePr>
        <p:xfrm>
          <a:off x="419100" y="1609308"/>
          <a:ext cx="8401372" cy="3352800"/>
        </p:xfrm>
        <a:graphic>
          <a:graphicData uri="http://schemas.openxmlformats.org/drawingml/2006/table">
            <a:tbl>
              <a:tblPr firstRow="1" bandRow="1">
                <a:tableStyleId>{5C22544A-7EE6-4342-B048-85BDC9FD1C3A}</a:tableStyleId>
              </a:tblPr>
              <a:tblGrid>
                <a:gridCol w="1395261">
                  <a:extLst>
                    <a:ext uri="{9D8B030D-6E8A-4147-A177-3AD203B41FA5}">
                      <a16:colId xmlns:a16="http://schemas.microsoft.com/office/drawing/2014/main" val="20000"/>
                    </a:ext>
                  </a:extLst>
                </a:gridCol>
                <a:gridCol w="5846991">
                  <a:extLst>
                    <a:ext uri="{9D8B030D-6E8A-4147-A177-3AD203B41FA5}">
                      <a16:colId xmlns:a16="http://schemas.microsoft.com/office/drawing/2014/main" val="20001"/>
                    </a:ext>
                  </a:extLst>
                </a:gridCol>
                <a:gridCol w="1159120">
                  <a:extLst>
                    <a:ext uri="{9D8B030D-6E8A-4147-A177-3AD203B41FA5}">
                      <a16:colId xmlns:a16="http://schemas.microsoft.com/office/drawing/2014/main" val="20002"/>
                    </a:ext>
                  </a:extLst>
                </a:gridCol>
              </a:tblGrid>
              <a:tr h="0">
                <a:tc>
                  <a:txBody>
                    <a:bodyPr/>
                    <a:lstStyle/>
                    <a:p>
                      <a:pPr algn="ctr"/>
                      <a:r>
                        <a:rPr lang="en-AU" sz="1800" dirty="0">
                          <a:solidFill>
                            <a:srgbClr val="000000"/>
                          </a:solidFill>
                        </a:rPr>
                        <a:t>Assessment</a:t>
                      </a:r>
                      <a:r>
                        <a:rPr lang="en-AU" sz="1600" dirty="0">
                          <a:solidFill>
                            <a:srgbClr val="000000"/>
                          </a:solidFill>
                        </a:rPr>
                        <a:t> Title</a:t>
                      </a:r>
                    </a:p>
                  </a:txBody>
                  <a:tcPr anchor="ctr"/>
                </a:tc>
                <a:tc>
                  <a:txBody>
                    <a:bodyPr/>
                    <a:lstStyle/>
                    <a:p>
                      <a:pPr algn="ctr"/>
                      <a:r>
                        <a:rPr lang="en-AU" sz="1600" dirty="0">
                          <a:solidFill>
                            <a:srgbClr val="000000"/>
                          </a:solidFill>
                        </a:rPr>
                        <a:t>Assessment Type </a:t>
                      </a:r>
                    </a:p>
                  </a:txBody>
                  <a:tcPr anchor="ctr"/>
                </a:tc>
                <a:tc>
                  <a:txBody>
                    <a:bodyPr/>
                    <a:lstStyle/>
                    <a:p>
                      <a:pPr marL="0" marR="0" lvl="0" indent="0" algn="ctr" defTabSz="761902" rtl="0" eaLnBrk="1" fontAlgn="auto" latinLnBrk="0" hangingPunct="1">
                        <a:lnSpc>
                          <a:spcPct val="100000"/>
                        </a:lnSpc>
                        <a:spcBef>
                          <a:spcPts val="0"/>
                        </a:spcBef>
                        <a:spcAft>
                          <a:spcPts val="0"/>
                        </a:spcAft>
                        <a:buClrTx/>
                        <a:buSzTx/>
                        <a:buFontTx/>
                        <a:buNone/>
                        <a:tabLst/>
                        <a:defRPr/>
                      </a:pPr>
                      <a:r>
                        <a:rPr lang="en-AU" sz="1600" dirty="0">
                          <a:solidFill>
                            <a:srgbClr val="000000"/>
                          </a:solidFill>
                        </a:rPr>
                        <a:t>Marks</a:t>
                      </a:r>
                    </a:p>
                  </a:txBody>
                  <a:tcPr anchor="ctr"/>
                </a:tc>
                <a:extLst>
                  <a:ext uri="{0D108BD9-81ED-4DB2-BD59-A6C34878D82A}">
                    <a16:rowId xmlns:a16="http://schemas.microsoft.com/office/drawing/2014/main" val="10000"/>
                  </a:ext>
                </a:extLst>
              </a:tr>
              <a:tr h="0">
                <a:tc>
                  <a:txBody>
                    <a:bodyPr/>
                    <a:lstStyle/>
                    <a:p>
                      <a:r>
                        <a:rPr lang="en-AU" sz="1600" dirty="0">
                          <a:solidFill>
                            <a:srgbClr val="000000"/>
                          </a:solidFill>
                        </a:rPr>
                        <a:t>Projects (2)</a:t>
                      </a:r>
                    </a:p>
                  </a:txBody>
                  <a:tcPr/>
                </a:tc>
                <a:tc>
                  <a:txBody>
                    <a:bodyPr/>
                    <a:lstStyle/>
                    <a:p>
                      <a:r>
                        <a:rPr lang="en-AU" sz="1600" dirty="0">
                          <a:solidFill>
                            <a:srgbClr val="000000"/>
                          </a:solidFill>
                        </a:rPr>
                        <a:t>Assignment</a:t>
                      </a:r>
                    </a:p>
                  </a:txBody>
                  <a:tcPr/>
                </a:tc>
                <a:tc>
                  <a:txBody>
                    <a:bodyPr/>
                    <a:lstStyle/>
                    <a:p>
                      <a:r>
                        <a:rPr lang="de-DE" sz="1600" dirty="0">
                          <a:solidFill>
                            <a:srgbClr val="000000"/>
                          </a:solidFill>
                        </a:rPr>
                        <a:t>15 + 30</a:t>
                      </a:r>
                      <a:endParaRPr lang="en-AU" sz="1600" dirty="0">
                        <a:solidFill>
                          <a:srgbClr val="000000"/>
                        </a:solidFill>
                      </a:endParaRPr>
                    </a:p>
                  </a:txBody>
                  <a:tcPr/>
                </a:tc>
                <a:extLst>
                  <a:ext uri="{0D108BD9-81ED-4DB2-BD59-A6C34878D82A}">
                    <a16:rowId xmlns:a16="http://schemas.microsoft.com/office/drawing/2014/main" val="10001"/>
                  </a:ext>
                </a:extLst>
              </a:tr>
              <a:tr h="0">
                <a:tc>
                  <a:txBody>
                    <a:bodyPr/>
                    <a:lstStyle/>
                    <a:p>
                      <a:endParaRPr lang="en-AU" sz="1600" dirty="0">
                        <a:solidFill>
                          <a:srgbClr val="000000"/>
                        </a:solidFill>
                      </a:endParaRPr>
                    </a:p>
                  </a:txBody>
                  <a:tcPr/>
                </a:tc>
                <a:tc>
                  <a:txBody>
                    <a:bodyPr/>
                    <a:lstStyle/>
                    <a:p>
                      <a:r>
                        <a:rPr lang="en-AU" sz="1600" dirty="0">
                          <a:solidFill>
                            <a:srgbClr val="000000"/>
                          </a:solidFill>
                        </a:rPr>
                        <a:t>2 assignments where you will</a:t>
                      </a:r>
                      <a:r>
                        <a:rPr lang="en-AU" sz="1600" baseline="0" dirty="0">
                          <a:solidFill>
                            <a:srgbClr val="000000"/>
                          </a:solidFill>
                        </a:rPr>
                        <a:t> </a:t>
                      </a:r>
                      <a:r>
                        <a:rPr lang="en-AU" sz="1600" dirty="0">
                          <a:solidFill>
                            <a:srgbClr val="000000"/>
                          </a:solidFill>
                        </a:rPr>
                        <a:t>analyse &amp; implement blockchain scenarios using smart contracts</a:t>
                      </a:r>
                    </a:p>
                  </a:txBody>
                  <a:tcPr/>
                </a:tc>
                <a:tc>
                  <a:txBody>
                    <a:bodyPr/>
                    <a:lstStyle/>
                    <a:p>
                      <a:endParaRPr lang="en-AU" sz="1600" dirty="0">
                        <a:solidFill>
                          <a:srgbClr val="000000"/>
                        </a:solidFill>
                      </a:endParaRPr>
                    </a:p>
                  </a:txBody>
                  <a:tcPr/>
                </a:tc>
                <a:extLst>
                  <a:ext uri="{0D108BD9-81ED-4DB2-BD59-A6C34878D82A}">
                    <a16:rowId xmlns:a16="http://schemas.microsoft.com/office/drawing/2014/main" val="10002"/>
                  </a:ext>
                </a:extLst>
              </a:tr>
              <a:tr h="0">
                <a:tc>
                  <a:txBody>
                    <a:bodyPr/>
                    <a:lstStyle/>
                    <a:p>
                      <a:r>
                        <a:rPr lang="en-AU" sz="1600" baseline="0" dirty="0">
                          <a:solidFill>
                            <a:srgbClr val="000000"/>
                          </a:solidFill>
                        </a:rPr>
                        <a:t>Quizzes (5)</a:t>
                      </a:r>
                      <a:endParaRPr lang="en-AU" sz="1600" dirty="0">
                        <a:solidFill>
                          <a:srgbClr val="000000"/>
                        </a:solidFill>
                      </a:endParaRPr>
                    </a:p>
                  </a:txBody>
                  <a:tcPr/>
                </a:tc>
                <a:tc>
                  <a:txBody>
                    <a:bodyPr/>
                    <a:lstStyle/>
                    <a:p>
                      <a:pPr marL="0" marR="0" lvl="0" indent="0" algn="l" defTabSz="761902" rtl="0" eaLnBrk="1" fontAlgn="auto" latinLnBrk="0" hangingPunct="1">
                        <a:lnSpc>
                          <a:spcPct val="100000"/>
                        </a:lnSpc>
                        <a:spcBef>
                          <a:spcPts val="0"/>
                        </a:spcBef>
                        <a:spcAft>
                          <a:spcPts val="0"/>
                        </a:spcAft>
                        <a:buClrTx/>
                        <a:buSzTx/>
                        <a:buFontTx/>
                        <a:buNone/>
                        <a:tabLst/>
                        <a:defRPr/>
                      </a:pPr>
                      <a:r>
                        <a:rPr lang="en-AU" sz="1600" dirty="0">
                          <a:solidFill>
                            <a:srgbClr val="000000"/>
                          </a:solidFill>
                        </a:rPr>
                        <a:t>Quiz Test</a:t>
                      </a:r>
                    </a:p>
                  </a:txBody>
                  <a:tcPr/>
                </a:tc>
                <a:tc>
                  <a:txBody>
                    <a:bodyPr/>
                    <a:lstStyle/>
                    <a:p>
                      <a:r>
                        <a:rPr lang="en-AU" sz="1600" dirty="0">
                          <a:solidFill>
                            <a:srgbClr val="000000"/>
                          </a:solidFill>
                        </a:rPr>
                        <a:t>10 x 2 = 20</a:t>
                      </a:r>
                    </a:p>
                  </a:txBody>
                  <a:tcPr/>
                </a:tc>
                <a:extLst>
                  <a:ext uri="{0D108BD9-81ED-4DB2-BD59-A6C34878D82A}">
                    <a16:rowId xmlns:a16="http://schemas.microsoft.com/office/drawing/2014/main" val="10003"/>
                  </a:ext>
                </a:extLst>
              </a:tr>
              <a:tr h="0">
                <a:tc>
                  <a:txBody>
                    <a:bodyPr/>
                    <a:lstStyle/>
                    <a:p>
                      <a:endParaRPr lang="en-AU" sz="1600" dirty="0">
                        <a:solidFill>
                          <a:srgbClr val="000000"/>
                        </a:solidFill>
                      </a:endParaRPr>
                    </a:p>
                  </a:txBody>
                  <a:tcPr/>
                </a:tc>
                <a:tc>
                  <a:txBody>
                    <a:bodyPr/>
                    <a:lstStyle/>
                    <a:p>
                      <a:pPr marL="0" marR="0" lvl="0" indent="0" algn="l" defTabSz="761902" rtl="0" eaLnBrk="1" fontAlgn="auto" latinLnBrk="0" hangingPunct="1">
                        <a:lnSpc>
                          <a:spcPct val="100000"/>
                        </a:lnSpc>
                        <a:spcBef>
                          <a:spcPts val="0"/>
                        </a:spcBef>
                        <a:spcAft>
                          <a:spcPts val="0"/>
                        </a:spcAft>
                        <a:buClrTx/>
                        <a:buSzTx/>
                        <a:buFontTx/>
                        <a:buNone/>
                        <a:tabLst/>
                        <a:defRPr/>
                      </a:pPr>
                      <a:r>
                        <a:rPr lang="en-AU" sz="1600" dirty="0">
                          <a:solidFill>
                            <a:srgbClr val="000000"/>
                          </a:solidFill>
                        </a:rPr>
                        <a:t>2 online quizzes on material covered up to that point</a:t>
                      </a:r>
                    </a:p>
                  </a:txBody>
                  <a:tcPr/>
                </a:tc>
                <a:tc>
                  <a:txBody>
                    <a:bodyPr/>
                    <a:lstStyle/>
                    <a:p>
                      <a:endParaRPr lang="en-AU" sz="1600" dirty="0">
                        <a:solidFill>
                          <a:srgbClr val="000000"/>
                        </a:solidFill>
                      </a:endParaRPr>
                    </a:p>
                  </a:txBody>
                  <a:tcPr/>
                </a:tc>
                <a:extLst>
                  <a:ext uri="{0D108BD9-81ED-4DB2-BD59-A6C34878D82A}">
                    <a16:rowId xmlns:a16="http://schemas.microsoft.com/office/drawing/2014/main" val="10004"/>
                  </a:ext>
                </a:extLst>
              </a:tr>
              <a:tr h="0">
                <a:tc>
                  <a:txBody>
                    <a:bodyPr/>
                    <a:lstStyle/>
                    <a:p>
                      <a:r>
                        <a:rPr lang="en-AU" sz="1600" dirty="0">
                          <a:solidFill>
                            <a:srgbClr val="000000"/>
                          </a:solidFill>
                        </a:rPr>
                        <a:t>Final Exam </a:t>
                      </a:r>
                    </a:p>
                  </a:txBody>
                  <a:tcPr/>
                </a:tc>
                <a:tc>
                  <a:txBody>
                    <a:bodyPr/>
                    <a:lstStyle/>
                    <a:p>
                      <a:r>
                        <a:rPr lang="en-AU" sz="1600" dirty="0">
                          <a:solidFill>
                            <a:srgbClr val="000000"/>
                          </a:solidFill>
                        </a:rPr>
                        <a:t>Examination</a:t>
                      </a:r>
                    </a:p>
                  </a:txBody>
                  <a:tcPr/>
                </a:tc>
                <a:tc>
                  <a:txBody>
                    <a:bodyPr/>
                    <a:lstStyle/>
                    <a:p>
                      <a:r>
                        <a:rPr lang="de-DE" sz="1600" dirty="0">
                          <a:solidFill>
                            <a:srgbClr val="000000"/>
                          </a:solidFill>
                        </a:rPr>
                        <a:t>35</a:t>
                      </a:r>
                      <a:endParaRPr lang="en-AU" sz="1600" dirty="0">
                        <a:solidFill>
                          <a:srgbClr val="000000"/>
                        </a:solidFill>
                      </a:endParaRPr>
                    </a:p>
                  </a:txBody>
                  <a:tcPr/>
                </a:tc>
                <a:extLst>
                  <a:ext uri="{0D108BD9-81ED-4DB2-BD59-A6C34878D82A}">
                    <a16:rowId xmlns:a16="http://schemas.microsoft.com/office/drawing/2014/main" val="10005"/>
                  </a:ext>
                </a:extLst>
              </a:tr>
              <a:tr h="0">
                <a:tc>
                  <a:txBody>
                    <a:bodyPr/>
                    <a:lstStyle/>
                    <a:p>
                      <a:endParaRPr lang="en-AU" sz="1600" dirty="0">
                        <a:solidFill>
                          <a:srgbClr val="000000"/>
                        </a:solidFill>
                      </a:endParaRPr>
                    </a:p>
                  </a:txBody>
                  <a:tcPr/>
                </a:tc>
                <a:tc>
                  <a:txBody>
                    <a:bodyPr/>
                    <a:lstStyle/>
                    <a:p>
                      <a:r>
                        <a:rPr lang="en-AU" sz="1600" dirty="0">
                          <a:solidFill>
                            <a:srgbClr val="000000"/>
                          </a:solidFill>
                        </a:rPr>
                        <a:t>A written take home examination, testing all course content</a:t>
                      </a:r>
                    </a:p>
                    <a:p>
                      <a:r>
                        <a:rPr lang="en-AU" sz="1600" dirty="0">
                          <a:solidFill>
                            <a:srgbClr val="000000"/>
                          </a:solidFill>
                        </a:rPr>
                        <a:t>Students must obtain a </a:t>
                      </a:r>
                      <a:r>
                        <a:rPr lang="en-AU" sz="1600" b="1" dirty="0">
                          <a:solidFill>
                            <a:srgbClr val="000000"/>
                          </a:solidFill>
                        </a:rPr>
                        <a:t>passing grade on the exam </a:t>
                      </a:r>
                      <a:r>
                        <a:rPr lang="en-AU" sz="1600" dirty="0">
                          <a:solidFill>
                            <a:srgbClr val="000000"/>
                          </a:solidFill>
                        </a:rPr>
                        <a:t>to pass the course (i.e.,</a:t>
                      </a:r>
                      <a:r>
                        <a:rPr lang="en-AU" sz="1600" baseline="0" dirty="0">
                          <a:solidFill>
                            <a:srgbClr val="000000"/>
                          </a:solidFill>
                        </a:rPr>
                        <a:t> </a:t>
                      </a:r>
                      <a:r>
                        <a:rPr lang="en-AU" sz="1600" dirty="0">
                          <a:solidFill>
                            <a:srgbClr val="000000"/>
                          </a:solidFill>
                        </a:rPr>
                        <a:t>&lt; 50% of the exam points</a:t>
                      </a:r>
                      <a:r>
                        <a:rPr lang="en-AU" sz="1600" baseline="0" dirty="0">
                          <a:solidFill>
                            <a:srgbClr val="000000"/>
                          </a:solidFill>
                        </a:rPr>
                        <a:t> means failing the course)</a:t>
                      </a:r>
                      <a:endParaRPr lang="en-AU" sz="1600" dirty="0">
                        <a:solidFill>
                          <a:srgbClr val="000000"/>
                        </a:solidFill>
                      </a:endParaRPr>
                    </a:p>
                  </a:txBody>
                  <a:tcPr/>
                </a:tc>
                <a:tc>
                  <a:txBody>
                    <a:bodyPr/>
                    <a:lstStyle/>
                    <a:p>
                      <a:endParaRPr lang="en-AU" sz="1600" dirty="0">
                        <a:solidFill>
                          <a:srgbClr val="000000"/>
                        </a:solidFill>
                      </a:endParaRPr>
                    </a:p>
                  </a:txBody>
                  <a:tcPr/>
                </a:tc>
                <a:extLst>
                  <a:ext uri="{0D108BD9-81ED-4DB2-BD59-A6C34878D82A}">
                    <a16:rowId xmlns:a16="http://schemas.microsoft.com/office/drawing/2014/main" val="10006"/>
                  </a:ext>
                </a:extLst>
              </a:tr>
            </a:tbl>
          </a:graphicData>
        </a:graphic>
      </p:graphicFrame>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11</a:t>
            </a:fld>
            <a:r>
              <a:rPr lang="en-AU"/>
              <a:t>  |</a:t>
            </a:r>
            <a:endParaRPr lang="en-AU" dirty="0"/>
          </a:p>
        </p:txBody>
      </p:sp>
    </p:spTree>
    <p:extLst>
      <p:ext uri="{BB962C8B-B14F-4D97-AF65-F5344CB8AC3E}">
        <p14:creationId xmlns:p14="http://schemas.microsoft.com/office/powerpoint/2010/main" val="982887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Blockchain Basics</a:t>
            </a:r>
          </a:p>
        </p:txBody>
      </p:sp>
    </p:spTree>
    <p:extLst>
      <p:ext uri="{BB962C8B-B14F-4D97-AF65-F5344CB8AC3E}">
        <p14:creationId xmlns:p14="http://schemas.microsoft.com/office/powerpoint/2010/main" val="2103213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dirty="0"/>
              <a:t>Goal – Decentralized </a:t>
            </a:r>
            <a:r>
              <a:rPr lang="en-AU" dirty="0" err="1"/>
              <a:t>Trustless</a:t>
            </a:r>
            <a:r>
              <a:rPr lang="en-AU" dirty="0"/>
              <a:t> Environment</a:t>
            </a:r>
          </a:p>
        </p:txBody>
      </p:sp>
      <p:sp>
        <p:nvSpPr>
          <p:cNvPr id="4" name="Left-Right Arrow 3"/>
          <p:cNvSpPr/>
          <p:nvPr/>
        </p:nvSpPr>
        <p:spPr>
          <a:xfrm>
            <a:off x="1638128" y="2112041"/>
            <a:ext cx="1224136" cy="540000"/>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28" name="Picture 27"/>
          <p:cNvPicPr>
            <a:picLocks noChangeAspect="1"/>
          </p:cNvPicPr>
          <p:nvPr/>
        </p:nvPicPr>
        <p:blipFill>
          <a:blip r:embed="rId3"/>
          <a:stretch>
            <a:fillRect/>
          </a:stretch>
        </p:blipFill>
        <p:spPr>
          <a:xfrm>
            <a:off x="566328" y="1721372"/>
            <a:ext cx="1080120" cy="1200133"/>
          </a:xfrm>
          <a:prstGeom prst="rect">
            <a:avLst/>
          </a:prstGeom>
        </p:spPr>
      </p:pic>
      <p:sp>
        <p:nvSpPr>
          <p:cNvPr id="29" name="Rounded Rectangle 28"/>
          <p:cNvSpPr/>
          <p:nvPr/>
        </p:nvSpPr>
        <p:spPr>
          <a:xfrm>
            <a:off x="251520" y="1561356"/>
            <a:ext cx="4032448" cy="3440382"/>
          </a:xfrm>
          <a:prstGeom prst="roundRect">
            <a:avLst/>
          </a:prstGeom>
          <a:noFill/>
          <a:ln w="12700" cmpd="sng">
            <a:solidFill>
              <a:schemeClr val="bg1">
                <a:lumMod val="50000"/>
              </a:schemeClr>
            </a:solidFill>
            <a:prstDash val="lgDash"/>
          </a:ln>
          <a:effectLst/>
        </p:spPr>
        <p:style>
          <a:lnRef idx="1">
            <a:schemeClr val="accent1"/>
          </a:lnRef>
          <a:fillRef idx="3">
            <a:schemeClr val="accent1"/>
          </a:fillRef>
          <a:effectRef idx="2">
            <a:schemeClr val="accent1"/>
          </a:effectRef>
          <a:fontRef idx="minor">
            <a:schemeClr val="lt1"/>
          </a:fontRef>
        </p:style>
        <p:txBody>
          <a:bodyPr rtlCol="0" anchor="b"/>
          <a:lstStyle/>
          <a:p>
            <a:pPr algn="ctr"/>
            <a:endParaRPr lang="en-US" sz="1400" b="1">
              <a:solidFill>
                <a:srgbClr val="000000"/>
              </a:solidFill>
              <a:latin typeface="Avenir Next Regular"/>
              <a:cs typeface="Avenir Next Regular"/>
            </a:endParaRPr>
          </a:p>
        </p:txBody>
      </p:sp>
      <p:pic>
        <p:nvPicPr>
          <p:cNvPr id="30" name="Picture 29"/>
          <p:cNvPicPr>
            <a:picLocks noChangeAspect="1"/>
          </p:cNvPicPr>
          <p:nvPr/>
        </p:nvPicPr>
        <p:blipFill>
          <a:blip r:embed="rId3"/>
          <a:stretch>
            <a:fillRect/>
          </a:stretch>
        </p:blipFill>
        <p:spPr>
          <a:xfrm>
            <a:off x="2961048" y="1721372"/>
            <a:ext cx="1080120" cy="1200133"/>
          </a:xfrm>
          <a:prstGeom prst="rect">
            <a:avLst/>
          </a:prstGeom>
        </p:spPr>
      </p:pic>
      <p:sp>
        <p:nvSpPr>
          <p:cNvPr id="7" name="Down Arrow 6"/>
          <p:cNvSpPr/>
          <p:nvPr/>
        </p:nvSpPr>
        <p:spPr>
          <a:xfrm>
            <a:off x="1934480" y="2921506"/>
            <a:ext cx="648072" cy="640071"/>
          </a:xfrm>
          <a:prstGeom prst="downArrow">
            <a:avLst/>
          </a:prstGeom>
          <a:noFill/>
        </p:spPr>
        <p:style>
          <a:lnRef idx="2">
            <a:schemeClr val="accent2">
              <a:shade val="50000"/>
            </a:schemeClr>
          </a:lnRef>
          <a:fillRef idx="1">
            <a:schemeClr val="accent2"/>
          </a:fillRef>
          <a:effectRef idx="0">
            <a:schemeClr val="accent2"/>
          </a:effectRef>
          <a:fontRef idx="minor">
            <a:schemeClr val="lt1"/>
          </a:fontRef>
        </p:style>
        <p:txBody>
          <a:bodyPr vert="vert" rtlCol="0" anchor="ctr"/>
          <a:lstStyle/>
          <a:p>
            <a:pPr algn="ctr"/>
            <a:endParaRPr lang="en-US"/>
          </a:p>
        </p:txBody>
      </p:sp>
      <p:sp>
        <p:nvSpPr>
          <p:cNvPr id="32" name="TextBox 31"/>
          <p:cNvSpPr txBox="1"/>
          <p:nvPr/>
        </p:nvSpPr>
        <p:spPr>
          <a:xfrm>
            <a:off x="488980" y="2841497"/>
            <a:ext cx="1274708" cy="307777"/>
          </a:xfrm>
          <a:prstGeom prst="rect">
            <a:avLst/>
          </a:prstGeom>
          <a:noFill/>
        </p:spPr>
        <p:txBody>
          <a:bodyPr wrap="none" rtlCol="0">
            <a:spAutoFit/>
          </a:bodyPr>
          <a:lstStyle/>
          <a:p>
            <a:r>
              <a:rPr lang="en-US" sz="1400" b="1" dirty="0">
                <a:cs typeface="Avenir Next Regular"/>
              </a:rPr>
              <a:t>Organization 1</a:t>
            </a:r>
          </a:p>
        </p:txBody>
      </p:sp>
      <p:sp>
        <p:nvSpPr>
          <p:cNvPr id="33" name="TextBox 32"/>
          <p:cNvSpPr txBox="1"/>
          <p:nvPr/>
        </p:nvSpPr>
        <p:spPr>
          <a:xfrm>
            <a:off x="2843808" y="2819558"/>
            <a:ext cx="1274708" cy="307777"/>
          </a:xfrm>
          <a:prstGeom prst="rect">
            <a:avLst/>
          </a:prstGeom>
          <a:noFill/>
        </p:spPr>
        <p:txBody>
          <a:bodyPr wrap="none" rtlCol="0">
            <a:spAutoFit/>
          </a:bodyPr>
          <a:lstStyle/>
          <a:p>
            <a:r>
              <a:rPr lang="en-US" sz="1400" b="1" dirty="0">
                <a:cs typeface="Avenir Next Regular"/>
              </a:rPr>
              <a:t>Organization </a:t>
            </a:r>
            <a:r>
              <a:rPr lang="en-US" altLang="zh-CN" sz="1400" b="1" dirty="0">
                <a:cs typeface="Avenir Next Regular"/>
              </a:rPr>
              <a:t>2</a:t>
            </a:r>
            <a:endParaRPr lang="en-US" sz="1400" b="1" dirty="0">
              <a:cs typeface="Avenir Next Regular"/>
            </a:endParaRPr>
          </a:p>
        </p:txBody>
      </p:sp>
      <p:sp>
        <p:nvSpPr>
          <p:cNvPr id="37" name="Rounded Rectangle 36"/>
          <p:cNvSpPr/>
          <p:nvPr/>
        </p:nvSpPr>
        <p:spPr>
          <a:xfrm>
            <a:off x="4860032" y="1561356"/>
            <a:ext cx="4032448" cy="3440382"/>
          </a:xfrm>
          <a:prstGeom prst="roundRect">
            <a:avLst/>
          </a:prstGeom>
          <a:noFill/>
          <a:ln w="12700" cmpd="sng">
            <a:solidFill>
              <a:schemeClr val="bg1">
                <a:lumMod val="50000"/>
              </a:schemeClr>
            </a:solidFill>
            <a:prstDash val="lgDash"/>
          </a:ln>
          <a:effectLst/>
        </p:spPr>
        <p:style>
          <a:lnRef idx="1">
            <a:schemeClr val="accent1"/>
          </a:lnRef>
          <a:fillRef idx="3">
            <a:schemeClr val="accent1"/>
          </a:fillRef>
          <a:effectRef idx="2">
            <a:schemeClr val="accent1"/>
          </a:effectRef>
          <a:fontRef idx="minor">
            <a:schemeClr val="lt1"/>
          </a:fontRef>
        </p:style>
        <p:txBody>
          <a:bodyPr rtlCol="0" anchor="b"/>
          <a:lstStyle/>
          <a:p>
            <a:pPr algn="ctr"/>
            <a:endParaRPr lang="en-US" sz="1400" b="1">
              <a:solidFill>
                <a:srgbClr val="000000"/>
              </a:solidFill>
              <a:latin typeface="Avenir Next Regular"/>
              <a:cs typeface="Avenir Next Regular"/>
            </a:endParaRPr>
          </a:p>
        </p:txBody>
      </p:sp>
      <p:sp>
        <p:nvSpPr>
          <p:cNvPr id="38" name="Left-Right Arrow 37"/>
          <p:cNvSpPr/>
          <p:nvPr/>
        </p:nvSpPr>
        <p:spPr>
          <a:xfrm>
            <a:off x="6300192" y="2112041"/>
            <a:ext cx="1224136" cy="540000"/>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39" name="Picture 38"/>
          <p:cNvPicPr>
            <a:picLocks noChangeAspect="1"/>
          </p:cNvPicPr>
          <p:nvPr/>
        </p:nvPicPr>
        <p:blipFill>
          <a:blip r:embed="rId3"/>
          <a:stretch>
            <a:fillRect/>
          </a:stretch>
        </p:blipFill>
        <p:spPr>
          <a:xfrm>
            <a:off x="5121288" y="1641363"/>
            <a:ext cx="1080120" cy="1200133"/>
          </a:xfrm>
          <a:prstGeom prst="rect">
            <a:avLst/>
          </a:prstGeom>
        </p:spPr>
      </p:pic>
      <p:pic>
        <p:nvPicPr>
          <p:cNvPr id="40" name="Picture 39"/>
          <p:cNvPicPr>
            <a:picLocks noChangeAspect="1"/>
          </p:cNvPicPr>
          <p:nvPr/>
        </p:nvPicPr>
        <p:blipFill>
          <a:blip r:embed="rId3"/>
          <a:stretch>
            <a:fillRect/>
          </a:stretch>
        </p:blipFill>
        <p:spPr>
          <a:xfrm>
            <a:off x="7516008" y="1641363"/>
            <a:ext cx="1080120" cy="1200133"/>
          </a:xfrm>
          <a:prstGeom prst="rect">
            <a:avLst/>
          </a:prstGeom>
        </p:spPr>
      </p:pic>
      <p:sp>
        <p:nvSpPr>
          <p:cNvPr id="42" name="TextBox 41"/>
          <p:cNvSpPr txBox="1"/>
          <p:nvPr/>
        </p:nvSpPr>
        <p:spPr>
          <a:xfrm>
            <a:off x="5025484" y="2761488"/>
            <a:ext cx="1274708" cy="307777"/>
          </a:xfrm>
          <a:prstGeom prst="rect">
            <a:avLst/>
          </a:prstGeom>
          <a:noFill/>
        </p:spPr>
        <p:txBody>
          <a:bodyPr wrap="none" rtlCol="0">
            <a:spAutoFit/>
          </a:bodyPr>
          <a:lstStyle/>
          <a:p>
            <a:r>
              <a:rPr lang="en-US" sz="1400" b="1" dirty="0">
                <a:cs typeface="Avenir Next Regular"/>
              </a:rPr>
              <a:t>Organization 1</a:t>
            </a:r>
          </a:p>
        </p:txBody>
      </p:sp>
      <p:sp>
        <p:nvSpPr>
          <p:cNvPr id="43" name="TextBox 42"/>
          <p:cNvSpPr txBox="1"/>
          <p:nvPr/>
        </p:nvSpPr>
        <p:spPr>
          <a:xfrm>
            <a:off x="7452320" y="2739550"/>
            <a:ext cx="1274708" cy="307777"/>
          </a:xfrm>
          <a:prstGeom prst="rect">
            <a:avLst/>
          </a:prstGeom>
          <a:noFill/>
        </p:spPr>
        <p:txBody>
          <a:bodyPr wrap="none" rtlCol="0">
            <a:spAutoFit/>
          </a:bodyPr>
          <a:lstStyle/>
          <a:p>
            <a:r>
              <a:rPr lang="en-US" sz="1400" b="1" dirty="0">
                <a:cs typeface="Avenir Next Regular"/>
              </a:rPr>
              <a:t>Organization </a:t>
            </a:r>
            <a:r>
              <a:rPr lang="en-US" altLang="zh-CN" sz="1400" b="1" dirty="0">
                <a:cs typeface="Avenir Next Regular"/>
              </a:rPr>
              <a:t>2</a:t>
            </a:r>
            <a:endParaRPr lang="en-US" sz="1400" b="1" dirty="0">
              <a:cs typeface="Avenir Next Regular"/>
            </a:endParaRPr>
          </a:p>
        </p:txBody>
      </p:sp>
      <p:pic>
        <p:nvPicPr>
          <p:cNvPr id="44" name="Picture 43" descr="blockchainnetwork.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84168" y="3256201"/>
            <a:ext cx="1787970" cy="1345492"/>
          </a:xfrm>
          <a:prstGeom prst="rect">
            <a:avLst/>
          </a:prstGeom>
        </p:spPr>
      </p:pic>
      <p:pic>
        <p:nvPicPr>
          <p:cNvPr id="21" name="Picture 20"/>
          <p:cNvPicPr>
            <a:picLocks noChangeAspect="1"/>
          </p:cNvPicPr>
          <p:nvPr/>
        </p:nvPicPr>
        <p:blipFill>
          <a:blip r:embed="rId3"/>
          <a:stretch>
            <a:fillRect/>
          </a:stretch>
        </p:blipFill>
        <p:spPr>
          <a:xfrm>
            <a:off x="1763688" y="3481568"/>
            <a:ext cx="1080120" cy="1200133"/>
          </a:xfrm>
          <a:prstGeom prst="rect">
            <a:avLst/>
          </a:prstGeom>
        </p:spPr>
      </p:pic>
      <p:sp>
        <p:nvSpPr>
          <p:cNvPr id="22" name="TextBox 21"/>
          <p:cNvSpPr txBox="1"/>
          <p:nvPr/>
        </p:nvSpPr>
        <p:spPr>
          <a:xfrm>
            <a:off x="1115616" y="4601693"/>
            <a:ext cx="2403222" cy="307777"/>
          </a:xfrm>
          <a:prstGeom prst="rect">
            <a:avLst/>
          </a:prstGeom>
          <a:noFill/>
        </p:spPr>
        <p:txBody>
          <a:bodyPr wrap="none" rtlCol="0">
            <a:spAutoFit/>
          </a:bodyPr>
          <a:lstStyle/>
          <a:p>
            <a:r>
              <a:rPr lang="en-US" sz="1400" b="1" dirty="0">
                <a:cs typeface="Avenir Next Regular"/>
              </a:rPr>
              <a:t>Centralized Trusted Authority</a:t>
            </a:r>
          </a:p>
        </p:txBody>
      </p:sp>
      <p:sp>
        <p:nvSpPr>
          <p:cNvPr id="3" name="Rectangle 2"/>
          <p:cNvSpPr/>
          <p:nvPr/>
        </p:nvSpPr>
        <p:spPr>
          <a:xfrm>
            <a:off x="251521" y="5001736"/>
            <a:ext cx="4032449" cy="400110"/>
          </a:xfrm>
          <a:prstGeom prst="rect">
            <a:avLst/>
          </a:prstGeom>
        </p:spPr>
        <p:txBody>
          <a:bodyPr wrap="square">
            <a:spAutoFit/>
          </a:bodyPr>
          <a:lstStyle/>
          <a:p>
            <a:pPr algn="ctr"/>
            <a:r>
              <a:rPr lang="en-US" sz="2000" b="1" dirty="0">
                <a:solidFill>
                  <a:srgbClr val="000000"/>
                </a:solidFill>
                <a:cs typeface="Avenir Next Regular"/>
              </a:rPr>
              <a:t>Traditional</a:t>
            </a:r>
            <a:r>
              <a:rPr lang="zh-CN" altLang="en-US" sz="2000" b="1" dirty="0">
                <a:solidFill>
                  <a:srgbClr val="000000"/>
                </a:solidFill>
                <a:cs typeface="Avenir Next Regular"/>
              </a:rPr>
              <a:t> </a:t>
            </a:r>
            <a:r>
              <a:rPr lang="en-US" altLang="zh-CN" sz="2000" b="1" dirty="0">
                <a:solidFill>
                  <a:srgbClr val="000000"/>
                </a:solidFill>
                <a:cs typeface="Avenir Next Regular"/>
              </a:rPr>
              <a:t>trusted</a:t>
            </a:r>
            <a:r>
              <a:rPr lang="zh-CN" altLang="en-US" sz="2000" b="1" dirty="0">
                <a:solidFill>
                  <a:srgbClr val="000000"/>
                </a:solidFill>
                <a:cs typeface="Avenir Next Regular"/>
              </a:rPr>
              <a:t> </a:t>
            </a:r>
            <a:r>
              <a:rPr lang="en-US" altLang="zh-CN" sz="2000" b="1" dirty="0">
                <a:solidFill>
                  <a:srgbClr val="000000"/>
                </a:solidFill>
                <a:cs typeface="Avenir Next Regular"/>
              </a:rPr>
              <a:t>environment</a:t>
            </a:r>
            <a:r>
              <a:rPr lang="zh-CN" altLang="en-US" sz="2000" b="1" dirty="0">
                <a:solidFill>
                  <a:srgbClr val="000000"/>
                </a:solidFill>
                <a:cs typeface="Avenir Next Regular"/>
              </a:rPr>
              <a:t> </a:t>
            </a:r>
            <a:endParaRPr lang="en-US" sz="2000" b="1" dirty="0">
              <a:solidFill>
                <a:srgbClr val="000000"/>
              </a:solidFill>
              <a:cs typeface="Avenir Next Regular"/>
            </a:endParaRPr>
          </a:p>
        </p:txBody>
      </p:sp>
      <p:sp>
        <p:nvSpPr>
          <p:cNvPr id="5" name="Rectangle 4"/>
          <p:cNvSpPr/>
          <p:nvPr/>
        </p:nvSpPr>
        <p:spPr>
          <a:xfrm>
            <a:off x="4860033" y="5001736"/>
            <a:ext cx="4032447" cy="400110"/>
          </a:xfrm>
          <a:prstGeom prst="rect">
            <a:avLst/>
          </a:prstGeom>
        </p:spPr>
        <p:txBody>
          <a:bodyPr wrap="square">
            <a:spAutoFit/>
          </a:bodyPr>
          <a:lstStyle/>
          <a:p>
            <a:pPr algn="ctr"/>
            <a:r>
              <a:rPr lang="en-US" sz="2000" b="1" dirty="0">
                <a:solidFill>
                  <a:srgbClr val="000000"/>
                </a:solidFill>
                <a:cs typeface="Avenir Next Regular"/>
              </a:rPr>
              <a:t>Blockchain</a:t>
            </a:r>
            <a:r>
              <a:rPr lang="zh-CN" altLang="en-US" sz="2000" b="1" dirty="0">
                <a:solidFill>
                  <a:srgbClr val="000000"/>
                </a:solidFill>
                <a:cs typeface="Avenir Next Regular"/>
              </a:rPr>
              <a:t> </a:t>
            </a:r>
            <a:r>
              <a:rPr lang="en-US" altLang="zh-CN" sz="2000" b="1" dirty="0">
                <a:solidFill>
                  <a:srgbClr val="000000"/>
                </a:solidFill>
                <a:cs typeface="Avenir Next Regular"/>
              </a:rPr>
              <a:t>trustless</a:t>
            </a:r>
            <a:r>
              <a:rPr lang="zh-CN" altLang="en-US" sz="2000" b="1" dirty="0">
                <a:solidFill>
                  <a:srgbClr val="000000"/>
                </a:solidFill>
                <a:cs typeface="Avenir Next Regular"/>
              </a:rPr>
              <a:t> </a:t>
            </a:r>
            <a:r>
              <a:rPr lang="en-US" altLang="zh-CN" sz="2000" b="1" dirty="0">
                <a:solidFill>
                  <a:srgbClr val="000000"/>
                </a:solidFill>
                <a:cs typeface="Avenir Next Regular"/>
              </a:rPr>
              <a:t>environment</a:t>
            </a:r>
            <a:r>
              <a:rPr lang="zh-CN" altLang="en-US" sz="2000" b="1" dirty="0">
                <a:solidFill>
                  <a:srgbClr val="000000"/>
                </a:solidFill>
                <a:cs typeface="Avenir Next Regular"/>
              </a:rPr>
              <a:t> </a:t>
            </a:r>
            <a:endParaRPr lang="en-US" sz="2000" b="1" dirty="0">
              <a:solidFill>
                <a:srgbClr val="000000"/>
              </a:solidFill>
              <a:cs typeface="Avenir Next Regular"/>
            </a:endParaRPr>
          </a:p>
        </p:txBody>
      </p:sp>
      <p:sp>
        <p:nvSpPr>
          <p:cNvPr id="41" name="Down Arrow 40"/>
          <p:cNvSpPr/>
          <p:nvPr/>
        </p:nvSpPr>
        <p:spPr>
          <a:xfrm>
            <a:off x="6489440" y="2841497"/>
            <a:ext cx="648072" cy="640071"/>
          </a:xfrm>
          <a:prstGeom prst="downArrow">
            <a:avLst/>
          </a:prstGeom>
          <a:noFill/>
          <a:ln>
            <a:prstDash val="sysDash"/>
          </a:ln>
        </p:spPr>
        <p:style>
          <a:lnRef idx="2">
            <a:schemeClr val="accent2">
              <a:shade val="50000"/>
            </a:schemeClr>
          </a:lnRef>
          <a:fillRef idx="1">
            <a:schemeClr val="accent2"/>
          </a:fillRef>
          <a:effectRef idx="0">
            <a:schemeClr val="accent2"/>
          </a:effectRef>
          <a:fontRef idx="minor">
            <a:schemeClr val="lt1"/>
          </a:fontRef>
        </p:style>
        <p:txBody>
          <a:bodyPr vert="vert" rtlCol="0" anchor="ctr"/>
          <a:lstStyle/>
          <a:p>
            <a:pPr algn="ctr"/>
            <a:endParaRPr lang="en-US"/>
          </a:p>
        </p:txBody>
      </p:sp>
      <p:sp>
        <p:nvSpPr>
          <p:cNvPr id="9" name="Rectangle 8"/>
          <p:cNvSpPr/>
          <p:nvPr/>
        </p:nvSpPr>
        <p:spPr>
          <a:xfrm>
            <a:off x="7020272" y="4441674"/>
            <a:ext cx="1008112" cy="160018"/>
          </a:xfrm>
          <a:prstGeom prst="rect">
            <a:avLst/>
          </a:prstGeom>
          <a:ln>
            <a:solidFill>
              <a:srgbClr val="FFFFFF"/>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5" name="TextBox 24"/>
          <p:cNvSpPr txBox="1"/>
          <p:nvPr/>
        </p:nvSpPr>
        <p:spPr>
          <a:xfrm>
            <a:off x="6152932" y="4601693"/>
            <a:ext cx="1659429" cy="307777"/>
          </a:xfrm>
          <a:prstGeom prst="rect">
            <a:avLst/>
          </a:prstGeom>
          <a:noFill/>
        </p:spPr>
        <p:txBody>
          <a:bodyPr wrap="none" rtlCol="0">
            <a:spAutoFit/>
          </a:bodyPr>
          <a:lstStyle/>
          <a:p>
            <a:r>
              <a:rPr lang="en-US" sz="1400" b="1" dirty="0">
                <a:cs typeface="Avenir Next Regular"/>
              </a:rPr>
              <a:t>Blockchain</a:t>
            </a:r>
            <a:r>
              <a:rPr lang="zh-CN" altLang="en-US" sz="1400" b="1" dirty="0">
                <a:cs typeface="Avenir Next Regular"/>
              </a:rPr>
              <a:t> </a:t>
            </a:r>
            <a:r>
              <a:rPr lang="en-AU" altLang="zh-CN" sz="1400" b="1" dirty="0">
                <a:cs typeface="Avenir Next Regular"/>
              </a:rPr>
              <a:t>network</a:t>
            </a:r>
            <a:endParaRPr lang="en-US" sz="1400" b="1" dirty="0">
              <a:cs typeface="Avenir Next Regular"/>
            </a:endParaRPr>
          </a:p>
        </p:txBody>
      </p:sp>
      <p:sp>
        <p:nvSpPr>
          <p:cNvPr id="6" name="Footer Placeholder 5"/>
          <p:cNvSpPr>
            <a:spLocks noGrp="1"/>
          </p:cNvSpPr>
          <p:nvPr>
            <p:ph type="ftr" sz="quarter" idx="10"/>
          </p:nvPr>
        </p:nvSpPr>
        <p:spPr/>
        <p:txBody>
          <a:bodyPr/>
          <a:lstStyle/>
          <a:p>
            <a:r>
              <a:rPr lang="en-AU"/>
              <a:t>COMP6452 Software Architecture for Blockchain Applications |  Data61, CSIRO</a:t>
            </a:r>
            <a:endParaRPr lang="en-AU" dirty="0"/>
          </a:p>
        </p:txBody>
      </p:sp>
      <p:sp>
        <p:nvSpPr>
          <p:cNvPr id="8" name="Slide Number Placeholder 7"/>
          <p:cNvSpPr>
            <a:spLocks noGrp="1"/>
          </p:cNvSpPr>
          <p:nvPr>
            <p:ph type="sldNum" sz="quarter" idx="11"/>
          </p:nvPr>
        </p:nvSpPr>
        <p:spPr/>
        <p:txBody>
          <a:bodyPr/>
          <a:lstStyle/>
          <a:p>
            <a:fld id="{2ABE124A-B5C5-46E0-B944-45307B126769}" type="slidenum">
              <a:rPr lang="en-AU" smtClean="0"/>
              <a:pPr/>
              <a:t>13</a:t>
            </a:fld>
            <a:r>
              <a:rPr lang="en-AU"/>
              <a:t>  |</a:t>
            </a:r>
            <a:endParaRPr lang="en-AU" dirty="0"/>
          </a:p>
        </p:txBody>
      </p:sp>
    </p:spTree>
    <p:extLst>
      <p:ext uri="{BB962C8B-B14F-4D97-AF65-F5344CB8AC3E}">
        <p14:creationId xmlns:p14="http://schemas.microsoft.com/office/powerpoint/2010/main" val="750518419"/>
      </p:ext>
    </p:extLst>
  </p:cSld>
  <p:clrMapOvr>
    <a:masterClrMapping/>
  </p:clrMapOvr>
  <mc:AlternateContent xmlns:mc="http://schemas.openxmlformats.org/markup-compatibility/2006" xmlns:p14="http://schemas.microsoft.com/office/powerpoint/2010/main">
    <mc:Choice Requires="p14">
      <p:transition spd="slow" p14:dur="2000" advTm="839949"/>
    </mc:Choice>
    <mc:Fallback xmlns="">
      <p:transition spd="slow" advTm="839949"/>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itle 77"/>
          <p:cNvSpPr>
            <a:spLocks noGrp="1"/>
          </p:cNvSpPr>
          <p:nvPr>
            <p:ph type="title"/>
          </p:nvPr>
        </p:nvSpPr>
        <p:spPr/>
        <p:txBody>
          <a:bodyPr/>
          <a:lstStyle/>
          <a:p>
            <a:r>
              <a:rPr lang="en-US" dirty="0"/>
              <a:t>Solution – Blockchain </a:t>
            </a:r>
          </a:p>
        </p:txBody>
      </p:sp>
      <p:sp>
        <p:nvSpPr>
          <p:cNvPr id="79" name="Rectangle 78"/>
          <p:cNvSpPr/>
          <p:nvPr/>
        </p:nvSpPr>
        <p:spPr>
          <a:xfrm>
            <a:off x="1237338" y="2816172"/>
            <a:ext cx="2049057" cy="1791947"/>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kern="1200"/>
          </a:p>
        </p:txBody>
      </p:sp>
      <p:sp>
        <p:nvSpPr>
          <p:cNvPr id="81" name="Rectangle 80"/>
          <p:cNvSpPr/>
          <p:nvPr/>
        </p:nvSpPr>
        <p:spPr>
          <a:xfrm>
            <a:off x="1342950" y="3481238"/>
            <a:ext cx="1825401" cy="1008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kern="1200" dirty="0">
                <a:solidFill>
                  <a:schemeClr val="tx1"/>
                </a:solidFill>
              </a:rPr>
              <a:t>Transactions</a:t>
            </a:r>
          </a:p>
          <a:p>
            <a:pPr algn="ctr"/>
            <a:r>
              <a:rPr lang="en-AU" sz="2000" kern="1200" dirty="0">
                <a:solidFill>
                  <a:schemeClr val="tx1"/>
                </a:solidFill>
              </a:rPr>
              <a:t>⁞</a:t>
            </a:r>
          </a:p>
        </p:txBody>
      </p:sp>
      <p:sp>
        <p:nvSpPr>
          <p:cNvPr id="82" name="Rectangle 81"/>
          <p:cNvSpPr/>
          <p:nvPr/>
        </p:nvSpPr>
        <p:spPr>
          <a:xfrm>
            <a:off x="1348034" y="2909276"/>
            <a:ext cx="1820318" cy="504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AU" b="1" kern="1200" dirty="0">
                <a:solidFill>
                  <a:schemeClr val="tx1"/>
                </a:solidFill>
              </a:rPr>
              <a:t>H(</a:t>
            </a:r>
            <a:r>
              <a:rPr lang="en-AU" dirty="0">
                <a:solidFill>
                  <a:schemeClr val="tx1"/>
                </a:solidFill>
              </a:rPr>
              <a:t>P</a:t>
            </a:r>
            <a:r>
              <a:rPr lang="en-AU" kern="1200" dirty="0">
                <a:solidFill>
                  <a:schemeClr val="tx1"/>
                </a:solidFill>
              </a:rPr>
              <a:t>revious block</a:t>
            </a:r>
            <a:r>
              <a:rPr lang="en-AU" b="1" kern="1200" dirty="0">
                <a:solidFill>
                  <a:schemeClr val="tx1"/>
                </a:solidFill>
              </a:rPr>
              <a:t>)</a:t>
            </a:r>
          </a:p>
        </p:txBody>
      </p:sp>
      <p:sp>
        <p:nvSpPr>
          <p:cNvPr id="46" name="TextBox 45"/>
          <p:cNvSpPr txBox="1"/>
          <p:nvPr/>
        </p:nvSpPr>
        <p:spPr>
          <a:xfrm>
            <a:off x="8316416" y="2167461"/>
            <a:ext cx="648072" cy="400110"/>
          </a:xfrm>
          <a:prstGeom prst="rect">
            <a:avLst/>
          </a:prstGeom>
          <a:noFill/>
        </p:spPr>
        <p:txBody>
          <a:bodyPr wrap="square" rtlCol="0">
            <a:spAutoFit/>
          </a:bodyPr>
          <a:lstStyle/>
          <a:p>
            <a:r>
              <a:rPr lang="en-US" sz="2000" b="1" dirty="0"/>
              <a:t>H( )</a:t>
            </a:r>
          </a:p>
        </p:txBody>
      </p:sp>
      <p:sp>
        <p:nvSpPr>
          <p:cNvPr id="47" name="Rectangle 46"/>
          <p:cNvSpPr/>
          <p:nvPr/>
        </p:nvSpPr>
        <p:spPr>
          <a:xfrm>
            <a:off x="3826525" y="2816172"/>
            <a:ext cx="2105164" cy="1791947"/>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kern="1200"/>
          </a:p>
        </p:txBody>
      </p:sp>
      <p:sp>
        <p:nvSpPr>
          <p:cNvPr id="48" name="Rectangle 47"/>
          <p:cNvSpPr/>
          <p:nvPr/>
        </p:nvSpPr>
        <p:spPr>
          <a:xfrm>
            <a:off x="3960440" y="3494527"/>
            <a:ext cx="1872208" cy="1008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kern="1200" dirty="0">
                <a:solidFill>
                  <a:schemeClr val="tx1"/>
                </a:solidFill>
              </a:rPr>
              <a:t>Transactions</a:t>
            </a:r>
          </a:p>
          <a:p>
            <a:pPr algn="ctr"/>
            <a:r>
              <a:rPr lang="en-AU" sz="2000" kern="1200" dirty="0">
                <a:solidFill>
                  <a:schemeClr val="tx1"/>
                </a:solidFill>
              </a:rPr>
              <a:t>⁞</a:t>
            </a:r>
          </a:p>
        </p:txBody>
      </p:sp>
      <p:sp>
        <p:nvSpPr>
          <p:cNvPr id="50" name="Rectangle 49"/>
          <p:cNvSpPr/>
          <p:nvPr/>
        </p:nvSpPr>
        <p:spPr>
          <a:xfrm>
            <a:off x="6409878" y="2795003"/>
            <a:ext cx="2045624" cy="181311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kern="1200"/>
          </a:p>
        </p:txBody>
      </p:sp>
      <p:sp>
        <p:nvSpPr>
          <p:cNvPr id="51" name="Rectangle 50"/>
          <p:cNvSpPr/>
          <p:nvPr/>
        </p:nvSpPr>
        <p:spPr>
          <a:xfrm>
            <a:off x="6480720" y="3519716"/>
            <a:ext cx="1872208" cy="1008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kern="1200" dirty="0">
                <a:solidFill>
                  <a:schemeClr val="tx1"/>
                </a:solidFill>
              </a:rPr>
              <a:t>Transactions</a:t>
            </a:r>
          </a:p>
          <a:p>
            <a:pPr algn="ctr"/>
            <a:r>
              <a:rPr lang="en-AU" sz="2000" kern="1200" dirty="0">
                <a:solidFill>
                  <a:schemeClr val="tx1"/>
                </a:solidFill>
              </a:rPr>
              <a:t>⁞</a:t>
            </a:r>
          </a:p>
        </p:txBody>
      </p:sp>
      <p:sp>
        <p:nvSpPr>
          <p:cNvPr id="54" name="Rectangle 53"/>
          <p:cNvSpPr/>
          <p:nvPr/>
        </p:nvSpPr>
        <p:spPr>
          <a:xfrm>
            <a:off x="288032" y="1777380"/>
            <a:ext cx="1296144" cy="68009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b="1" kern="1200" dirty="0"/>
              <a:t>Genesis Block</a:t>
            </a:r>
          </a:p>
        </p:txBody>
      </p:sp>
      <p:cxnSp>
        <p:nvCxnSpPr>
          <p:cNvPr id="55" name="Elbow Connector 54"/>
          <p:cNvCxnSpPr>
            <a:cxnSpLocks/>
            <a:endCxn id="50" idx="3"/>
          </p:cNvCxnSpPr>
          <p:nvPr/>
        </p:nvCxnSpPr>
        <p:spPr>
          <a:xfrm rot="5400000">
            <a:off x="8039575" y="3005806"/>
            <a:ext cx="1111683" cy="279827"/>
          </a:xfrm>
          <a:prstGeom prst="bentConnector2">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59" name="Elbow Connector 58"/>
          <p:cNvCxnSpPr>
            <a:cxnSpLocks/>
            <a:endCxn id="47" idx="3"/>
          </p:cNvCxnSpPr>
          <p:nvPr/>
        </p:nvCxnSpPr>
        <p:spPr>
          <a:xfrm rot="10800000" flipV="1">
            <a:off x="5931689" y="3132190"/>
            <a:ext cx="585452" cy="579956"/>
          </a:xfrm>
          <a:prstGeom prst="bentConnector3">
            <a:avLst>
              <a:gd name="adj1" fmla="val 50000"/>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72" name="Elbow Connector 71"/>
          <p:cNvCxnSpPr>
            <a:cxnSpLocks/>
            <a:endCxn id="79" idx="3"/>
          </p:cNvCxnSpPr>
          <p:nvPr/>
        </p:nvCxnSpPr>
        <p:spPr>
          <a:xfrm rot="10800000" flipV="1">
            <a:off x="3286395" y="3132190"/>
            <a:ext cx="706128" cy="579956"/>
          </a:xfrm>
          <a:prstGeom prst="bentConnector3">
            <a:avLst>
              <a:gd name="adj1" fmla="val 50000"/>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86" name="Elbow Connector 85"/>
          <p:cNvCxnSpPr>
            <a:cxnSpLocks/>
            <a:stCxn id="82" idx="1"/>
            <a:endCxn id="54" idx="2"/>
          </p:cNvCxnSpPr>
          <p:nvPr/>
        </p:nvCxnSpPr>
        <p:spPr>
          <a:xfrm rot="10800000">
            <a:off x="936104" y="2457476"/>
            <a:ext cx="411930" cy="703800"/>
          </a:xfrm>
          <a:prstGeom prst="bentConnector2">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pic>
        <p:nvPicPr>
          <p:cNvPr id="2" name="Picture 1" descr="1432215848.png"/>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041696" y="3599725"/>
            <a:ext cx="648000" cy="850222"/>
          </a:xfrm>
          <a:prstGeom prst="rect">
            <a:avLst/>
          </a:prstGeom>
        </p:spPr>
      </p:pic>
      <p:sp>
        <p:nvSpPr>
          <p:cNvPr id="56" name="Rectangle 55">
            <a:extLst>
              <a:ext uri="{FF2B5EF4-FFF2-40B4-BE49-F238E27FC236}">
                <a16:creationId xmlns:a16="http://schemas.microsoft.com/office/drawing/2014/main" id="{E50A11E5-A484-4C20-993F-FD9451B883A0}"/>
              </a:ext>
            </a:extLst>
          </p:cNvPr>
          <p:cNvSpPr/>
          <p:nvPr/>
        </p:nvSpPr>
        <p:spPr>
          <a:xfrm>
            <a:off x="2562717" y="4820044"/>
            <a:ext cx="3803413" cy="461665"/>
          </a:xfrm>
          <a:prstGeom prst="rect">
            <a:avLst/>
          </a:prstGeom>
        </p:spPr>
        <p:txBody>
          <a:bodyPr wrap="none">
            <a:spAutoFit/>
          </a:bodyPr>
          <a:lstStyle/>
          <a:p>
            <a:r>
              <a:rPr lang="en-US" sz="2400" dirty="0"/>
              <a:t>Linked list with hash pointers</a:t>
            </a:r>
          </a:p>
        </p:txBody>
      </p:sp>
      <p:sp>
        <p:nvSpPr>
          <p:cNvPr id="26" name="Rectangle 25"/>
          <p:cNvSpPr/>
          <p:nvPr/>
        </p:nvSpPr>
        <p:spPr>
          <a:xfrm>
            <a:off x="3960440" y="2929508"/>
            <a:ext cx="1872208" cy="504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AU" b="1" kern="1200" dirty="0">
                <a:solidFill>
                  <a:schemeClr val="tx1"/>
                </a:solidFill>
              </a:rPr>
              <a:t>H(</a:t>
            </a:r>
            <a:r>
              <a:rPr lang="en-AU" dirty="0">
                <a:solidFill>
                  <a:schemeClr val="tx1"/>
                </a:solidFill>
              </a:rPr>
              <a:t>P</a:t>
            </a:r>
            <a:r>
              <a:rPr lang="en-AU" kern="1200" dirty="0">
                <a:solidFill>
                  <a:schemeClr val="tx1"/>
                </a:solidFill>
              </a:rPr>
              <a:t>revious block</a:t>
            </a:r>
            <a:r>
              <a:rPr lang="en-AU" b="1" kern="1200" dirty="0">
                <a:solidFill>
                  <a:schemeClr val="tx1"/>
                </a:solidFill>
              </a:rPr>
              <a:t>)</a:t>
            </a:r>
          </a:p>
        </p:txBody>
      </p:sp>
      <p:pic>
        <p:nvPicPr>
          <p:cNvPr id="60" name="Picture 59" descr="1432215848.png"/>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3816424" y="2857500"/>
            <a:ext cx="648000" cy="850222"/>
          </a:xfrm>
          <a:prstGeom prst="rect">
            <a:avLst/>
          </a:prstGeom>
        </p:spPr>
      </p:pic>
      <p:sp>
        <p:nvSpPr>
          <p:cNvPr id="27" name="Rectangle 26"/>
          <p:cNvSpPr/>
          <p:nvPr/>
        </p:nvSpPr>
        <p:spPr>
          <a:xfrm>
            <a:off x="6480720" y="2929508"/>
            <a:ext cx="1872208" cy="504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AU" b="1" kern="1200" dirty="0">
                <a:solidFill>
                  <a:schemeClr val="tx1"/>
                </a:solidFill>
              </a:rPr>
              <a:t>H(</a:t>
            </a:r>
            <a:r>
              <a:rPr lang="en-AU" dirty="0">
                <a:solidFill>
                  <a:schemeClr val="tx1"/>
                </a:solidFill>
              </a:rPr>
              <a:t>P</a:t>
            </a:r>
            <a:r>
              <a:rPr lang="en-AU" kern="1200" dirty="0">
                <a:solidFill>
                  <a:schemeClr val="tx1"/>
                </a:solidFill>
              </a:rPr>
              <a:t>revious block</a:t>
            </a:r>
            <a:r>
              <a:rPr lang="en-AU" b="1" kern="1200" dirty="0">
                <a:solidFill>
                  <a:schemeClr val="tx1"/>
                </a:solidFill>
              </a:rPr>
              <a:t>)</a:t>
            </a:r>
          </a:p>
        </p:txBody>
      </p:sp>
      <p:pic>
        <p:nvPicPr>
          <p:cNvPr id="61" name="Picture 60" descr="1432215848.png"/>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6264696" y="2857500"/>
            <a:ext cx="648000" cy="850222"/>
          </a:xfrm>
          <a:prstGeom prst="rect">
            <a:avLst/>
          </a:prstGeom>
        </p:spPr>
      </p:pic>
      <p:sp>
        <p:nvSpPr>
          <p:cNvPr id="6" name="Footer Placeholder 5"/>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14</a:t>
            </a:fld>
            <a:r>
              <a:rPr lang="en-AU"/>
              <a:t>  |</a:t>
            </a:r>
            <a:endParaRPr lang="en-AU" dirty="0"/>
          </a:p>
        </p:txBody>
      </p:sp>
    </p:spTree>
    <p:extLst>
      <p:ext uri="{BB962C8B-B14F-4D97-AF65-F5344CB8AC3E}">
        <p14:creationId xmlns:p14="http://schemas.microsoft.com/office/powerpoint/2010/main" val="153034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5">
            <a:extLst>
              <a:ext uri="{FF2B5EF4-FFF2-40B4-BE49-F238E27FC236}">
                <a16:creationId xmlns:a16="http://schemas.microsoft.com/office/drawing/2014/main" id="{3C264CC9-B61F-4CFF-8DAE-B9393913BF6D}"/>
              </a:ext>
            </a:extLst>
          </p:cNvPr>
          <p:cNvPicPr>
            <a:picLocks noGrp="1" noChangeAspect="1"/>
          </p:cNvPicPr>
          <p:nvPr>
            <p:ph idx="1"/>
          </p:nvPr>
        </p:nvPicPr>
        <p:blipFill>
          <a:blip r:embed="rId3"/>
          <a:stretch>
            <a:fillRect/>
          </a:stretch>
        </p:blipFill>
        <p:spPr>
          <a:xfrm>
            <a:off x="827584" y="1381520"/>
            <a:ext cx="7056784" cy="3969440"/>
          </a:xfrm>
          <a:prstGeom prst="rect">
            <a:avLst/>
          </a:prstGeom>
          <a:ln>
            <a:solidFill>
              <a:schemeClr val="tx1"/>
            </a:solidFill>
          </a:ln>
        </p:spPr>
      </p:pic>
      <p:sp>
        <p:nvSpPr>
          <p:cNvPr id="4" name="Title 77"/>
          <p:cNvSpPr txBox="1">
            <a:spLocks/>
          </p:cNvSpPr>
          <p:nvPr/>
        </p:nvSpPr>
        <p:spPr>
          <a:xfrm>
            <a:off x="251520" y="894956"/>
            <a:ext cx="8640960" cy="710406"/>
          </a:xfrm>
          <a:prstGeom prst="rect">
            <a:avLst/>
          </a:prstGeom>
        </p:spPr>
        <p:txBody>
          <a:bodyPr vert="horz" lIns="0" tIns="0" rIns="0" bIns="0" rtlCol="0" anchor="t" anchorCtr="0">
            <a:normAutofit fontScale="85000" lnSpcReduction="10000"/>
          </a:bodyPr>
          <a:lstStyle>
            <a:lvl1pPr algn="l" defTabSz="914400" rtl="0" eaLnBrk="1" latinLnBrk="0" hangingPunct="1">
              <a:spcBef>
                <a:spcPct val="0"/>
              </a:spcBef>
              <a:buNone/>
              <a:defRPr sz="3600" b="0" kern="1200">
                <a:solidFill>
                  <a:schemeClr val="accent3"/>
                </a:solidFill>
                <a:latin typeface="+mj-lt"/>
                <a:ea typeface="+mj-ea"/>
                <a:cs typeface="+mj-cs"/>
              </a:defRPr>
            </a:lvl1pPr>
          </a:lstStyle>
          <a:p>
            <a:r>
              <a:rPr lang="en-AU" dirty="0"/>
              <a:t>Visualization of a Blockchain – </a:t>
            </a:r>
            <a:r>
              <a:rPr lang="en-AU" dirty="0">
                <a:hlinkClick r:id="rId4"/>
              </a:rPr>
              <a:t>http://ethviewer.live</a:t>
            </a:r>
            <a:endParaRPr lang="en-US" dirty="0"/>
          </a:p>
        </p:txBody>
      </p:sp>
      <p:sp>
        <p:nvSpPr>
          <p:cNvPr id="5" name="Footer Placeholder 3"/>
          <p:cNvSpPr txBox="1">
            <a:spLocks/>
          </p:cNvSpPr>
          <p:nvPr/>
        </p:nvSpPr>
        <p:spPr>
          <a:xfrm>
            <a:off x="601375" y="5420278"/>
            <a:ext cx="6083845" cy="103562"/>
          </a:xfrm>
          <a:prstGeom prst="rect">
            <a:avLst/>
          </a:prstGeom>
        </p:spPr>
        <p:txBody>
          <a:bodyPr vert="horz" lIns="0" tIns="0" rIns="0" bIns="0" rtlCol="0">
            <a:normAutofit fontScale="92500" lnSpcReduction="20000"/>
          </a:bodyPr>
          <a:lstStyle>
            <a:lvl1pPr marL="0" indent="0" algn="l" defTabSz="914400" rtl="0" eaLnBrk="1" latinLnBrk="0" hangingPunct="1">
              <a:lnSpc>
                <a:spcPct val="90000"/>
              </a:lnSpc>
              <a:spcBef>
                <a:spcPts val="600"/>
              </a:spcBef>
              <a:buFont typeface="Arial" pitchFamily="34" charset="0"/>
              <a:buNone/>
              <a:defRPr sz="2400" b="1" kern="1200">
                <a:solidFill>
                  <a:schemeClr val="accent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1000" b="0" dirty="0">
                <a:solidFill>
                  <a:srgbClr val="757579"/>
                </a:solidFill>
              </a:rPr>
              <a:t>COMP6452</a:t>
            </a:r>
            <a:r>
              <a:rPr lang="en-AU" sz="900" dirty="0">
                <a:solidFill>
                  <a:srgbClr val="757579"/>
                </a:solidFill>
              </a:rPr>
              <a:t> Software Architecture for Blockchain Applications |  Data61, CSIRO</a:t>
            </a:r>
          </a:p>
        </p:txBody>
      </p:sp>
      <p:sp>
        <p:nvSpPr>
          <p:cNvPr id="7" name="Slide Number Placeholder 4"/>
          <p:cNvSpPr txBox="1">
            <a:spLocks/>
          </p:cNvSpPr>
          <p:nvPr/>
        </p:nvSpPr>
        <p:spPr>
          <a:xfrm>
            <a:off x="285213" y="5348270"/>
            <a:ext cx="542371" cy="1015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ABE124A-B5C5-46E0-B944-45307B126769}" type="slidenum">
              <a:rPr lang="en-AU" sz="900" smtClean="0">
                <a:solidFill>
                  <a:srgbClr val="757579"/>
                </a:solidFill>
              </a:rPr>
              <a:pPr/>
              <a:t>15</a:t>
            </a:fld>
            <a:r>
              <a:rPr lang="en-AU" sz="900" dirty="0">
                <a:solidFill>
                  <a:srgbClr val="757579"/>
                </a:solidFill>
              </a:rPr>
              <a:t>  |</a:t>
            </a:r>
          </a:p>
        </p:txBody>
      </p:sp>
    </p:spTree>
    <p:extLst>
      <p:ext uri="{BB962C8B-B14F-4D97-AF65-F5344CB8AC3E}">
        <p14:creationId xmlns:p14="http://schemas.microsoft.com/office/powerpoint/2010/main" val="19442051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90178-C273-4906-A58B-BF04BFAD89A6}"/>
              </a:ext>
            </a:extLst>
          </p:cNvPr>
          <p:cNvSpPr>
            <a:spLocks noGrp="1"/>
          </p:cNvSpPr>
          <p:nvPr>
            <p:ph type="title"/>
          </p:nvPr>
        </p:nvSpPr>
        <p:spPr/>
        <p:txBody>
          <a:bodyPr>
            <a:normAutofit/>
          </a:bodyPr>
          <a:lstStyle/>
          <a:p>
            <a:r>
              <a:rPr lang="en-AU" sz="3600" dirty="0"/>
              <a:t>What is Blockchain, &amp; Why Does it Matter?</a:t>
            </a:r>
            <a:endParaRPr lang="en-AU" dirty="0"/>
          </a:p>
        </p:txBody>
      </p:sp>
      <p:sp>
        <p:nvSpPr>
          <p:cNvPr id="3" name="Content Placeholder 2">
            <a:extLst>
              <a:ext uri="{FF2B5EF4-FFF2-40B4-BE49-F238E27FC236}">
                <a16:creationId xmlns:a16="http://schemas.microsoft.com/office/drawing/2014/main" id="{003D2917-0461-4D5F-95C2-1ACAD9C2F31D}"/>
              </a:ext>
            </a:extLst>
          </p:cNvPr>
          <p:cNvSpPr>
            <a:spLocks noGrp="1"/>
          </p:cNvSpPr>
          <p:nvPr>
            <p:ph idx="1"/>
          </p:nvPr>
        </p:nvSpPr>
        <p:spPr>
          <a:xfrm>
            <a:off x="419099" y="1681937"/>
            <a:ext cx="8462433" cy="3695843"/>
          </a:xfrm>
        </p:spPr>
        <p:txBody>
          <a:bodyPr vert="horz" lIns="0" tIns="0" rIns="0" bIns="0" rtlCol="0" anchor="t">
            <a:normAutofit/>
          </a:bodyPr>
          <a:lstStyle/>
          <a:p>
            <a:pPr marL="215900" indent="-215900"/>
            <a:r>
              <a:rPr lang="en-AU" altLang="zh-CN" sz="2800" dirty="0"/>
              <a:t>Immutable public ledger</a:t>
            </a:r>
            <a:endParaRPr lang="en-US" dirty="0"/>
          </a:p>
          <a:p>
            <a:pPr marL="395605" lvl="1" indent="-179705"/>
            <a:r>
              <a:rPr lang="en-AU" altLang="zh-CN" sz="2400" dirty="0"/>
              <a:t>Replicated ledger </a:t>
            </a:r>
            <a:r>
              <a:rPr lang="en-AU" altLang="zh-CN" sz="2400" dirty="0">
                <a:sym typeface="Wingdings" panose="05000000000000000000" pitchFamily="2" charset="2"/>
              </a:rPr>
              <a:t></a:t>
            </a:r>
            <a:r>
              <a:rPr lang="en-AU" altLang="zh-CN" sz="2400" dirty="0"/>
              <a:t> Transparency &amp; High Availability</a:t>
            </a:r>
            <a:endParaRPr lang="en-AU" altLang="zh-CN" sz="2400" dirty="0">
              <a:cs typeface="Calibri"/>
            </a:endParaRPr>
          </a:p>
          <a:p>
            <a:pPr marL="395605" lvl="1" indent="-179705"/>
            <a:r>
              <a:rPr lang="en-AU" altLang="zh-CN" sz="2400" dirty="0"/>
              <a:t>Timestamped &amp; signed transactions </a:t>
            </a:r>
            <a:r>
              <a:rPr lang="en-AU" altLang="zh-CN" sz="2400" dirty="0">
                <a:sym typeface="Wingdings" panose="05000000000000000000" pitchFamily="2" charset="2"/>
              </a:rPr>
              <a:t></a:t>
            </a:r>
            <a:r>
              <a:rPr lang="en-AU" altLang="zh-CN" sz="2400" dirty="0"/>
              <a:t> Consistently &amp; Integrity</a:t>
            </a:r>
            <a:endParaRPr lang="en-AU" altLang="zh-CN" sz="2400" dirty="0">
              <a:cs typeface="Calibri"/>
            </a:endParaRPr>
          </a:p>
          <a:p>
            <a:pPr marL="395605" lvl="1" indent="-179705"/>
            <a:r>
              <a:rPr lang="en-AU" altLang="zh-CN" sz="2400" dirty="0"/>
              <a:t>Audit trail of what happened </a:t>
            </a:r>
            <a:r>
              <a:rPr lang="en-AU" altLang="zh-CN" sz="2400" dirty="0">
                <a:sym typeface="Wingdings" panose="05000000000000000000" pitchFamily="2" charset="2"/>
              </a:rPr>
              <a:t></a:t>
            </a:r>
            <a:r>
              <a:rPr lang="en-AU" altLang="zh-CN" sz="2400" dirty="0"/>
              <a:t> Auditability</a:t>
            </a:r>
            <a:endParaRPr lang="en-AU" altLang="zh-CN" sz="2400" dirty="0">
              <a:cs typeface="Calibri"/>
            </a:endParaRPr>
          </a:p>
          <a:p>
            <a:pPr marL="215900" indent="-215900"/>
            <a:r>
              <a:rPr lang="en-US" sz="2800" dirty="0"/>
              <a:t>Based on Public-Key Cryptography &amp; Hashing</a:t>
            </a:r>
            <a:endParaRPr lang="en-US" sz="2800" dirty="0">
              <a:cs typeface="Calibri"/>
            </a:endParaRPr>
          </a:p>
          <a:p>
            <a:pPr marL="395605" lvl="1" indent="-179705"/>
            <a:r>
              <a:rPr lang="en-US" sz="2400" dirty="0"/>
              <a:t>Address many distributed system problems</a:t>
            </a:r>
            <a:endParaRPr lang="en-US" sz="2400" dirty="0">
              <a:cs typeface="Calibri"/>
            </a:endParaRPr>
          </a:p>
          <a:p>
            <a:pPr marL="647700" lvl="2" indent="-215900"/>
            <a:r>
              <a:rPr lang="en-US" sz="2000" dirty="0"/>
              <a:t>Timing &amp; Ordering</a:t>
            </a:r>
            <a:endParaRPr lang="en-US" sz="2000" dirty="0">
              <a:cs typeface="Calibri"/>
            </a:endParaRPr>
          </a:p>
          <a:p>
            <a:pPr marL="647700" lvl="2" indent="-215900"/>
            <a:r>
              <a:rPr lang="en-US" sz="2000" dirty="0"/>
              <a:t>Consensus</a:t>
            </a:r>
            <a:endParaRPr lang="en-US" sz="2000" dirty="0">
              <a:cs typeface="Calibri"/>
            </a:endParaRPr>
          </a:p>
          <a:p>
            <a:pPr marL="647700" lvl="2" indent="-215900"/>
            <a:r>
              <a:rPr lang="en-US" sz="2000" dirty="0"/>
              <a:t>CAP Theorem</a:t>
            </a:r>
            <a:endParaRPr lang="en-US" sz="2000" dirty="0">
              <a:cs typeface="Calibri"/>
            </a:endParaRPr>
          </a:p>
          <a:p>
            <a:pPr marL="215900" indent="-215900"/>
            <a:endParaRPr lang="en-AU" dirty="0">
              <a:cs typeface="Calibri"/>
            </a:endParaRPr>
          </a:p>
          <a:p>
            <a:pPr marL="215900" indent="-215900"/>
            <a:endParaRPr lang="en-AU" sz="2400" dirty="0">
              <a:cs typeface="Calibri"/>
            </a:endParaRPr>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16</a:t>
            </a:fld>
            <a:r>
              <a:rPr lang="en-AU"/>
              <a:t>  |</a:t>
            </a:r>
            <a:endParaRPr lang="en-AU" dirty="0"/>
          </a:p>
        </p:txBody>
      </p:sp>
    </p:spTree>
    <p:extLst>
      <p:ext uri="{BB962C8B-B14F-4D97-AF65-F5344CB8AC3E}">
        <p14:creationId xmlns:p14="http://schemas.microsoft.com/office/powerpoint/2010/main" val="2562327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Transaction (TX)</a:t>
            </a:r>
          </a:p>
        </p:txBody>
      </p:sp>
      <p:sp>
        <p:nvSpPr>
          <p:cNvPr id="3" name="Content Placeholder 2"/>
          <p:cNvSpPr>
            <a:spLocks noGrp="1"/>
          </p:cNvSpPr>
          <p:nvPr>
            <p:ph idx="1"/>
          </p:nvPr>
        </p:nvSpPr>
        <p:spPr/>
        <p:txBody>
          <a:bodyPr>
            <a:normAutofit/>
          </a:bodyPr>
          <a:lstStyle/>
          <a:p>
            <a:r>
              <a:rPr lang="en-US" sz="2800" dirty="0"/>
              <a:t>Identifiable data package</a:t>
            </a:r>
          </a:p>
          <a:p>
            <a:pPr lvl="1"/>
            <a:r>
              <a:rPr lang="en-US" sz="2400" dirty="0"/>
              <a:t>Monetary value (Cryptocurrency)</a:t>
            </a:r>
          </a:p>
          <a:p>
            <a:pPr lvl="1"/>
            <a:r>
              <a:rPr lang="en-US" sz="2400" dirty="0"/>
              <a:t>Code</a:t>
            </a:r>
          </a:p>
          <a:p>
            <a:pPr lvl="1"/>
            <a:r>
              <a:rPr lang="en-US" sz="2400" dirty="0"/>
              <a:t>Parameters/results of function calls</a:t>
            </a:r>
            <a:endParaRPr lang="en-US" sz="2000" dirty="0"/>
          </a:p>
        </p:txBody>
      </p:sp>
      <p:sp>
        <p:nvSpPr>
          <p:cNvPr id="24" name="TextBox 23"/>
          <p:cNvSpPr txBox="1"/>
          <p:nvPr/>
        </p:nvSpPr>
        <p:spPr>
          <a:xfrm>
            <a:off x="628650" y="3433564"/>
            <a:ext cx="7344816" cy="19389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sz="1200" dirty="0">
                <a:latin typeface="Consolas"/>
                <a:cs typeface="Consolas"/>
              </a:rPr>
              <a:t>Input:</a:t>
            </a:r>
          </a:p>
          <a:p>
            <a:r>
              <a:rPr lang="en-US" sz="1200" dirty="0">
                <a:latin typeface="Consolas"/>
                <a:cs typeface="Consolas"/>
              </a:rPr>
              <a:t>Previous </a:t>
            </a:r>
            <a:r>
              <a:rPr lang="en-US" sz="1200" dirty="0" err="1">
                <a:latin typeface="Consolas"/>
                <a:cs typeface="Consolas"/>
              </a:rPr>
              <a:t>tx</a:t>
            </a:r>
            <a:r>
              <a:rPr lang="en-US" sz="1200" dirty="0">
                <a:latin typeface="Consolas"/>
                <a:cs typeface="Consolas"/>
              </a:rPr>
              <a:t>: f5d8ee39a430901c91a5917b9f2dc19d6d1a0e9cea205b009ca73dd04470b9a6</a:t>
            </a:r>
          </a:p>
          <a:p>
            <a:r>
              <a:rPr lang="en-US" sz="1200" dirty="0">
                <a:latin typeface="Consolas"/>
                <a:cs typeface="Consolas"/>
              </a:rPr>
              <a:t>Index: 0</a:t>
            </a:r>
          </a:p>
          <a:p>
            <a:r>
              <a:rPr lang="en-US" sz="1200" dirty="0" err="1">
                <a:latin typeface="Consolas"/>
                <a:cs typeface="Consolas"/>
              </a:rPr>
              <a:t>scriptSig</a:t>
            </a:r>
            <a:r>
              <a:rPr lang="en-US" sz="1200" dirty="0">
                <a:latin typeface="Consolas"/>
                <a:cs typeface="Consolas"/>
              </a:rPr>
              <a:t>: 304502206e21798a42fae0e854281abd38bacd1aeed3ee3738d9e1446618c4571d10</a:t>
            </a:r>
          </a:p>
          <a:p>
            <a:r>
              <a:rPr lang="en-US" sz="1200" dirty="0">
                <a:latin typeface="Consolas"/>
                <a:cs typeface="Consolas"/>
              </a:rPr>
              <a:t>90db022100e2ac980643b0b82c0e88ffdfec6b64e3e6ba35e7ba5fdd7d5d6cc8d25c6b241501</a:t>
            </a:r>
          </a:p>
          <a:p>
            <a:endParaRPr lang="en-US" sz="1200" dirty="0">
              <a:latin typeface="Consolas"/>
              <a:cs typeface="Consolas"/>
            </a:endParaRPr>
          </a:p>
          <a:p>
            <a:r>
              <a:rPr lang="en-US" sz="1200" dirty="0">
                <a:latin typeface="Consolas"/>
                <a:cs typeface="Consolas"/>
              </a:rPr>
              <a:t>Output:</a:t>
            </a:r>
          </a:p>
          <a:p>
            <a:r>
              <a:rPr lang="en-US" sz="1200" dirty="0">
                <a:latin typeface="Consolas"/>
                <a:cs typeface="Consolas"/>
              </a:rPr>
              <a:t>Value: 5000000000</a:t>
            </a:r>
          </a:p>
          <a:p>
            <a:r>
              <a:rPr lang="en-US" sz="1200" dirty="0" err="1">
                <a:latin typeface="Consolas"/>
                <a:cs typeface="Consolas"/>
              </a:rPr>
              <a:t>scriptPubKey</a:t>
            </a:r>
            <a:r>
              <a:rPr lang="en-US" sz="1200" dirty="0">
                <a:latin typeface="Consolas"/>
                <a:cs typeface="Consolas"/>
              </a:rPr>
              <a:t>: OP_DUP OP_HASH160 404371705fa9bd789a2fcd52d2c580b65d35549d</a:t>
            </a:r>
          </a:p>
          <a:p>
            <a:r>
              <a:rPr lang="en-US" sz="1200" dirty="0">
                <a:latin typeface="Consolas"/>
                <a:cs typeface="Consolas"/>
              </a:rPr>
              <a:t>OP_EQUALVERIFY OP_CHECKSIG</a:t>
            </a:r>
          </a:p>
        </p:txBody>
      </p:sp>
      <p:sp>
        <p:nvSpPr>
          <p:cNvPr id="4" name="TextBox 3">
            <a:extLst>
              <a:ext uri="{FF2B5EF4-FFF2-40B4-BE49-F238E27FC236}">
                <a16:creationId xmlns:a16="http://schemas.microsoft.com/office/drawing/2014/main" id="{987DE9F9-EA0A-4448-914A-9D4CB56135B5}"/>
              </a:ext>
            </a:extLst>
          </p:cNvPr>
          <p:cNvSpPr txBox="1"/>
          <p:nvPr/>
        </p:nvSpPr>
        <p:spPr>
          <a:xfrm>
            <a:off x="6239932" y="1261802"/>
            <a:ext cx="2484967" cy="1323439"/>
          </a:xfrm>
          <a:prstGeom prst="rect">
            <a:avLst/>
          </a:prstGeom>
          <a:solidFill>
            <a:srgbClr val="00B0F0"/>
          </a:solidFill>
        </p:spPr>
        <p:txBody>
          <a:bodyPr wrap="square" rtlCol="0">
            <a:spAutoFit/>
          </a:bodyPr>
          <a:lstStyle/>
          <a:p>
            <a:r>
              <a:rPr lang="en-AU" sz="2000" dirty="0"/>
              <a:t>To:</a:t>
            </a:r>
          </a:p>
          <a:p>
            <a:r>
              <a:rPr lang="en-AU" sz="2000" dirty="0"/>
              <a:t>From:</a:t>
            </a:r>
          </a:p>
          <a:p>
            <a:r>
              <a:rPr lang="en-AU" sz="2000" dirty="0"/>
              <a:t>Value / Data:</a:t>
            </a:r>
          </a:p>
          <a:p>
            <a:r>
              <a:rPr lang="en-AU" sz="2000" dirty="0"/>
              <a:t>Sender’s Signature:</a:t>
            </a:r>
          </a:p>
        </p:txBody>
      </p:sp>
      <p:sp>
        <p:nvSpPr>
          <p:cNvPr id="5" name="Footer Placeholder 4"/>
          <p:cNvSpPr>
            <a:spLocks noGrp="1"/>
          </p:cNvSpPr>
          <p:nvPr>
            <p:ph type="ftr" sz="quarter" idx="10"/>
          </p:nvPr>
        </p:nvSpPr>
        <p:spPr/>
        <p:txBody>
          <a:bodyPr/>
          <a:lstStyle/>
          <a:p>
            <a:r>
              <a:rPr lang="en-AU"/>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17</a:t>
            </a:fld>
            <a:r>
              <a:rPr lang="en-AU"/>
              <a:t>  |</a:t>
            </a:r>
            <a:endParaRPr lang="en-AU" dirty="0"/>
          </a:p>
        </p:txBody>
      </p:sp>
    </p:spTree>
    <p:extLst>
      <p:ext uri="{BB962C8B-B14F-4D97-AF65-F5344CB8AC3E}">
        <p14:creationId xmlns:p14="http://schemas.microsoft.com/office/powerpoint/2010/main" val="41052640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itle 77"/>
          <p:cNvSpPr>
            <a:spLocks noGrp="1"/>
          </p:cNvSpPr>
          <p:nvPr>
            <p:ph type="title"/>
          </p:nvPr>
        </p:nvSpPr>
        <p:spPr/>
        <p:txBody>
          <a:bodyPr/>
          <a:lstStyle/>
          <a:p>
            <a:r>
              <a:rPr lang="en-US" dirty="0"/>
              <a:t>Blockchain Formation</a:t>
            </a:r>
          </a:p>
        </p:txBody>
      </p:sp>
      <p:sp>
        <p:nvSpPr>
          <p:cNvPr id="3" name="Content Placeholder 2">
            <a:extLst>
              <a:ext uri="{FF2B5EF4-FFF2-40B4-BE49-F238E27FC236}">
                <a16:creationId xmlns:a16="http://schemas.microsoft.com/office/drawing/2014/main" id="{C5CDE9A5-9D9B-4C11-BB8A-9B91BD796316}"/>
              </a:ext>
            </a:extLst>
          </p:cNvPr>
          <p:cNvSpPr>
            <a:spLocks noGrp="1"/>
          </p:cNvSpPr>
          <p:nvPr>
            <p:ph idx="1"/>
          </p:nvPr>
        </p:nvSpPr>
        <p:spPr>
          <a:xfrm>
            <a:off x="395536" y="3866390"/>
            <a:ext cx="8281017" cy="1583398"/>
          </a:xfrm>
        </p:spPr>
        <p:txBody>
          <a:bodyPr>
            <a:normAutofit lnSpcReduction="10000"/>
          </a:bodyPr>
          <a:lstStyle/>
          <a:p>
            <a:r>
              <a:rPr lang="en-AU" sz="2400" dirty="0"/>
              <a:t>Collection of ordered TXs form a block</a:t>
            </a:r>
          </a:p>
          <a:p>
            <a:r>
              <a:rPr lang="en-AU" sz="2400" dirty="0"/>
              <a:t>Collection of blocks form a blockchain</a:t>
            </a:r>
          </a:p>
          <a:p>
            <a:pPr lvl="1"/>
            <a:r>
              <a:rPr lang="en-AU" sz="2000" dirty="0"/>
              <a:t>Blocks are build by distributed set of nodes</a:t>
            </a:r>
          </a:p>
          <a:p>
            <a:pPr lvl="1"/>
            <a:r>
              <a:rPr lang="en-AU" sz="2000" dirty="0"/>
              <a:t>Nodes agree on contents of a block, order of blocks, &amp; who has the right to build a block </a:t>
            </a:r>
            <a:r>
              <a:rPr lang="en-AU" sz="2000" dirty="0">
                <a:sym typeface="Wingdings" panose="05000000000000000000" pitchFamily="2" charset="2"/>
              </a:rPr>
              <a:t> </a:t>
            </a:r>
            <a:r>
              <a:rPr lang="en-AU" sz="2000" dirty="0"/>
              <a:t>Consistent chain of blocks </a:t>
            </a:r>
          </a:p>
        </p:txBody>
      </p:sp>
      <p:sp>
        <p:nvSpPr>
          <p:cNvPr id="79" name="Rectangle 78"/>
          <p:cNvSpPr/>
          <p:nvPr/>
        </p:nvSpPr>
        <p:spPr>
          <a:xfrm>
            <a:off x="1416850" y="2001657"/>
            <a:ext cx="2049057" cy="1791947"/>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kern="1200"/>
          </a:p>
        </p:txBody>
      </p:sp>
      <p:sp>
        <p:nvSpPr>
          <p:cNvPr id="81" name="Rectangle 80"/>
          <p:cNvSpPr/>
          <p:nvPr/>
        </p:nvSpPr>
        <p:spPr>
          <a:xfrm>
            <a:off x="1527547" y="2713596"/>
            <a:ext cx="1800200" cy="1008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kern="1200" dirty="0">
                <a:solidFill>
                  <a:schemeClr val="tx1"/>
                </a:solidFill>
              </a:rPr>
              <a:t>Transactions</a:t>
            </a:r>
          </a:p>
          <a:p>
            <a:pPr algn="ctr"/>
            <a:r>
              <a:rPr lang="en-AU" sz="2000" kern="1200" dirty="0">
                <a:solidFill>
                  <a:schemeClr val="tx1"/>
                </a:solidFill>
              </a:rPr>
              <a:t>⁞</a:t>
            </a:r>
          </a:p>
        </p:txBody>
      </p:sp>
      <p:sp>
        <p:nvSpPr>
          <p:cNvPr id="46" name="TextBox 45"/>
          <p:cNvSpPr txBox="1"/>
          <p:nvPr/>
        </p:nvSpPr>
        <p:spPr>
          <a:xfrm>
            <a:off x="8520812" y="1345332"/>
            <a:ext cx="648072" cy="400110"/>
          </a:xfrm>
          <a:prstGeom prst="rect">
            <a:avLst/>
          </a:prstGeom>
          <a:noFill/>
        </p:spPr>
        <p:txBody>
          <a:bodyPr wrap="square" rtlCol="0">
            <a:spAutoFit/>
          </a:bodyPr>
          <a:lstStyle/>
          <a:p>
            <a:r>
              <a:rPr lang="en-US" sz="2000" b="1" dirty="0"/>
              <a:t>H( )</a:t>
            </a:r>
          </a:p>
        </p:txBody>
      </p:sp>
      <p:sp>
        <p:nvSpPr>
          <p:cNvPr id="47" name="Rectangle 46"/>
          <p:cNvSpPr/>
          <p:nvPr/>
        </p:nvSpPr>
        <p:spPr>
          <a:xfrm>
            <a:off x="4006037" y="2001657"/>
            <a:ext cx="2105164" cy="1791947"/>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kern="1200"/>
          </a:p>
        </p:txBody>
      </p:sp>
      <p:sp>
        <p:nvSpPr>
          <p:cNvPr id="50" name="Rectangle 49"/>
          <p:cNvSpPr/>
          <p:nvPr/>
        </p:nvSpPr>
        <p:spPr>
          <a:xfrm>
            <a:off x="6589390" y="1980488"/>
            <a:ext cx="2045624" cy="181311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kern="1200"/>
          </a:p>
        </p:txBody>
      </p:sp>
      <p:sp>
        <p:nvSpPr>
          <p:cNvPr id="54" name="Rectangle 53"/>
          <p:cNvSpPr/>
          <p:nvPr/>
        </p:nvSpPr>
        <p:spPr>
          <a:xfrm>
            <a:off x="107503" y="1489348"/>
            <a:ext cx="1224137" cy="522008"/>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b="1" kern="1200" dirty="0"/>
              <a:t>Genesis Block</a:t>
            </a:r>
          </a:p>
        </p:txBody>
      </p:sp>
      <p:cxnSp>
        <p:nvCxnSpPr>
          <p:cNvPr id="55" name="Elbow Connector 54"/>
          <p:cNvCxnSpPr>
            <a:cxnSpLocks/>
            <a:endCxn id="50" idx="3"/>
          </p:cNvCxnSpPr>
          <p:nvPr/>
        </p:nvCxnSpPr>
        <p:spPr>
          <a:xfrm rot="5400000">
            <a:off x="8219087" y="2191291"/>
            <a:ext cx="1111683" cy="279827"/>
          </a:xfrm>
          <a:prstGeom prst="bentConnector2">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59" name="Elbow Connector 58"/>
          <p:cNvCxnSpPr>
            <a:cxnSpLocks/>
            <a:endCxn id="47" idx="3"/>
          </p:cNvCxnSpPr>
          <p:nvPr/>
        </p:nvCxnSpPr>
        <p:spPr>
          <a:xfrm rot="10800000" flipV="1">
            <a:off x="6111201" y="2317675"/>
            <a:ext cx="585452" cy="579956"/>
          </a:xfrm>
          <a:prstGeom prst="bentConnector3">
            <a:avLst>
              <a:gd name="adj1" fmla="val 50000"/>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72" name="Elbow Connector 71"/>
          <p:cNvCxnSpPr>
            <a:cxnSpLocks/>
            <a:endCxn id="79" idx="3"/>
          </p:cNvCxnSpPr>
          <p:nvPr/>
        </p:nvCxnSpPr>
        <p:spPr>
          <a:xfrm rot="10800000" flipV="1">
            <a:off x="3465907" y="2317675"/>
            <a:ext cx="706128" cy="579956"/>
          </a:xfrm>
          <a:prstGeom prst="bentConnector3">
            <a:avLst>
              <a:gd name="adj1" fmla="val 50000"/>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86" name="Elbow Connector 85"/>
          <p:cNvCxnSpPr>
            <a:cxnSpLocks/>
            <a:endCxn id="54" idx="2"/>
          </p:cNvCxnSpPr>
          <p:nvPr/>
        </p:nvCxnSpPr>
        <p:spPr>
          <a:xfrm rot="10800000">
            <a:off x="719572" y="2011357"/>
            <a:ext cx="781556" cy="357663"/>
          </a:xfrm>
          <a:prstGeom prst="bentConnector2">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sp>
        <p:nvSpPr>
          <p:cNvPr id="25" name="Rectangle 24"/>
          <p:cNvSpPr/>
          <p:nvPr/>
        </p:nvSpPr>
        <p:spPr>
          <a:xfrm>
            <a:off x="1527546" y="2112285"/>
            <a:ext cx="1820318" cy="504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AU" b="1" kern="1200" dirty="0">
                <a:solidFill>
                  <a:schemeClr val="tx1"/>
                </a:solidFill>
              </a:rPr>
              <a:t>H(</a:t>
            </a:r>
            <a:r>
              <a:rPr lang="en-AU" dirty="0">
                <a:solidFill>
                  <a:schemeClr val="tx1"/>
                </a:solidFill>
              </a:rPr>
              <a:t>P</a:t>
            </a:r>
            <a:r>
              <a:rPr lang="en-AU" kern="1200" dirty="0">
                <a:solidFill>
                  <a:schemeClr val="tx1"/>
                </a:solidFill>
              </a:rPr>
              <a:t>revious block</a:t>
            </a:r>
            <a:r>
              <a:rPr lang="en-AU" b="1" kern="1200" dirty="0">
                <a:solidFill>
                  <a:schemeClr val="tx1"/>
                </a:solidFill>
              </a:rPr>
              <a:t>)</a:t>
            </a:r>
          </a:p>
        </p:txBody>
      </p:sp>
      <p:sp>
        <p:nvSpPr>
          <p:cNvPr id="26" name="Rectangle 25"/>
          <p:cNvSpPr/>
          <p:nvPr/>
        </p:nvSpPr>
        <p:spPr>
          <a:xfrm>
            <a:off x="4139953" y="2713596"/>
            <a:ext cx="1800200" cy="1008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kern="1200" dirty="0">
                <a:solidFill>
                  <a:schemeClr val="tx1"/>
                </a:solidFill>
              </a:rPr>
              <a:t>Transactions</a:t>
            </a:r>
          </a:p>
          <a:p>
            <a:pPr algn="ctr"/>
            <a:r>
              <a:rPr lang="en-AU" sz="2000" kern="1200" dirty="0">
                <a:solidFill>
                  <a:schemeClr val="tx1"/>
                </a:solidFill>
              </a:rPr>
              <a:t>⁞</a:t>
            </a:r>
          </a:p>
        </p:txBody>
      </p:sp>
      <p:sp>
        <p:nvSpPr>
          <p:cNvPr id="27" name="Rectangle 26"/>
          <p:cNvSpPr/>
          <p:nvPr/>
        </p:nvSpPr>
        <p:spPr>
          <a:xfrm>
            <a:off x="4139952" y="2112285"/>
            <a:ext cx="1820318" cy="504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AU" b="1" kern="1200" dirty="0">
                <a:solidFill>
                  <a:schemeClr val="tx1"/>
                </a:solidFill>
              </a:rPr>
              <a:t>H(</a:t>
            </a:r>
            <a:r>
              <a:rPr lang="en-AU" dirty="0">
                <a:solidFill>
                  <a:schemeClr val="tx1"/>
                </a:solidFill>
              </a:rPr>
              <a:t>P</a:t>
            </a:r>
            <a:r>
              <a:rPr lang="en-AU" kern="1200" dirty="0">
                <a:solidFill>
                  <a:schemeClr val="tx1"/>
                </a:solidFill>
              </a:rPr>
              <a:t>revious block</a:t>
            </a:r>
            <a:r>
              <a:rPr lang="en-AU" b="1" kern="1200" dirty="0">
                <a:solidFill>
                  <a:schemeClr val="tx1"/>
                </a:solidFill>
              </a:rPr>
              <a:t>)</a:t>
            </a:r>
          </a:p>
        </p:txBody>
      </p:sp>
      <p:sp>
        <p:nvSpPr>
          <p:cNvPr id="28" name="Rectangle 27"/>
          <p:cNvSpPr/>
          <p:nvPr/>
        </p:nvSpPr>
        <p:spPr>
          <a:xfrm>
            <a:off x="6712123" y="2713596"/>
            <a:ext cx="1800200" cy="1008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kern="1200" dirty="0">
                <a:solidFill>
                  <a:schemeClr val="tx1"/>
                </a:solidFill>
              </a:rPr>
              <a:t>Transactions</a:t>
            </a:r>
          </a:p>
          <a:p>
            <a:pPr algn="ctr"/>
            <a:r>
              <a:rPr lang="en-AU" sz="2000" kern="1200" dirty="0">
                <a:solidFill>
                  <a:schemeClr val="tx1"/>
                </a:solidFill>
              </a:rPr>
              <a:t>⁞</a:t>
            </a:r>
          </a:p>
        </p:txBody>
      </p:sp>
      <p:sp>
        <p:nvSpPr>
          <p:cNvPr id="29" name="Rectangle 28"/>
          <p:cNvSpPr/>
          <p:nvPr/>
        </p:nvSpPr>
        <p:spPr>
          <a:xfrm>
            <a:off x="6712122" y="2112285"/>
            <a:ext cx="1820318" cy="504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AU" b="1" kern="1200" dirty="0">
                <a:solidFill>
                  <a:schemeClr val="tx1"/>
                </a:solidFill>
              </a:rPr>
              <a:t>H(</a:t>
            </a:r>
            <a:r>
              <a:rPr lang="en-AU" dirty="0">
                <a:solidFill>
                  <a:schemeClr val="tx1"/>
                </a:solidFill>
              </a:rPr>
              <a:t>P</a:t>
            </a:r>
            <a:r>
              <a:rPr lang="en-AU" kern="1200" dirty="0">
                <a:solidFill>
                  <a:schemeClr val="tx1"/>
                </a:solidFill>
              </a:rPr>
              <a:t>revious block</a:t>
            </a:r>
            <a:r>
              <a:rPr lang="en-AU" b="1" kern="1200" dirty="0">
                <a:solidFill>
                  <a:schemeClr val="tx1"/>
                </a:solidFill>
              </a:rPr>
              <a:t>)</a:t>
            </a:r>
          </a:p>
        </p:txBody>
      </p:sp>
      <p:sp>
        <p:nvSpPr>
          <p:cNvPr id="6" name="Footer Placeholder 5"/>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18</a:t>
            </a:fld>
            <a:r>
              <a:rPr lang="en-AU"/>
              <a:t>  |</a:t>
            </a:r>
            <a:endParaRPr lang="en-AU" dirty="0"/>
          </a:p>
        </p:txBody>
      </p:sp>
    </p:spTree>
    <p:extLst>
      <p:ext uri="{BB962C8B-B14F-4D97-AF65-F5344CB8AC3E}">
        <p14:creationId xmlns:p14="http://schemas.microsoft.com/office/powerpoint/2010/main" val="5472848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dirty="0"/>
              <a:t>Blockchain Network</a:t>
            </a:r>
          </a:p>
        </p:txBody>
      </p:sp>
      <p:grpSp>
        <p:nvGrpSpPr>
          <p:cNvPr id="111" name="Group 110"/>
          <p:cNvGrpSpPr/>
          <p:nvPr/>
        </p:nvGrpSpPr>
        <p:grpSpPr>
          <a:xfrm>
            <a:off x="3347864" y="1497349"/>
            <a:ext cx="1080120" cy="994089"/>
            <a:chOff x="3347864" y="1347614"/>
            <a:chExt cx="1080120" cy="894680"/>
          </a:xfrm>
        </p:grpSpPr>
        <p:pic>
          <p:nvPicPr>
            <p:cNvPr id="57" name="Picture 56"/>
            <p:cNvPicPr>
              <a:picLocks noChangeAspect="1"/>
            </p:cNvPicPr>
            <p:nvPr/>
          </p:nvPicPr>
          <p:blipFill>
            <a:blip r:embed="rId3"/>
            <a:stretch>
              <a:fillRect/>
            </a:stretch>
          </p:blipFill>
          <p:spPr>
            <a:xfrm>
              <a:off x="3347864" y="1347614"/>
              <a:ext cx="864096" cy="864096"/>
            </a:xfrm>
            <a:prstGeom prst="rect">
              <a:avLst/>
            </a:prstGeom>
          </p:spPr>
        </p:pic>
        <p:sp>
          <p:nvSpPr>
            <p:cNvPr id="58" name="Cube 57"/>
            <p:cNvSpPr/>
            <p:nvPr/>
          </p:nvSpPr>
          <p:spPr>
            <a:xfrm>
              <a:off x="3635896" y="2026270"/>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Cube 58"/>
            <p:cNvSpPr/>
            <p:nvPr/>
          </p:nvSpPr>
          <p:spPr>
            <a:xfrm>
              <a:off x="3923928" y="2026270"/>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Cube 59"/>
            <p:cNvSpPr/>
            <p:nvPr/>
          </p:nvSpPr>
          <p:spPr>
            <a:xfrm>
              <a:off x="4211960" y="2026270"/>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Cube 60"/>
            <p:cNvSpPr/>
            <p:nvPr/>
          </p:nvSpPr>
          <p:spPr>
            <a:xfrm>
              <a:off x="3851920" y="1738238"/>
              <a:ext cx="216024" cy="216024"/>
            </a:xfrm>
            <a:prstGeom prst="cube">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62" name="Straight Arrow Connector 61"/>
            <p:cNvCxnSpPr>
              <a:stCxn id="59" idx="1"/>
              <a:endCxn id="61" idx="3"/>
            </p:cNvCxnSpPr>
            <p:nvPr/>
          </p:nvCxnSpPr>
          <p:spPr>
            <a:xfrm flipH="1" flipV="1">
              <a:off x="3932929" y="1954262"/>
              <a:ext cx="72008" cy="126014"/>
            </a:xfrm>
            <a:prstGeom prst="straightConnector1">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63" name="Straight Connector 62"/>
            <p:cNvCxnSpPr>
              <a:stCxn id="58" idx="4"/>
              <a:endCxn id="59" idx="2"/>
            </p:cNvCxnSpPr>
            <p:nvPr/>
          </p:nvCxnSpPr>
          <p:spPr>
            <a:xfrm>
              <a:off x="3797914" y="2161285"/>
              <a:ext cx="126014" cy="0"/>
            </a:xfrm>
            <a:prstGeom prst="line">
              <a:avLst/>
            </a:prstGeom>
            <a:ln w="12700" cmpd="sng"/>
          </p:spPr>
          <p:style>
            <a:lnRef idx="2">
              <a:schemeClr val="accent1"/>
            </a:lnRef>
            <a:fillRef idx="0">
              <a:schemeClr val="accent1"/>
            </a:fillRef>
            <a:effectRef idx="1">
              <a:schemeClr val="accent1"/>
            </a:effectRef>
            <a:fontRef idx="minor">
              <a:schemeClr val="tx1"/>
            </a:fontRef>
          </p:style>
        </p:cxnSp>
        <p:cxnSp>
          <p:nvCxnSpPr>
            <p:cNvPr id="64" name="Straight Connector 63"/>
            <p:cNvCxnSpPr>
              <a:stCxn id="59" idx="4"/>
              <a:endCxn id="60" idx="2"/>
            </p:cNvCxnSpPr>
            <p:nvPr/>
          </p:nvCxnSpPr>
          <p:spPr>
            <a:xfrm>
              <a:off x="4085946" y="2161285"/>
              <a:ext cx="126014" cy="0"/>
            </a:xfrm>
            <a:prstGeom prst="line">
              <a:avLst/>
            </a:prstGeom>
            <a:ln w="12700" cmpd="sng"/>
          </p:spPr>
          <p:style>
            <a:lnRef idx="2">
              <a:schemeClr val="accent1"/>
            </a:lnRef>
            <a:fillRef idx="0">
              <a:schemeClr val="accent1"/>
            </a:fillRef>
            <a:effectRef idx="1">
              <a:schemeClr val="accent1"/>
            </a:effectRef>
            <a:fontRef idx="minor">
              <a:schemeClr val="tx1"/>
            </a:fontRef>
          </p:style>
        </p:cxnSp>
      </p:grpSp>
      <p:grpSp>
        <p:nvGrpSpPr>
          <p:cNvPr id="112" name="Group 111"/>
          <p:cNvGrpSpPr/>
          <p:nvPr/>
        </p:nvGrpSpPr>
        <p:grpSpPr>
          <a:xfrm>
            <a:off x="4139952" y="4057633"/>
            <a:ext cx="1080120" cy="994089"/>
            <a:chOff x="4139952" y="3651870"/>
            <a:chExt cx="1080120" cy="894680"/>
          </a:xfrm>
        </p:grpSpPr>
        <p:pic>
          <p:nvPicPr>
            <p:cNvPr id="65" name="Picture 64"/>
            <p:cNvPicPr>
              <a:picLocks noChangeAspect="1"/>
            </p:cNvPicPr>
            <p:nvPr/>
          </p:nvPicPr>
          <p:blipFill>
            <a:blip r:embed="rId3"/>
            <a:stretch>
              <a:fillRect/>
            </a:stretch>
          </p:blipFill>
          <p:spPr>
            <a:xfrm>
              <a:off x="4139952" y="3651870"/>
              <a:ext cx="864096" cy="864096"/>
            </a:xfrm>
            <a:prstGeom prst="rect">
              <a:avLst/>
            </a:prstGeom>
          </p:spPr>
        </p:pic>
        <p:sp>
          <p:nvSpPr>
            <p:cNvPr id="66" name="Cube 65"/>
            <p:cNvSpPr/>
            <p:nvPr/>
          </p:nvSpPr>
          <p:spPr>
            <a:xfrm>
              <a:off x="4427984" y="4330526"/>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Cube 66"/>
            <p:cNvSpPr/>
            <p:nvPr/>
          </p:nvSpPr>
          <p:spPr>
            <a:xfrm>
              <a:off x="4716016" y="4330526"/>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Cube 67"/>
            <p:cNvSpPr/>
            <p:nvPr/>
          </p:nvSpPr>
          <p:spPr>
            <a:xfrm>
              <a:off x="5004048" y="4330526"/>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Cube 68"/>
            <p:cNvSpPr/>
            <p:nvPr/>
          </p:nvSpPr>
          <p:spPr>
            <a:xfrm>
              <a:off x="4644008" y="4042494"/>
              <a:ext cx="216024" cy="216024"/>
            </a:xfrm>
            <a:prstGeom prst="cube">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70" name="Straight Arrow Connector 69"/>
            <p:cNvCxnSpPr>
              <a:stCxn id="67" idx="1"/>
              <a:endCxn id="69" idx="3"/>
            </p:cNvCxnSpPr>
            <p:nvPr/>
          </p:nvCxnSpPr>
          <p:spPr>
            <a:xfrm flipH="1" flipV="1">
              <a:off x="4725017" y="4258518"/>
              <a:ext cx="72008" cy="126014"/>
            </a:xfrm>
            <a:prstGeom prst="straightConnector1">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1" name="Straight Connector 70"/>
            <p:cNvCxnSpPr>
              <a:stCxn id="66" idx="4"/>
              <a:endCxn id="67" idx="2"/>
            </p:cNvCxnSpPr>
            <p:nvPr/>
          </p:nvCxnSpPr>
          <p:spPr>
            <a:xfrm>
              <a:off x="4590002" y="4465541"/>
              <a:ext cx="126014" cy="0"/>
            </a:xfrm>
            <a:prstGeom prst="line">
              <a:avLst/>
            </a:prstGeom>
            <a:ln w="12700" cmpd="sng"/>
          </p:spPr>
          <p:style>
            <a:lnRef idx="2">
              <a:schemeClr val="accent1"/>
            </a:lnRef>
            <a:fillRef idx="0">
              <a:schemeClr val="accent1"/>
            </a:fillRef>
            <a:effectRef idx="1">
              <a:schemeClr val="accent1"/>
            </a:effectRef>
            <a:fontRef idx="minor">
              <a:schemeClr val="tx1"/>
            </a:fontRef>
          </p:style>
        </p:cxnSp>
        <p:cxnSp>
          <p:nvCxnSpPr>
            <p:cNvPr id="72" name="Straight Connector 71"/>
            <p:cNvCxnSpPr>
              <a:stCxn id="67" idx="4"/>
              <a:endCxn id="68" idx="2"/>
            </p:cNvCxnSpPr>
            <p:nvPr/>
          </p:nvCxnSpPr>
          <p:spPr>
            <a:xfrm>
              <a:off x="4878034" y="4465541"/>
              <a:ext cx="126014" cy="0"/>
            </a:xfrm>
            <a:prstGeom prst="line">
              <a:avLst/>
            </a:prstGeom>
            <a:ln w="12700" cmpd="sng"/>
          </p:spPr>
          <p:style>
            <a:lnRef idx="2">
              <a:schemeClr val="accent1"/>
            </a:lnRef>
            <a:fillRef idx="0">
              <a:schemeClr val="accent1"/>
            </a:fillRef>
            <a:effectRef idx="1">
              <a:schemeClr val="accent1"/>
            </a:effectRef>
            <a:fontRef idx="minor">
              <a:schemeClr val="tx1"/>
            </a:fontRef>
          </p:style>
        </p:cxnSp>
      </p:grpSp>
      <p:grpSp>
        <p:nvGrpSpPr>
          <p:cNvPr id="113" name="Group 112"/>
          <p:cNvGrpSpPr/>
          <p:nvPr/>
        </p:nvGrpSpPr>
        <p:grpSpPr>
          <a:xfrm>
            <a:off x="7164288" y="4057633"/>
            <a:ext cx="1080120" cy="994089"/>
            <a:chOff x="7164288" y="3651870"/>
            <a:chExt cx="1080120" cy="894680"/>
          </a:xfrm>
        </p:grpSpPr>
        <p:pic>
          <p:nvPicPr>
            <p:cNvPr id="73" name="Picture 72"/>
            <p:cNvPicPr>
              <a:picLocks noChangeAspect="1"/>
            </p:cNvPicPr>
            <p:nvPr/>
          </p:nvPicPr>
          <p:blipFill>
            <a:blip r:embed="rId3"/>
            <a:stretch>
              <a:fillRect/>
            </a:stretch>
          </p:blipFill>
          <p:spPr>
            <a:xfrm>
              <a:off x="7164288" y="3651870"/>
              <a:ext cx="864096" cy="864096"/>
            </a:xfrm>
            <a:prstGeom prst="rect">
              <a:avLst/>
            </a:prstGeom>
          </p:spPr>
        </p:pic>
        <p:sp>
          <p:nvSpPr>
            <p:cNvPr id="74" name="Cube 73"/>
            <p:cNvSpPr/>
            <p:nvPr/>
          </p:nvSpPr>
          <p:spPr>
            <a:xfrm>
              <a:off x="7452320" y="4330526"/>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Cube 74"/>
            <p:cNvSpPr/>
            <p:nvPr/>
          </p:nvSpPr>
          <p:spPr>
            <a:xfrm>
              <a:off x="7740352" y="4330526"/>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Cube 75"/>
            <p:cNvSpPr/>
            <p:nvPr/>
          </p:nvSpPr>
          <p:spPr>
            <a:xfrm>
              <a:off x="8028384" y="4330526"/>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Cube 76"/>
            <p:cNvSpPr/>
            <p:nvPr/>
          </p:nvSpPr>
          <p:spPr>
            <a:xfrm>
              <a:off x="7668344" y="4042494"/>
              <a:ext cx="216024" cy="216024"/>
            </a:xfrm>
            <a:prstGeom prst="cube">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78" name="Straight Arrow Connector 77"/>
            <p:cNvCxnSpPr>
              <a:stCxn id="75" idx="1"/>
              <a:endCxn id="77" idx="3"/>
            </p:cNvCxnSpPr>
            <p:nvPr/>
          </p:nvCxnSpPr>
          <p:spPr>
            <a:xfrm flipH="1" flipV="1">
              <a:off x="7749353" y="4258518"/>
              <a:ext cx="72008" cy="126014"/>
            </a:xfrm>
            <a:prstGeom prst="straightConnector1">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79" name="Straight Connector 78"/>
            <p:cNvCxnSpPr>
              <a:stCxn id="74" idx="4"/>
              <a:endCxn id="75" idx="2"/>
            </p:cNvCxnSpPr>
            <p:nvPr/>
          </p:nvCxnSpPr>
          <p:spPr>
            <a:xfrm>
              <a:off x="7614338" y="4465541"/>
              <a:ext cx="126014" cy="0"/>
            </a:xfrm>
            <a:prstGeom prst="line">
              <a:avLst/>
            </a:prstGeom>
            <a:ln w="12700" cmpd="sng"/>
          </p:spPr>
          <p:style>
            <a:lnRef idx="2">
              <a:schemeClr val="accent1"/>
            </a:lnRef>
            <a:fillRef idx="0">
              <a:schemeClr val="accent1"/>
            </a:fillRef>
            <a:effectRef idx="1">
              <a:schemeClr val="accent1"/>
            </a:effectRef>
            <a:fontRef idx="minor">
              <a:schemeClr val="tx1"/>
            </a:fontRef>
          </p:style>
        </p:cxnSp>
        <p:cxnSp>
          <p:nvCxnSpPr>
            <p:cNvPr id="80" name="Straight Connector 79"/>
            <p:cNvCxnSpPr>
              <a:stCxn id="75" idx="4"/>
              <a:endCxn id="76" idx="2"/>
            </p:cNvCxnSpPr>
            <p:nvPr/>
          </p:nvCxnSpPr>
          <p:spPr>
            <a:xfrm>
              <a:off x="7902370" y="4465541"/>
              <a:ext cx="126014" cy="0"/>
            </a:xfrm>
            <a:prstGeom prst="line">
              <a:avLst/>
            </a:prstGeom>
            <a:ln w="12700" cmpd="sng"/>
          </p:spPr>
          <p:style>
            <a:lnRef idx="2">
              <a:schemeClr val="accent1"/>
            </a:lnRef>
            <a:fillRef idx="0">
              <a:schemeClr val="accent1"/>
            </a:fillRef>
            <a:effectRef idx="1">
              <a:schemeClr val="accent1"/>
            </a:effectRef>
            <a:fontRef idx="minor">
              <a:schemeClr val="tx1"/>
            </a:fontRef>
          </p:style>
        </p:cxnSp>
      </p:grpSp>
      <p:grpSp>
        <p:nvGrpSpPr>
          <p:cNvPr id="114" name="Group 113"/>
          <p:cNvGrpSpPr/>
          <p:nvPr/>
        </p:nvGrpSpPr>
        <p:grpSpPr>
          <a:xfrm>
            <a:off x="8028384" y="1417340"/>
            <a:ext cx="1080120" cy="994089"/>
            <a:chOff x="8028384" y="1275606"/>
            <a:chExt cx="1080120" cy="894680"/>
          </a:xfrm>
        </p:grpSpPr>
        <p:pic>
          <p:nvPicPr>
            <p:cNvPr id="81" name="Picture 80"/>
            <p:cNvPicPr>
              <a:picLocks noChangeAspect="1"/>
            </p:cNvPicPr>
            <p:nvPr/>
          </p:nvPicPr>
          <p:blipFill>
            <a:blip r:embed="rId3"/>
            <a:stretch>
              <a:fillRect/>
            </a:stretch>
          </p:blipFill>
          <p:spPr>
            <a:xfrm>
              <a:off x="8028384" y="1275606"/>
              <a:ext cx="864096" cy="864096"/>
            </a:xfrm>
            <a:prstGeom prst="rect">
              <a:avLst/>
            </a:prstGeom>
          </p:spPr>
        </p:pic>
        <p:sp>
          <p:nvSpPr>
            <p:cNvPr id="82" name="Cube 81"/>
            <p:cNvSpPr/>
            <p:nvPr/>
          </p:nvSpPr>
          <p:spPr>
            <a:xfrm>
              <a:off x="8316416" y="1954262"/>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Cube 82"/>
            <p:cNvSpPr/>
            <p:nvPr/>
          </p:nvSpPr>
          <p:spPr>
            <a:xfrm>
              <a:off x="8604448" y="1954262"/>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Cube 83"/>
            <p:cNvSpPr/>
            <p:nvPr/>
          </p:nvSpPr>
          <p:spPr>
            <a:xfrm>
              <a:off x="8892480" y="1954262"/>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Cube 84"/>
            <p:cNvSpPr/>
            <p:nvPr/>
          </p:nvSpPr>
          <p:spPr>
            <a:xfrm>
              <a:off x="8532440" y="1666230"/>
              <a:ext cx="216024" cy="216024"/>
            </a:xfrm>
            <a:prstGeom prst="cube">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86" name="Straight Arrow Connector 85"/>
            <p:cNvCxnSpPr>
              <a:stCxn id="83" idx="1"/>
              <a:endCxn id="85" idx="3"/>
            </p:cNvCxnSpPr>
            <p:nvPr/>
          </p:nvCxnSpPr>
          <p:spPr>
            <a:xfrm flipH="1" flipV="1">
              <a:off x="8613449" y="1882254"/>
              <a:ext cx="72008" cy="126014"/>
            </a:xfrm>
            <a:prstGeom prst="straightConnector1">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87" name="Straight Connector 86"/>
            <p:cNvCxnSpPr>
              <a:stCxn id="82" idx="4"/>
              <a:endCxn id="83" idx="2"/>
            </p:cNvCxnSpPr>
            <p:nvPr/>
          </p:nvCxnSpPr>
          <p:spPr>
            <a:xfrm>
              <a:off x="8478434" y="2089277"/>
              <a:ext cx="126014" cy="0"/>
            </a:xfrm>
            <a:prstGeom prst="line">
              <a:avLst/>
            </a:prstGeom>
            <a:ln w="12700" cmpd="sng"/>
          </p:spPr>
          <p:style>
            <a:lnRef idx="2">
              <a:schemeClr val="accent1"/>
            </a:lnRef>
            <a:fillRef idx="0">
              <a:schemeClr val="accent1"/>
            </a:fillRef>
            <a:effectRef idx="1">
              <a:schemeClr val="accent1"/>
            </a:effectRef>
            <a:fontRef idx="minor">
              <a:schemeClr val="tx1"/>
            </a:fontRef>
          </p:style>
        </p:cxnSp>
        <p:cxnSp>
          <p:nvCxnSpPr>
            <p:cNvPr id="88" name="Straight Connector 87"/>
            <p:cNvCxnSpPr>
              <a:stCxn id="83" idx="4"/>
              <a:endCxn id="84" idx="2"/>
            </p:cNvCxnSpPr>
            <p:nvPr/>
          </p:nvCxnSpPr>
          <p:spPr>
            <a:xfrm>
              <a:off x="8766466" y="2089277"/>
              <a:ext cx="126014" cy="0"/>
            </a:xfrm>
            <a:prstGeom prst="line">
              <a:avLst/>
            </a:prstGeom>
            <a:ln w="12700" cmpd="sng"/>
          </p:spPr>
          <p:style>
            <a:lnRef idx="2">
              <a:schemeClr val="accent1"/>
            </a:lnRef>
            <a:fillRef idx="0">
              <a:schemeClr val="accent1"/>
            </a:fillRef>
            <a:effectRef idx="1">
              <a:schemeClr val="accent1"/>
            </a:effectRef>
            <a:fontRef idx="minor">
              <a:schemeClr val="tx1"/>
            </a:fontRef>
          </p:style>
        </p:cxnSp>
      </p:grpSp>
      <p:cxnSp>
        <p:nvCxnSpPr>
          <p:cNvPr id="90" name="Straight Connector 89"/>
          <p:cNvCxnSpPr>
            <a:endCxn id="73" idx="1"/>
          </p:cNvCxnSpPr>
          <p:nvPr/>
        </p:nvCxnSpPr>
        <p:spPr>
          <a:xfrm>
            <a:off x="3851920" y="2617474"/>
            <a:ext cx="3312368" cy="1920213"/>
          </a:xfrm>
          <a:prstGeom prst="line">
            <a:avLst/>
          </a:prstGeom>
        </p:spPr>
        <p:style>
          <a:lnRef idx="2">
            <a:schemeClr val="accent1"/>
          </a:lnRef>
          <a:fillRef idx="0">
            <a:schemeClr val="accent1"/>
          </a:fillRef>
          <a:effectRef idx="1">
            <a:schemeClr val="accent1"/>
          </a:effectRef>
          <a:fontRef idx="minor">
            <a:schemeClr val="tx1"/>
          </a:fontRef>
        </p:style>
      </p:cxnSp>
      <p:cxnSp>
        <p:nvCxnSpPr>
          <p:cNvPr id="119" name="Straight Connector 118"/>
          <p:cNvCxnSpPr>
            <a:stCxn id="65" idx="3"/>
            <a:endCxn id="73" idx="1"/>
          </p:cNvCxnSpPr>
          <p:nvPr/>
        </p:nvCxnSpPr>
        <p:spPr>
          <a:xfrm>
            <a:off x="5004048" y="4537687"/>
            <a:ext cx="216024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flipH="1">
            <a:off x="7812360" y="2457456"/>
            <a:ext cx="432048" cy="152016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6" name="Straight Connector 125"/>
          <p:cNvCxnSpPr>
            <a:stCxn id="56" idx="3"/>
          </p:cNvCxnSpPr>
          <p:nvPr/>
        </p:nvCxnSpPr>
        <p:spPr>
          <a:xfrm>
            <a:off x="6732240" y="697260"/>
            <a:ext cx="1440160" cy="720080"/>
          </a:xfrm>
          <a:prstGeom prst="line">
            <a:avLst/>
          </a:prstGeom>
        </p:spPr>
        <p:style>
          <a:lnRef idx="2">
            <a:schemeClr val="accent1"/>
          </a:lnRef>
          <a:fillRef idx="0">
            <a:schemeClr val="accent1"/>
          </a:fillRef>
          <a:effectRef idx="1">
            <a:schemeClr val="accent1"/>
          </a:effectRef>
          <a:fontRef idx="minor">
            <a:schemeClr val="tx1"/>
          </a:fontRef>
        </p:style>
      </p:cxnSp>
      <p:cxnSp>
        <p:nvCxnSpPr>
          <p:cNvPr id="129" name="Straight Connector 128"/>
          <p:cNvCxnSpPr>
            <a:stCxn id="56" idx="1"/>
          </p:cNvCxnSpPr>
          <p:nvPr/>
        </p:nvCxnSpPr>
        <p:spPr>
          <a:xfrm flipH="1">
            <a:off x="4211960" y="697260"/>
            <a:ext cx="1656184" cy="1040116"/>
          </a:xfrm>
          <a:prstGeom prst="line">
            <a:avLst/>
          </a:prstGeom>
        </p:spPr>
        <p:style>
          <a:lnRef idx="2">
            <a:schemeClr val="accent1"/>
          </a:lnRef>
          <a:fillRef idx="0">
            <a:schemeClr val="accent1"/>
          </a:fillRef>
          <a:effectRef idx="1">
            <a:schemeClr val="accent1"/>
          </a:effectRef>
          <a:fontRef idx="minor">
            <a:schemeClr val="tx1"/>
          </a:fontRef>
        </p:style>
      </p:cxnSp>
      <p:cxnSp>
        <p:nvCxnSpPr>
          <p:cNvPr id="133" name="Straight Connector 132"/>
          <p:cNvCxnSpPr>
            <a:endCxn id="65" idx="0"/>
          </p:cNvCxnSpPr>
          <p:nvPr/>
        </p:nvCxnSpPr>
        <p:spPr>
          <a:xfrm>
            <a:off x="3851920" y="2617473"/>
            <a:ext cx="720080" cy="1440160"/>
          </a:xfrm>
          <a:prstGeom prst="line">
            <a:avLst/>
          </a:prstGeom>
        </p:spPr>
        <p:style>
          <a:lnRef idx="2">
            <a:schemeClr val="accent1"/>
          </a:lnRef>
          <a:fillRef idx="0">
            <a:schemeClr val="accent1"/>
          </a:fillRef>
          <a:effectRef idx="1">
            <a:schemeClr val="accent1"/>
          </a:effectRef>
          <a:fontRef idx="minor">
            <a:schemeClr val="tx1"/>
          </a:fontRef>
        </p:style>
      </p:cxnSp>
      <p:cxnSp>
        <p:nvCxnSpPr>
          <p:cNvPr id="136" name="Straight Connector 135"/>
          <p:cNvCxnSpPr>
            <a:stCxn id="56" idx="1"/>
            <a:endCxn id="65" idx="0"/>
          </p:cNvCxnSpPr>
          <p:nvPr/>
        </p:nvCxnSpPr>
        <p:spPr>
          <a:xfrm flipH="1">
            <a:off x="4572000" y="697260"/>
            <a:ext cx="1296144" cy="3360373"/>
          </a:xfrm>
          <a:prstGeom prst="line">
            <a:avLst/>
          </a:prstGeom>
        </p:spPr>
        <p:style>
          <a:lnRef idx="2">
            <a:schemeClr val="accent1"/>
          </a:lnRef>
          <a:fillRef idx="0">
            <a:schemeClr val="accent1"/>
          </a:fillRef>
          <a:effectRef idx="1">
            <a:schemeClr val="accent1"/>
          </a:effectRef>
          <a:fontRef idx="minor">
            <a:schemeClr val="tx1"/>
          </a:fontRef>
        </p:style>
      </p:cxnSp>
      <p:cxnSp>
        <p:nvCxnSpPr>
          <p:cNvPr id="140" name="Straight Connector 139"/>
          <p:cNvCxnSpPr>
            <a:stCxn id="56" idx="3"/>
          </p:cNvCxnSpPr>
          <p:nvPr/>
        </p:nvCxnSpPr>
        <p:spPr>
          <a:xfrm>
            <a:off x="6732240" y="697260"/>
            <a:ext cx="1080120" cy="3280364"/>
          </a:xfrm>
          <a:prstGeom prst="line">
            <a:avLst/>
          </a:prstGeom>
        </p:spPr>
        <p:style>
          <a:lnRef idx="2">
            <a:schemeClr val="accent1"/>
          </a:lnRef>
          <a:fillRef idx="0">
            <a:schemeClr val="accent1"/>
          </a:fillRef>
          <a:effectRef idx="1">
            <a:schemeClr val="accent1"/>
          </a:effectRef>
          <a:fontRef idx="minor">
            <a:schemeClr val="tx1"/>
          </a:fontRef>
        </p:style>
      </p:cxnSp>
      <p:grpSp>
        <p:nvGrpSpPr>
          <p:cNvPr id="116" name="Group 115"/>
          <p:cNvGrpSpPr/>
          <p:nvPr/>
        </p:nvGrpSpPr>
        <p:grpSpPr>
          <a:xfrm>
            <a:off x="5868144" y="217207"/>
            <a:ext cx="1080120" cy="994089"/>
            <a:chOff x="5868144" y="195486"/>
            <a:chExt cx="1080120" cy="894680"/>
          </a:xfrm>
        </p:grpSpPr>
        <p:pic>
          <p:nvPicPr>
            <p:cNvPr id="56" name="Picture 55"/>
            <p:cNvPicPr>
              <a:picLocks noChangeAspect="1"/>
            </p:cNvPicPr>
            <p:nvPr/>
          </p:nvPicPr>
          <p:blipFill>
            <a:blip r:embed="rId3"/>
            <a:stretch>
              <a:fillRect/>
            </a:stretch>
          </p:blipFill>
          <p:spPr>
            <a:xfrm>
              <a:off x="5868144" y="195486"/>
              <a:ext cx="864096" cy="864096"/>
            </a:xfrm>
            <a:prstGeom prst="rect">
              <a:avLst/>
            </a:prstGeom>
          </p:spPr>
        </p:pic>
        <p:sp>
          <p:nvSpPr>
            <p:cNvPr id="7" name="Cube 6"/>
            <p:cNvSpPr/>
            <p:nvPr/>
          </p:nvSpPr>
          <p:spPr>
            <a:xfrm>
              <a:off x="6156176" y="874142"/>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Cube 25"/>
            <p:cNvSpPr/>
            <p:nvPr/>
          </p:nvSpPr>
          <p:spPr>
            <a:xfrm>
              <a:off x="6444208" y="874142"/>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Cube 28"/>
            <p:cNvSpPr/>
            <p:nvPr/>
          </p:nvSpPr>
          <p:spPr>
            <a:xfrm>
              <a:off x="6732240" y="874142"/>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Cube 46"/>
            <p:cNvSpPr/>
            <p:nvPr/>
          </p:nvSpPr>
          <p:spPr>
            <a:xfrm>
              <a:off x="6372200" y="586110"/>
              <a:ext cx="216024" cy="216024"/>
            </a:xfrm>
            <a:prstGeom prst="cube">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48" name="Straight Arrow Connector 47"/>
            <p:cNvCxnSpPr>
              <a:stCxn id="26" idx="1"/>
              <a:endCxn id="47" idx="3"/>
            </p:cNvCxnSpPr>
            <p:nvPr/>
          </p:nvCxnSpPr>
          <p:spPr>
            <a:xfrm flipH="1" flipV="1">
              <a:off x="6453209" y="802134"/>
              <a:ext cx="72008" cy="126014"/>
            </a:xfrm>
            <a:prstGeom prst="straightConnector1">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10" name="Straight Connector 9"/>
            <p:cNvCxnSpPr>
              <a:stCxn id="7" idx="4"/>
              <a:endCxn id="26" idx="2"/>
            </p:cNvCxnSpPr>
            <p:nvPr/>
          </p:nvCxnSpPr>
          <p:spPr>
            <a:xfrm>
              <a:off x="6318194" y="1009157"/>
              <a:ext cx="126014" cy="0"/>
            </a:xfrm>
            <a:prstGeom prst="line">
              <a:avLst/>
            </a:prstGeom>
            <a:ln w="12700" cmpd="sng"/>
          </p:spPr>
          <p:style>
            <a:lnRef idx="2">
              <a:schemeClr val="accent1"/>
            </a:lnRef>
            <a:fillRef idx="0">
              <a:schemeClr val="accent1"/>
            </a:fillRef>
            <a:effectRef idx="1">
              <a:schemeClr val="accent1"/>
            </a:effectRef>
            <a:fontRef idx="minor">
              <a:schemeClr val="tx1"/>
            </a:fontRef>
          </p:style>
        </p:cxnSp>
        <p:cxnSp>
          <p:nvCxnSpPr>
            <p:cNvPr id="12" name="Straight Connector 11"/>
            <p:cNvCxnSpPr>
              <a:stCxn id="26" idx="4"/>
              <a:endCxn id="29" idx="2"/>
            </p:cNvCxnSpPr>
            <p:nvPr/>
          </p:nvCxnSpPr>
          <p:spPr>
            <a:xfrm>
              <a:off x="6606226" y="1009157"/>
              <a:ext cx="126014" cy="0"/>
            </a:xfrm>
            <a:prstGeom prst="line">
              <a:avLst/>
            </a:prstGeom>
            <a:ln w="12700" cmpd="sng"/>
          </p:spPr>
          <p:style>
            <a:lnRef idx="2">
              <a:schemeClr val="accent1"/>
            </a:lnRef>
            <a:fillRef idx="0">
              <a:schemeClr val="accent1"/>
            </a:fillRef>
            <a:effectRef idx="1">
              <a:schemeClr val="accent1"/>
            </a:effectRef>
            <a:fontRef idx="minor">
              <a:schemeClr val="tx1"/>
            </a:fontRef>
          </p:style>
        </p:cxnSp>
      </p:grpSp>
      <p:cxnSp>
        <p:nvCxnSpPr>
          <p:cNvPr id="144" name="Straight Connector 143"/>
          <p:cNvCxnSpPr/>
          <p:nvPr/>
        </p:nvCxnSpPr>
        <p:spPr>
          <a:xfrm flipH="1">
            <a:off x="4211960" y="1417340"/>
            <a:ext cx="3960440" cy="320036"/>
          </a:xfrm>
          <a:prstGeom prst="line">
            <a:avLst/>
          </a:prstGeom>
        </p:spPr>
        <p:style>
          <a:lnRef idx="2">
            <a:schemeClr val="accent1"/>
          </a:lnRef>
          <a:fillRef idx="0">
            <a:schemeClr val="accent1"/>
          </a:fillRef>
          <a:effectRef idx="1">
            <a:schemeClr val="accent1"/>
          </a:effectRef>
          <a:fontRef idx="minor">
            <a:schemeClr val="tx1"/>
          </a:fontRef>
        </p:style>
      </p:cxnSp>
      <p:cxnSp>
        <p:nvCxnSpPr>
          <p:cNvPr id="147" name="Straight Connector 146"/>
          <p:cNvCxnSpPr>
            <a:endCxn id="65" idx="3"/>
          </p:cNvCxnSpPr>
          <p:nvPr/>
        </p:nvCxnSpPr>
        <p:spPr>
          <a:xfrm flipH="1">
            <a:off x="5004048" y="2457456"/>
            <a:ext cx="3240360" cy="2080231"/>
          </a:xfrm>
          <a:prstGeom prst="line">
            <a:avLst/>
          </a:prstGeom>
        </p:spPr>
        <p:style>
          <a:lnRef idx="2">
            <a:schemeClr val="accent1"/>
          </a:lnRef>
          <a:fillRef idx="0">
            <a:schemeClr val="accent1"/>
          </a:fillRef>
          <a:effectRef idx="1">
            <a:schemeClr val="accent1"/>
          </a:effectRef>
          <a:fontRef idx="minor">
            <a:schemeClr val="tx1"/>
          </a:fontRef>
        </p:style>
      </p:cxnSp>
      <p:pic>
        <p:nvPicPr>
          <p:cNvPr id="157" name="Picture 156"/>
          <p:cNvPicPr>
            <a:picLocks noChangeAspect="1"/>
          </p:cNvPicPr>
          <p:nvPr/>
        </p:nvPicPr>
        <p:blipFill>
          <a:blip r:embed="rId4"/>
          <a:stretch>
            <a:fillRect/>
          </a:stretch>
        </p:blipFill>
        <p:spPr>
          <a:xfrm>
            <a:off x="5364088" y="2137421"/>
            <a:ext cx="1763688" cy="925392"/>
          </a:xfrm>
          <a:prstGeom prst="rect">
            <a:avLst/>
          </a:prstGeom>
        </p:spPr>
      </p:pic>
      <p:pic>
        <p:nvPicPr>
          <p:cNvPr id="159" name="Picture 158"/>
          <p:cNvPicPr>
            <a:picLocks noChangeAspect="1"/>
          </p:cNvPicPr>
          <p:nvPr/>
        </p:nvPicPr>
        <p:blipFill>
          <a:blip r:embed="rId5"/>
          <a:stretch>
            <a:fillRect/>
          </a:stretch>
        </p:blipFill>
        <p:spPr>
          <a:xfrm>
            <a:off x="4139952" y="1897393"/>
            <a:ext cx="331064" cy="292833"/>
          </a:xfrm>
          <a:prstGeom prst="rect">
            <a:avLst/>
          </a:prstGeom>
        </p:spPr>
      </p:pic>
      <p:pic>
        <p:nvPicPr>
          <p:cNvPr id="161" name="Picture 160"/>
          <p:cNvPicPr>
            <a:picLocks noChangeAspect="1"/>
          </p:cNvPicPr>
          <p:nvPr/>
        </p:nvPicPr>
        <p:blipFill>
          <a:blip r:embed="rId5"/>
          <a:stretch>
            <a:fillRect/>
          </a:stretch>
        </p:blipFill>
        <p:spPr>
          <a:xfrm>
            <a:off x="6732240" y="377225"/>
            <a:ext cx="331064" cy="292833"/>
          </a:xfrm>
          <a:prstGeom prst="rect">
            <a:avLst/>
          </a:prstGeom>
        </p:spPr>
      </p:pic>
      <p:pic>
        <p:nvPicPr>
          <p:cNvPr id="162" name="Picture 161"/>
          <p:cNvPicPr>
            <a:picLocks noChangeAspect="1"/>
          </p:cNvPicPr>
          <p:nvPr/>
        </p:nvPicPr>
        <p:blipFill>
          <a:blip r:embed="rId5"/>
          <a:stretch>
            <a:fillRect/>
          </a:stretch>
        </p:blipFill>
        <p:spPr>
          <a:xfrm>
            <a:off x="8812936" y="1817385"/>
            <a:ext cx="331064" cy="292833"/>
          </a:xfrm>
          <a:prstGeom prst="rect">
            <a:avLst/>
          </a:prstGeom>
        </p:spPr>
      </p:pic>
      <p:pic>
        <p:nvPicPr>
          <p:cNvPr id="163" name="Picture 162"/>
          <p:cNvPicPr>
            <a:picLocks noChangeAspect="1"/>
          </p:cNvPicPr>
          <p:nvPr/>
        </p:nvPicPr>
        <p:blipFill>
          <a:blip r:embed="rId5"/>
          <a:stretch>
            <a:fillRect/>
          </a:stretch>
        </p:blipFill>
        <p:spPr>
          <a:xfrm>
            <a:off x="8100392" y="4457678"/>
            <a:ext cx="331064" cy="292833"/>
          </a:xfrm>
          <a:prstGeom prst="rect">
            <a:avLst/>
          </a:prstGeom>
        </p:spPr>
      </p:pic>
      <p:pic>
        <p:nvPicPr>
          <p:cNvPr id="164" name="Picture 163"/>
          <p:cNvPicPr>
            <a:picLocks noChangeAspect="1"/>
          </p:cNvPicPr>
          <p:nvPr/>
        </p:nvPicPr>
        <p:blipFill>
          <a:blip r:embed="rId5"/>
          <a:stretch>
            <a:fillRect/>
          </a:stretch>
        </p:blipFill>
        <p:spPr>
          <a:xfrm>
            <a:off x="5292080" y="4697705"/>
            <a:ext cx="331064" cy="292833"/>
          </a:xfrm>
          <a:prstGeom prst="rect">
            <a:avLst/>
          </a:prstGeom>
        </p:spPr>
      </p:pic>
      <p:sp>
        <p:nvSpPr>
          <p:cNvPr id="91" name="Rectangle 90"/>
          <p:cNvSpPr/>
          <p:nvPr/>
        </p:nvSpPr>
        <p:spPr>
          <a:xfrm>
            <a:off x="127000" y="1469598"/>
            <a:ext cx="3393856" cy="4124206"/>
          </a:xfrm>
          <a:prstGeom prst="rect">
            <a:avLst/>
          </a:prstGeom>
        </p:spPr>
        <p:txBody>
          <a:bodyPr wrap="square" anchor="t">
            <a:spAutoFit/>
          </a:bodyPr>
          <a:lstStyle/>
          <a:p>
            <a:pPr marL="386334" indent="-285750">
              <a:buFont typeface="Arial"/>
              <a:buChar char="•"/>
            </a:pPr>
            <a:r>
              <a:rPr lang="en-AU" altLang="zh-CN" sz="2400" dirty="0"/>
              <a:t>P2P network of nodes</a:t>
            </a:r>
          </a:p>
          <a:p>
            <a:pPr marL="742950" lvl="1" indent="-285750">
              <a:buFont typeface="Arial"/>
              <a:buChar char="•"/>
            </a:pPr>
            <a:r>
              <a:rPr lang="en-AU" altLang="zh-CN" sz="2000" dirty="0"/>
              <a:t>Has same rights to manipulate data</a:t>
            </a:r>
            <a:endParaRPr lang="en-AU" altLang="zh-CN" sz="2400" dirty="0"/>
          </a:p>
          <a:p>
            <a:pPr marL="386334" indent="-285750">
              <a:buFont typeface="Arial"/>
              <a:buChar char="•"/>
            </a:pPr>
            <a:r>
              <a:rPr lang="en-AU" altLang="zh-CN" sz="2400" dirty="0"/>
              <a:t>Every node hosts a replica</a:t>
            </a:r>
          </a:p>
          <a:p>
            <a:pPr marL="843534" lvl="1" indent="-285750">
              <a:buFont typeface="Arial"/>
              <a:buChar char="•"/>
            </a:pPr>
            <a:r>
              <a:rPr lang="en-AU" altLang="zh-CN" sz="1800" dirty="0"/>
              <a:t>High availability</a:t>
            </a:r>
            <a:endParaRPr lang="en-AU" altLang="zh-CN" sz="1800" dirty="0">
              <a:cs typeface="Calibri"/>
            </a:endParaRPr>
          </a:p>
          <a:p>
            <a:pPr marL="843534" lvl="1" indent="-285750">
              <a:buFont typeface="Arial"/>
              <a:buChar char="•"/>
            </a:pPr>
            <a:r>
              <a:rPr lang="en-AU" altLang="zh-CN" sz="1800" dirty="0"/>
              <a:t>Efficient reading</a:t>
            </a:r>
          </a:p>
          <a:p>
            <a:pPr marL="486918" indent="-285750">
              <a:buFont typeface="Arial"/>
              <a:buChar char="•"/>
            </a:pPr>
            <a:r>
              <a:rPr lang="en-AU" sz="2400" dirty="0"/>
              <a:t>Communication</a:t>
            </a:r>
          </a:p>
          <a:p>
            <a:pPr marL="843534" lvl="1" indent="-285750">
              <a:buFont typeface="Arial"/>
              <a:buChar char="•"/>
            </a:pPr>
            <a:r>
              <a:rPr lang="en-AU" sz="1800" dirty="0"/>
              <a:t>Gossip protocol for TX propagation</a:t>
            </a:r>
          </a:p>
          <a:p>
            <a:pPr marL="843534" lvl="1" indent="-285750">
              <a:buFont typeface="Arial"/>
              <a:buChar char="•"/>
            </a:pPr>
            <a:r>
              <a:rPr lang="en-AU" sz="1800" dirty="0"/>
              <a:t>Consensus protocol for agreement</a:t>
            </a:r>
          </a:p>
          <a:p>
            <a:pPr marL="843534" lvl="1" indent="-285750">
              <a:buFont typeface="Arial"/>
              <a:buChar char="•"/>
            </a:pPr>
            <a:endParaRPr lang="en-AU" altLang="zh-CN" sz="1800" dirty="0"/>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19</a:t>
            </a:fld>
            <a:r>
              <a:rPr lang="en-AU"/>
              <a:t>  |</a:t>
            </a:r>
            <a:endParaRPr lang="en-AU" dirty="0"/>
          </a:p>
        </p:txBody>
      </p:sp>
    </p:spTree>
    <p:extLst>
      <p:ext uri="{BB962C8B-B14F-4D97-AF65-F5344CB8AC3E}">
        <p14:creationId xmlns:p14="http://schemas.microsoft.com/office/powerpoint/2010/main" val="840087968"/>
      </p:ext>
    </p:extLst>
  </p:cSld>
  <p:clrMapOvr>
    <a:masterClrMapping/>
  </p:clrMapOvr>
  <mc:AlternateContent xmlns:mc="http://schemas.openxmlformats.org/markup-compatibility/2006" xmlns:p14="http://schemas.microsoft.com/office/powerpoint/2010/main">
    <mc:Choice Requires="p14">
      <p:transition spd="slow" p14:dur="2000" advTm="47634"/>
    </mc:Choice>
    <mc:Fallback xmlns="">
      <p:transition spd="slow" advTm="4763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2"/>
          <p:cNvSpPr>
            <a:spLocks noGrp="1"/>
          </p:cNvSpPr>
          <p:nvPr>
            <p:ph type="title"/>
          </p:nvPr>
        </p:nvSpPr>
        <p:spPr/>
        <p:txBody>
          <a:bodyPr vert="horz" lIns="91440" tIns="45720" rIns="91440" bIns="45720" rtlCol="0" anchor="ctr">
            <a:normAutofit/>
          </a:bodyPr>
          <a:lstStyle/>
          <a:p>
            <a:r>
              <a:rPr lang="en-AU" dirty="0"/>
              <a:t>Agenda</a:t>
            </a:r>
          </a:p>
        </p:txBody>
      </p:sp>
      <p:graphicFrame>
        <p:nvGraphicFramePr>
          <p:cNvPr id="12" name="Text Placeholder 5">
            <a:extLst>
              <a:ext uri="{FF2B5EF4-FFF2-40B4-BE49-F238E27FC236}">
                <a16:creationId xmlns:a16="http://schemas.microsoft.com/office/drawing/2014/main" id="{1956B525-7DAC-4EB3-96B8-D1CBA7A08534}"/>
              </a:ext>
            </a:extLst>
          </p:cNvPr>
          <p:cNvGraphicFramePr/>
          <p:nvPr/>
        </p:nvGraphicFramePr>
        <p:xfrm>
          <a:off x="419100" y="1397001"/>
          <a:ext cx="8096250" cy="3429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ooter Placeholder 1"/>
          <p:cNvSpPr>
            <a:spLocks noGrp="1"/>
          </p:cNvSpPr>
          <p:nvPr>
            <p:ph type="ftr" sz="quarter" idx="10"/>
          </p:nvPr>
        </p:nvSpPr>
        <p:spPr/>
        <p:txBody>
          <a:bodyPr/>
          <a:lstStyle/>
          <a:p>
            <a:r>
              <a:rPr lang="en-AU"/>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2</a:t>
            </a:fld>
            <a:r>
              <a:rPr lang="en-AU"/>
              <a:t>  |</a:t>
            </a:r>
            <a:endParaRPr lang="en-AU" dirty="0"/>
          </a:p>
        </p:txBody>
      </p:sp>
    </p:spTree>
    <p:extLst>
      <p:ext uri="{BB962C8B-B14F-4D97-AF65-F5344CB8AC3E}">
        <p14:creationId xmlns:p14="http://schemas.microsoft.com/office/powerpoint/2010/main" val="11688635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9100" y="1601711"/>
            <a:ext cx="8096250" cy="4136109"/>
          </a:xfrm>
        </p:spPr>
        <p:txBody>
          <a:bodyPr vert="horz" lIns="91440" tIns="45720" rIns="91440" bIns="45720" rtlCol="0" anchor="t">
            <a:normAutofit lnSpcReduction="10000"/>
          </a:bodyPr>
          <a:lstStyle/>
          <a:p>
            <a:pPr marL="212725" indent="-212725"/>
            <a:r>
              <a:rPr lang="en-US" sz="2400" dirty="0">
                <a:latin typeface="Calibri (Body)"/>
              </a:rPr>
              <a:t>Anyone can use a </a:t>
            </a:r>
            <a:r>
              <a:rPr lang="en-US" sz="2400" b="1" dirty="0">
                <a:latin typeface="Calibri (Body)"/>
              </a:rPr>
              <a:t>public</a:t>
            </a:r>
            <a:r>
              <a:rPr lang="en-US" sz="2400" dirty="0">
                <a:latin typeface="Calibri (Body)"/>
              </a:rPr>
              <a:t> blockchain network </a:t>
            </a:r>
          </a:p>
          <a:p>
            <a:pPr marL="424180" lvl="1" indent="-221615"/>
            <a:r>
              <a:rPr lang="en-US" sz="1800" dirty="0">
                <a:latin typeface="Calibri (Body)"/>
              </a:rPr>
              <a:t>E.g., Public Bitcoin, Public Ethereum, Public EOS</a:t>
            </a:r>
          </a:p>
          <a:p>
            <a:pPr marL="424180" lvl="1" indent="-221615"/>
            <a:r>
              <a:rPr lang="en-US" sz="1800" dirty="0">
                <a:latin typeface="Calibri (Body)"/>
              </a:rPr>
              <a:t>Public networks provide incentives for people to join &amp; charge fees for use</a:t>
            </a:r>
          </a:p>
          <a:p>
            <a:pPr marL="424180" lvl="1" indent="-221615"/>
            <a:r>
              <a:rPr lang="en-US" sz="1800" dirty="0">
                <a:latin typeface="Calibri (Body)"/>
              </a:rPr>
              <a:t>Better transparency &amp; auditability</a:t>
            </a:r>
          </a:p>
          <a:p>
            <a:pPr marL="424180" lvl="1" indent="-221615"/>
            <a:r>
              <a:rPr lang="en-US" sz="1800" dirty="0">
                <a:latin typeface="Calibri (Body)"/>
              </a:rPr>
              <a:t>Poor performance</a:t>
            </a:r>
          </a:p>
          <a:p>
            <a:pPr marL="212725" indent="-212725"/>
            <a:r>
              <a:rPr lang="en-US" sz="2400" b="1" dirty="0">
                <a:latin typeface="Calibri (Body)"/>
              </a:rPr>
              <a:t>Private</a:t>
            </a:r>
            <a:r>
              <a:rPr lang="en-US" sz="2400" dirty="0">
                <a:latin typeface="Calibri (Body)"/>
              </a:rPr>
              <a:t> blockchain is within a single organization</a:t>
            </a:r>
          </a:p>
          <a:p>
            <a:pPr marL="212725" indent="-212725"/>
            <a:r>
              <a:rPr lang="en-US" sz="2400" b="1" dirty="0">
                <a:latin typeface="Calibri (Body)"/>
              </a:rPr>
              <a:t>Consortium</a:t>
            </a:r>
            <a:r>
              <a:rPr lang="en-US" sz="2400" dirty="0">
                <a:latin typeface="Calibri (Body)"/>
              </a:rPr>
              <a:t> blockchain is used cross-organizations</a:t>
            </a:r>
          </a:p>
          <a:p>
            <a:pPr marL="424180" lvl="1" indent="-221615"/>
            <a:r>
              <a:rPr lang="en-US" altLang="zh-CN" sz="1800" dirty="0">
                <a:latin typeface="Calibri (Body)"/>
              </a:rPr>
              <a:t>Controlled by pre-authorized nodes</a:t>
            </a:r>
          </a:p>
          <a:p>
            <a:pPr marL="424180" lvl="1" indent="-221615"/>
            <a:r>
              <a:rPr lang="en-US" sz="1800" dirty="0">
                <a:latin typeface="Calibri (Body)"/>
                <a:ea typeface="+mn-lt"/>
                <a:cs typeface="+mn-lt"/>
              </a:rPr>
              <a:t>E.g., </a:t>
            </a:r>
            <a:r>
              <a:rPr lang="en-US" sz="1800" dirty="0" err="1">
                <a:latin typeface="Calibri (Body)"/>
                <a:ea typeface="+mn-lt"/>
                <a:cs typeface="+mn-lt"/>
              </a:rPr>
              <a:t>Hyperledeger</a:t>
            </a:r>
            <a:r>
              <a:rPr lang="en-US" sz="1800" dirty="0">
                <a:latin typeface="Calibri (Body)"/>
                <a:ea typeface="+mn-lt"/>
                <a:cs typeface="+mn-lt"/>
              </a:rPr>
              <a:t>, R3 Corda, VMware Concord</a:t>
            </a:r>
            <a:endParaRPr lang="en-US" sz="1800" dirty="0">
              <a:latin typeface="Calibri (Body)"/>
            </a:endParaRPr>
          </a:p>
          <a:p>
            <a:pPr marL="212725" indent="-212725"/>
            <a:r>
              <a:rPr lang="en-US" sz="2400" dirty="0">
                <a:latin typeface="Calibri (Body)"/>
              </a:rPr>
              <a:t>Consortium/private instantiation of public blockchain</a:t>
            </a:r>
          </a:p>
          <a:p>
            <a:pPr marL="424180" lvl="1" indent="-221615"/>
            <a:r>
              <a:rPr lang="en-US" sz="1800" dirty="0">
                <a:latin typeface="Calibri (Body)"/>
              </a:rPr>
              <a:t>Blockchain platform is (mostly) open source</a:t>
            </a:r>
          </a:p>
          <a:p>
            <a:pPr marL="424180" lvl="1" indent="-221615"/>
            <a:r>
              <a:rPr lang="en-US" sz="1800" dirty="0">
                <a:latin typeface="Calibri (Body)"/>
              </a:rPr>
              <a:t>Network layer access control </a:t>
            </a:r>
            <a:r>
              <a:rPr lang="mr-IN" sz="1800" dirty="0">
                <a:latin typeface="Calibri (Body)"/>
              </a:rPr>
              <a:t>–</a:t>
            </a:r>
            <a:r>
              <a:rPr lang="en-US" sz="1800" dirty="0">
                <a:latin typeface="Calibri (Body)"/>
              </a:rPr>
              <a:t> firewall</a:t>
            </a:r>
          </a:p>
        </p:txBody>
      </p:sp>
      <p:sp>
        <p:nvSpPr>
          <p:cNvPr id="4" name="Title 1"/>
          <p:cNvSpPr txBox="1">
            <a:spLocks/>
          </p:cNvSpPr>
          <p:nvPr/>
        </p:nvSpPr>
        <p:spPr>
          <a:xfrm>
            <a:off x="251520" y="894956"/>
            <a:ext cx="8640960" cy="710406"/>
          </a:xfrm>
          <a:prstGeom prst="rect">
            <a:avLst/>
          </a:prstGeom>
        </p:spPr>
        <p:txBody>
          <a:bodyPr vert="horz" lIns="0" tIns="0" rIns="0" bIns="0" rtlCol="0" anchor="t" anchorCtr="0">
            <a:normAutofit fontScale="85000" lnSpcReduction="10000"/>
          </a:bodyPr>
          <a:lstStyle>
            <a:lvl1pPr algn="l" defTabSz="914400" rtl="0" eaLnBrk="1" latinLnBrk="0" hangingPunct="1">
              <a:spcBef>
                <a:spcPct val="0"/>
              </a:spcBef>
              <a:buNone/>
              <a:defRPr sz="3600" b="0" kern="1200">
                <a:solidFill>
                  <a:schemeClr val="accent3"/>
                </a:solidFill>
                <a:latin typeface="+mj-lt"/>
                <a:ea typeface="+mj-ea"/>
                <a:cs typeface="+mj-cs"/>
              </a:defRPr>
            </a:lvl1pPr>
          </a:lstStyle>
          <a:p>
            <a:r>
              <a:rPr lang="en-US" dirty="0"/>
              <a:t>Types of Blockchains – Public, Private, &amp; </a:t>
            </a:r>
            <a:r>
              <a:rPr lang="en-US" dirty="0">
                <a:ea typeface="+mj-lt"/>
                <a:cs typeface="+mj-lt"/>
              </a:rPr>
              <a:t>Consortium</a:t>
            </a:r>
            <a:endParaRPr lang="en-AU" dirty="0"/>
          </a:p>
        </p:txBody>
      </p:sp>
      <p:sp>
        <p:nvSpPr>
          <p:cNvPr id="5" name="Footer Placeholder 4"/>
          <p:cNvSpPr>
            <a:spLocks noGrp="1"/>
          </p:cNvSpPr>
          <p:nvPr>
            <p:ph type="ftr" sz="quarter" idx="10"/>
          </p:nvPr>
        </p:nvSpPr>
        <p:spPr/>
        <p:txBody>
          <a:bodyPr/>
          <a:lstStyle/>
          <a:p>
            <a:r>
              <a:rPr lang="en-AU"/>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20</a:t>
            </a:fld>
            <a:r>
              <a:rPr lang="en-AU"/>
              <a:t>  |</a:t>
            </a:r>
            <a:endParaRPr lang="en-AU" dirty="0"/>
          </a:p>
        </p:txBody>
      </p:sp>
      <p:pic>
        <p:nvPicPr>
          <p:cNvPr id="1026" name="Picture 2" descr="See the source image">
            <a:extLst>
              <a:ext uri="{FF2B5EF4-FFF2-40B4-BE49-F238E27FC236}">
                <a16:creationId xmlns:a16="http://schemas.microsoft.com/office/drawing/2014/main" id="{B349CD7C-1D43-4232-8F4C-3959C2CCD83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04900" y="1312078"/>
            <a:ext cx="1620000" cy="33665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ee the source image">
            <a:extLst>
              <a:ext uri="{FF2B5EF4-FFF2-40B4-BE49-F238E27FC236}">
                <a16:creationId xmlns:a16="http://schemas.microsoft.com/office/drawing/2014/main" id="{B7089655-B480-4B85-B5E1-7780726233F1}"/>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1650" t="37400" r="20863" b="37401"/>
          <a:stretch/>
        </p:blipFill>
        <p:spPr bwMode="auto">
          <a:xfrm>
            <a:off x="7060868" y="1777873"/>
            <a:ext cx="1620000" cy="39945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See the source image">
            <a:extLst>
              <a:ext uri="{FF2B5EF4-FFF2-40B4-BE49-F238E27FC236}">
                <a16:creationId xmlns:a16="http://schemas.microsoft.com/office/drawing/2014/main" id="{B8F38689-A125-470C-8C86-297645F9F16D}"/>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8500" r="19288"/>
          <a:stretch/>
        </p:blipFill>
        <p:spPr bwMode="auto">
          <a:xfrm>
            <a:off x="7233156" y="2636926"/>
            <a:ext cx="1620000" cy="79205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ee the source image">
            <a:extLst>
              <a:ext uri="{FF2B5EF4-FFF2-40B4-BE49-F238E27FC236}">
                <a16:creationId xmlns:a16="http://schemas.microsoft.com/office/drawing/2014/main" id="{AB93B922-C32B-4B12-AEF7-C5F958149E24}"/>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9838" t="17970" r="9838" b="19109"/>
          <a:stretch/>
        </p:blipFill>
        <p:spPr bwMode="auto">
          <a:xfrm>
            <a:off x="7265017" y="3459631"/>
            <a:ext cx="1620000" cy="51796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10B78542-CCAE-43A4-800F-47C9020E80B6}"/>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5362" t="11168" r="6314" b="14922"/>
          <a:stretch/>
        </p:blipFill>
        <p:spPr bwMode="auto">
          <a:xfrm>
            <a:off x="7219627" y="4122967"/>
            <a:ext cx="1620000" cy="437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68164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520" y="894956"/>
            <a:ext cx="8892480" cy="710406"/>
          </a:xfrm>
        </p:spPr>
        <p:txBody>
          <a:bodyPr>
            <a:normAutofit fontScale="90000"/>
          </a:bodyPr>
          <a:lstStyle/>
          <a:p>
            <a:r>
              <a:rPr lang="en-US" sz="3600" dirty="0"/>
              <a:t>Types of Blockchains – </a:t>
            </a:r>
            <a:r>
              <a:rPr lang="en-US" dirty="0" err="1"/>
              <a:t>Permissionless</a:t>
            </a:r>
            <a:r>
              <a:rPr lang="en-US" dirty="0"/>
              <a:t>/Permissioned</a:t>
            </a:r>
          </a:p>
        </p:txBody>
      </p:sp>
      <p:sp>
        <p:nvSpPr>
          <p:cNvPr id="3" name="Content Placeholder 2"/>
          <p:cNvSpPr>
            <a:spLocks noGrp="1"/>
          </p:cNvSpPr>
          <p:nvPr>
            <p:ph idx="1"/>
          </p:nvPr>
        </p:nvSpPr>
        <p:spPr>
          <a:xfrm>
            <a:off x="419100" y="1561356"/>
            <a:ext cx="7752900" cy="3858922"/>
          </a:xfrm>
        </p:spPr>
        <p:txBody>
          <a:bodyPr vert="horz" lIns="91440" tIns="45720" rIns="91440" bIns="45720" rtlCol="0" anchor="t">
            <a:normAutofit lnSpcReduction="10000"/>
          </a:bodyPr>
          <a:lstStyle/>
          <a:p>
            <a:pPr marL="212725" indent="-212725"/>
            <a:r>
              <a:rPr lang="en-US" dirty="0"/>
              <a:t>Public blockchains are </a:t>
            </a:r>
            <a:r>
              <a:rPr lang="en-US" dirty="0" err="1"/>
              <a:t>permissionless</a:t>
            </a:r>
            <a:endParaRPr lang="en-US" sz="2400" dirty="0">
              <a:latin typeface="Calibri (Body)"/>
            </a:endParaRPr>
          </a:p>
          <a:p>
            <a:pPr marL="212725" indent="-212725"/>
            <a:r>
              <a:rPr lang="en-US" sz="2400" dirty="0">
                <a:latin typeface="Calibri (Body)"/>
              </a:rPr>
              <a:t>Private/Consortium blockchains require permissions to access</a:t>
            </a:r>
          </a:p>
          <a:p>
            <a:pPr marL="424180" lvl="1" indent="-221615"/>
            <a:r>
              <a:rPr lang="en-US" sz="2000" dirty="0">
                <a:latin typeface="Calibri (Body)"/>
              </a:rPr>
              <a:t>More suitable for </a:t>
            </a:r>
            <a:r>
              <a:rPr lang="en-US" dirty="0">
                <a:latin typeface="Calibri (Body)"/>
              </a:rPr>
              <a:t>regulated industries </a:t>
            </a:r>
            <a:r>
              <a:rPr lang="en-US" dirty="0">
                <a:latin typeface="Calibri (Body)"/>
                <a:sym typeface="Wingdings" panose="05000000000000000000" pitchFamily="2" charset="2"/>
              </a:rPr>
              <a:t> </a:t>
            </a:r>
            <a:r>
              <a:rPr lang="en-US" dirty="0">
                <a:latin typeface="Calibri (Body)"/>
              </a:rPr>
              <a:t>Know-Your-Customer (KYC) </a:t>
            </a:r>
          </a:p>
          <a:p>
            <a:pPr marL="212725" indent="-212725"/>
            <a:r>
              <a:rPr lang="en-US" sz="2400" dirty="0">
                <a:latin typeface="Calibri (Body)"/>
              </a:rPr>
              <a:t>Other permissions </a:t>
            </a:r>
          </a:p>
          <a:p>
            <a:pPr marL="424180" lvl="1" indent="-221615"/>
            <a:r>
              <a:rPr lang="en-US" sz="2000" dirty="0">
                <a:latin typeface="Calibri (Body)"/>
              </a:rPr>
              <a:t>Permission to initiate TXs</a:t>
            </a:r>
          </a:p>
          <a:p>
            <a:pPr marL="424180" lvl="1" indent="-221615"/>
            <a:r>
              <a:rPr lang="en-US" sz="2000" dirty="0">
                <a:latin typeface="Calibri (Body)"/>
              </a:rPr>
              <a:t>Permission to mine</a:t>
            </a:r>
          </a:p>
          <a:p>
            <a:pPr marL="424180" lvl="1" indent="-221615"/>
            <a:r>
              <a:rPr lang="en-US" sz="2000" dirty="0">
                <a:latin typeface="Calibri (Body)"/>
              </a:rPr>
              <a:t>Fine-grained permission: permission to create a particular asset</a:t>
            </a:r>
          </a:p>
          <a:p>
            <a:pPr marL="212725" indent="-212725"/>
            <a:r>
              <a:rPr lang="en-US" sz="2400" dirty="0">
                <a:latin typeface="Calibri (Body)"/>
              </a:rPr>
              <a:t>Public networks can be used for private purposes</a:t>
            </a:r>
          </a:p>
          <a:p>
            <a:pPr marL="424180" lvl="1" indent="-221615"/>
            <a:r>
              <a:rPr lang="en-US" sz="2000" dirty="0">
                <a:latin typeface="Calibri (Body)"/>
              </a:rPr>
              <a:t>E.g., executing an Ethereum smart contract to manage a supply chain</a:t>
            </a:r>
          </a:p>
          <a:p>
            <a:pPr marL="424180" lvl="1" indent="-221615"/>
            <a:r>
              <a:rPr lang="en-US" sz="2000" dirty="0">
                <a:latin typeface="Calibri (Body)"/>
              </a:rPr>
              <a:t>Require permissions to access the private portions</a:t>
            </a:r>
            <a:endParaRPr lang="en-US" sz="2800" dirty="0">
              <a:latin typeface="Calibri (Body)"/>
            </a:endParaRPr>
          </a:p>
        </p:txBody>
      </p:sp>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21</a:t>
            </a:fld>
            <a:r>
              <a:rPr lang="en-AU"/>
              <a:t>  |</a:t>
            </a:r>
            <a:endParaRPr lang="en-AU" dirty="0"/>
          </a:p>
        </p:txBody>
      </p:sp>
    </p:spTree>
    <p:extLst>
      <p:ext uri="{BB962C8B-B14F-4D97-AF65-F5344CB8AC3E}">
        <p14:creationId xmlns:p14="http://schemas.microsoft.com/office/powerpoint/2010/main" val="8404836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5BDED-6781-4340-9F39-BCFB1756BE99}"/>
              </a:ext>
            </a:extLst>
          </p:cNvPr>
          <p:cNvSpPr>
            <a:spLocks noGrp="1"/>
          </p:cNvSpPr>
          <p:nvPr>
            <p:ph type="title"/>
          </p:nvPr>
        </p:nvSpPr>
        <p:spPr/>
        <p:txBody>
          <a:bodyPr/>
          <a:lstStyle/>
          <a:p>
            <a:r>
              <a:rPr lang="en-AU" dirty="0"/>
              <a:t>Smart Contracts</a:t>
            </a:r>
          </a:p>
        </p:txBody>
      </p:sp>
      <p:sp>
        <p:nvSpPr>
          <p:cNvPr id="5" name="Content Placeholder 4">
            <a:extLst>
              <a:ext uri="{FF2B5EF4-FFF2-40B4-BE49-F238E27FC236}">
                <a16:creationId xmlns:a16="http://schemas.microsoft.com/office/drawing/2014/main" id="{61B881E8-51FA-40E1-B086-3A466FE985B8}"/>
              </a:ext>
            </a:extLst>
          </p:cNvPr>
          <p:cNvSpPr>
            <a:spLocks noGrp="1"/>
          </p:cNvSpPr>
          <p:nvPr>
            <p:ph idx="1"/>
          </p:nvPr>
        </p:nvSpPr>
        <p:spPr>
          <a:xfrm>
            <a:off x="395536" y="1633364"/>
            <a:ext cx="8096250" cy="3527542"/>
          </a:xfrm>
        </p:spPr>
        <p:txBody>
          <a:bodyPr>
            <a:normAutofit/>
          </a:bodyPr>
          <a:lstStyle/>
          <a:p>
            <a:pPr marL="285739" indent="-285739">
              <a:buFont typeface="Arial"/>
              <a:buChar char="•"/>
            </a:pPr>
            <a:r>
              <a:rPr lang="en-US" sz="2400" dirty="0"/>
              <a:t>Blockchain can deploy &amp; execute programs called Smart Contracts</a:t>
            </a:r>
          </a:p>
          <a:p>
            <a:pPr marL="285739" indent="-285739">
              <a:buFont typeface="Arial"/>
              <a:buChar char="•"/>
            </a:pPr>
            <a:r>
              <a:rPr lang="en-US" sz="2400" dirty="0"/>
              <a:t>User-defined code, deployed on &amp; executed by whole network</a:t>
            </a:r>
          </a:p>
          <a:p>
            <a:pPr marL="497419" lvl="1" indent="-285739">
              <a:buFont typeface="Arial"/>
              <a:buChar char="•"/>
            </a:pPr>
            <a:r>
              <a:rPr lang="en-US" sz="2000" dirty="0"/>
              <a:t>Can hold &amp; transfer assets/states, managed by the contract itself</a:t>
            </a:r>
          </a:p>
          <a:p>
            <a:pPr marL="497419" lvl="1" indent="-285739">
              <a:buFont typeface="Arial"/>
              <a:buChar char="•"/>
            </a:pPr>
            <a:r>
              <a:rPr lang="en-US" sz="2000" dirty="0"/>
              <a:t>Can enact decisions on complex business conditions</a:t>
            </a:r>
          </a:p>
          <a:p>
            <a:pPr marL="285739" indent="-285739">
              <a:buFont typeface="Arial"/>
              <a:buChar char="•"/>
            </a:pPr>
            <a:r>
              <a:rPr lang="en-AU" sz="2400" dirty="0"/>
              <a:t>Code is deterministic &amp; immutable once deployed</a:t>
            </a:r>
          </a:p>
          <a:p>
            <a:pPr marL="285739" indent="-285739">
              <a:buFont typeface="Arial"/>
              <a:buChar char="•"/>
            </a:pPr>
            <a:r>
              <a:rPr lang="en-US" sz="2400" dirty="0"/>
              <a:t>Its execution is triggered via a TX</a:t>
            </a:r>
          </a:p>
          <a:p>
            <a:pPr marL="285739" indent="-285739">
              <a:buFont typeface="Arial"/>
              <a:buChar char="•"/>
            </a:pPr>
            <a:r>
              <a:rPr lang="en-US" sz="2400" dirty="0"/>
              <a:t>There is a cost to deploy &amp; execute code</a:t>
            </a:r>
          </a:p>
          <a:p>
            <a:pPr marL="497419" lvl="1" indent="-285739">
              <a:buFont typeface="Arial"/>
              <a:buChar char="•"/>
            </a:pPr>
            <a:r>
              <a:rPr lang="en-US" sz="2000" dirty="0"/>
              <a:t>E.g., in Ethereum we pay per assembler-level instruction</a:t>
            </a:r>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22</a:t>
            </a:fld>
            <a:r>
              <a:rPr lang="en-AU"/>
              <a:t>  |</a:t>
            </a:r>
            <a:endParaRPr lang="en-AU" dirty="0"/>
          </a:p>
        </p:txBody>
      </p:sp>
    </p:spTree>
    <p:extLst>
      <p:ext uri="{BB962C8B-B14F-4D97-AF65-F5344CB8AC3E}">
        <p14:creationId xmlns:p14="http://schemas.microsoft.com/office/powerpoint/2010/main" val="35162342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FE0CA6-3B0A-413A-99CC-CB918A9DE8D4}"/>
              </a:ext>
            </a:extLst>
          </p:cNvPr>
          <p:cNvSpPr>
            <a:spLocks noGrp="1"/>
          </p:cNvSpPr>
          <p:nvPr>
            <p:ph idx="1"/>
          </p:nvPr>
        </p:nvSpPr>
        <p:spPr/>
        <p:txBody>
          <a:bodyPr/>
          <a:lstStyle/>
          <a:p>
            <a:r>
              <a:rPr lang="en-AU" dirty="0"/>
              <a:t>Which of the following statement(s) is True about blockchains?</a:t>
            </a:r>
          </a:p>
          <a:p>
            <a:pPr marL="673200" lvl="1" indent="-457200">
              <a:buFont typeface="+mj-lt"/>
              <a:buAutoNum type="alphaUcPeriod"/>
            </a:pPr>
            <a:r>
              <a:rPr lang="en-AU" dirty="0"/>
              <a:t>Each node in a blockchain is trustable</a:t>
            </a:r>
          </a:p>
          <a:p>
            <a:pPr marL="673200" lvl="1" indent="-457200">
              <a:buFont typeface="+mj-lt"/>
              <a:buAutoNum type="alphaUcPeriod"/>
            </a:pPr>
            <a:r>
              <a:rPr lang="en-AU" dirty="0"/>
              <a:t>The process of building a block is called mining</a:t>
            </a:r>
          </a:p>
          <a:p>
            <a:pPr marL="673200" lvl="1" indent="-457200">
              <a:buFont typeface="+mj-lt"/>
              <a:buAutoNum type="alphaUcPeriod"/>
            </a:pPr>
            <a:r>
              <a:rPr lang="en-AU" dirty="0"/>
              <a:t>Permissions can't be used with public blockchains</a:t>
            </a:r>
          </a:p>
          <a:p>
            <a:pPr marL="673200" lvl="1" indent="-457200">
              <a:buFont typeface="+mj-lt"/>
              <a:buAutoNum type="alphaUcPeriod"/>
            </a:pPr>
            <a:r>
              <a:rPr lang="en-AU" dirty="0"/>
              <a:t>A transaction can be altered by modifying only the block that contains the transaction</a:t>
            </a:r>
          </a:p>
        </p:txBody>
      </p:sp>
      <p:sp>
        <p:nvSpPr>
          <p:cNvPr id="3" name="Title 2">
            <a:extLst>
              <a:ext uri="{FF2B5EF4-FFF2-40B4-BE49-F238E27FC236}">
                <a16:creationId xmlns:a16="http://schemas.microsoft.com/office/drawing/2014/main" id="{23BA08B9-41D7-47B9-9AB8-78C9C7F04F9B}"/>
              </a:ext>
            </a:extLst>
          </p:cNvPr>
          <p:cNvSpPr>
            <a:spLocks noGrp="1"/>
          </p:cNvSpPr>
          <p:nvPr>
            <p:ph type="title"/>
          </p:nvPr>
        </p:nvSpPr>
        <p:spPr/>
        <p:txBody>
          <a:bodyPr/>
          <a:lstStyle/>
          <a:p>
            <a:r>
              <a:rPr lang="en-AU" dirty="0"/>
              <a:t>Question</a:t>
            </a:r>
          </a:p>
        </p:txBody>
      </p:sp>
      <p:sp>
        <p:nvSpPr>
          <p:cNvPr id="4" name="Footer Placeholder 3">
            <a:extLst>
              <a:ext uri="{FF2B5EF4-FFF2-40B4-BE49-F238E27FC236}">
                <a16:creationId xmlns:a16="http://schemas.microsoft.com/office/drawing/2014/main" id="{2B1FBA72-7082-4CCA-A6D2-E497D958D472}"/>
              </a:ext>
            </a:extLst>
          </p:cNvPr>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a:extLst>
              <a:ext uri="{FF2B5EF4-FFF2-40B4-BE49-F238E27FC236}">
                <a16:creationId xmlns:a16="http://schemas.microsoft.com/office/drawing/2014/main" id="{E646E974-D170-4001-AD07-D26954377C24}"/>
              </a:ext>
            </a:extLst>
          </p:cNvPr>
          <p:cNvSpPr>
            <a:spLocks noGrp="1"/>
          </p:cNvSpPr>
          <p:nvPr>
            <p:ph type="sldNum" sz="quarter" idx="11"/>
          </p:nvPr>
        </p:nvSpPr>
        <p:spPr/>
        <p:txBody>
          <a:bodyPr/>
          <a:lstStyle/>
          <a:p>
            <a:fld id="{2ABE124A-B5C5-46E0-B944-45307B126769}" type="slidenum">
              <a:rPr lang="en-AU" smtClean="0"/>
              <a:pPr/>
              <a:t>23</a:t>
            </a:fld>
            <a:r>
              <a:rPr lang="en-AU"/>
              <a:t>  |</a:t>
            </a:r>
            <a:endParaRPr lang="en-AU" dirty="0"/>
          </a:p>
        </p:txBody>
      </p:sp>
      <p:sp>
        <p:nvSpPr>
          <p:cNvPr id="6" name="TextBox 5">
            <a:extLst>
              <a:ext uri="{FF2B5EF4-FFF2-40B4-BE49-F238E27FC236}">
                <a16:creationId xmlns:a16="http://schemas.microsoft.com/office/drawing/2014/main" id="{434E3926-1918-457E-864E-14768CF8217C}"/>
              </a:ext>
            </a:extLst>
          </p:cNvPr>
          <p:cNvSpPr txBox="1"/>
          <p:nvPr/>
        </p:nvSpPr>
        <p:spPr>
          <a:xfrm>
            <a:off x="107504" y="2065412"/>
            <a:ext cx="288032" cy="369332"/>
          </a:xfrm>
          <a:prstGeom prst="rect">
            <a:avLst/>
          </a:prstGeom>
          <a:noFill/>
        </p:spPr>
        <p:txBody>
          <a:bodyPr wrap="square" rtlCol="0">
            <a:spAutoFit/>
          </a:bodyPr>
          <a:lstStyle/>
          <a:p>
            <a:r>
              <a:rPr lang="en-AU" b="1" dirty="0">
                <a:solidFill>
                  <a:srgbClr val="FF0000"/>
                </a:solidFill>
              </a:rPr>
              <a:t>X</a:t>
            </a:r>
          </a:p>
        </p:txBody>
      </p:sp>
      <p:sp>
        <p:nvSpPr>
          <p:cNvPr id="7" name="TextBox 6">
            <a:extLst>
              <a:ext uri="{FF2B5EF4-FFF2-40B4-BE49-F238E27FC236}">
                <a16:creationId xmlns:a16="http://schemas.microsoft.com/office/drawing/2014/main" id="{FE2F17EA-C209-456B-998E-CB56229EA051}"/>
              </a:ext>
            </a:extLst>
          </p:cNvPr>
          <p:cNvSpPr txBox="1"/>
          <p:nvPr/>
        </p:nvSpPr>
        <p:spPr>
          <a:xfrm>
            <a:off x="107504" y="2751770"/>
            <a:ext cx="288032" cy="369332"/>
          </a:xfrm>
          <a:prstGeom prst="rect">
            <a:avLst/>
          </a:prstGeom>
          <a:noFill/>
        </p:spPr>
        <p:txBody>
          <a:bodyPr wrap="square" rtlCol="0">
            <a:spAutoFit/>
          </a:bodyPr>
          <a:lstStyle/>
          <a:p>
            <a:r>
              <a:rPr lang="en-AU" b="1" dirty="0">
                <a:solidFill>
                  <a:srgbClr val="FF0000"/>
                </a:solidFill>
              </a:rPr>
              <a:t>X</a:t>
            </a:r>
          </a:p>
        </p:txBody>
      </p:sp>
      <p:sp>
        <p:nvSpPr>
          <p:cNvPr id="8" name="TextBox 7">
            <a:extLst>
              <a:ext uri="{FF2B5EF4-FFF2-40B4-BE49-F238E27FC236}">
                <a16:creationId xmlns:a16="http://schemas.microsoft.com/office/drawing/2014/main" id="{FA849B71-ADF7-49B8-87B6-B8288C299CFB}"/>
              </a:ext>
            </a:extLst>
          </p:cNvPr>
          <p:cNvSpPr txBox="1"/>
          <p:nvPr/>
        </p:nvSpPr>
        <p:spPr>
          <a:xfrm>
            <a:off x="107504" y="3121102"/>
            <a:ext cx="288032" cy="369332"/>
          </a:xfrm>
          <a:prstGeom prst="rect">
            <a:avLst/>
          </a:prstGeom>
          <a:noFill/>
        </p:spPr>
        <p:txBody>
          <a:bodyPr wrap="square" rtlCol="0">
            <a:spAutoFit/>
          </a:bodyPr>
          <a:lstStyle/>
          <a:p>
            <a:r>
              <a:rPr lang="en-AU" b="1" dirty="0">
                <a:solidFill>
                  <a:srgbClr val="FF0000"/>
                </a:solidFill>
              </a:rPr>
              <a:t>X</a:t>
            </a:r>
          </a:p>
        </p:txBody>
      </p:sp>
      <p:sp>
        <p:nvSpPr>
          <p:cNvPr id="9" name="TextBox 8">
            <a:extLst>
              <a:ext uri="{FF2B5EF4-FFF2-40B4-BE49-F238E27FC236}">
                <a16:creationId xmlns:a16="http://schemas.microsoft.com/office/drawing/2014/main" id="{C89155B8-665D-4AF1-83B4-06A691E59C7B}"/>
              </a:ext>
            </a:extLst>
          </p:cNvPr>
          <p:cNvSpPr txBox="1"/>
          <p:nvPr/>
        </p:nvSpPr>
        <p:spPr>
          <a:xfrm>
            <a:off x="107504" y="2367816"/>
            <a:ext cx="288032" cy="369332"/>
          </a:xfrm>
          <a:prstGeom prst="rect">
            <a:avLst/>
          </a:prstGeom>
          <a:noFill/>
        </p:spPr>
        <p:txBody>
          <a:bodyPr wrap="square" rtlCol="0">
            <a:spAutoFit/>
          </a:bodyPr>
          <a:lstStyle/>
          <a:p>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Tree>
    <p:extLst>
      <p:ext uri="{BB962C8B-B14F-4D97-AF65-F5344CB8AC3E}">
        <p14:creationId xmlns:p14="http://schemas.microsoft.com/office/powerpoint/2010/main" val="198086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Blockchain Applications</a:t>
            </a:r>
          </a:p>
        </p:txBody>
      </p:sp>
    </p:spTree>
    <p:extLst>
      <p:ext uri="{BB962C8B-B14F-4D97-AF65-F5344CB8AC3E}">
        <p14:creationId xmlns:p14="http://schemas.microsoft.com/office/powerpoint/2010/main" val="35785433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noProof="0" dirty="0"/>
              <a:t>What is the Beef about Blockchain?</a:t>
            </a:r>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25</a:t>
            </a:fld>
            <a:r>
              <a:rPr lang="en-AU"/>
              <a:t>  |</a:t>
            </a:r>
            <a:endParaRPr lang="en-AU" dirty="0"/>
          </a:p>
        </p:txBody>
      </p:sp>
      <p:sp>
        <p:nvSpPr>
          <p:cNvPr id="2" name="TextBox 1"/>
          <p:cNvSpPr txBox="1"/>
          <p:nvPr/>
        </p:nvSpPr>
        <p:spPr>
          <a:xfrm>
            <a:off x="683568" y="4657700"/>
            <a:ext cx="7735964" cy="523220"/>
          </a:xfrm>
          <a:prstGeom prst="rect">
            <a:avLst/>
          </a:prstGeom>
          <a:noFill/>
        </p:spPr>
        <p:txBody>
          <a:bodyPr wrap="none" rtlCol="0">
            <a:spAutoFit/>
          </a:bodyPr>
          <a:lstStyle/>
          <a:p>
            <a:r>
              <a:rPr lang="en-US" sz="1400" dirty="0"/>
              <a:t>Video &amp; reports: </a:t>
            </a:r>
          </a:p>
          <a:p>
            <a:r>
              <a:rPr lang="en-US" sz="1400" dirty="0">
                <a:hlinkClick r:id="rId3"/>
              </a:rPr>
              <a:t>https://www.data61.csiro.au/en/Our-Research/Focus-Areas/Distributed-Ledger-Technology-Blockchain</a:t>
            </a:r>
            <a:r>
              <a:rPr lang="en-US" sz="1400" dirty="0"/>
              <a:t> </a:t>
            </a:r>
          </a:p>
        </p:txBody>
      </p:sp>
      <p:pic>
        <p:nvPicPr>
          <p:cNvPr id="11" name="Picture 10">
            <a:extLst>
              <a:ext uri="{FF2B5EF4-FFF2-40B4-BE49-F238E27FC236}">
                <a16:creationId xmlns:a16="http://schemas.microsoft.com/office/drawing/2014/main" id="{3F7BA60C-7654-4E52-B19C-9BAF3375F23D}"/>
              </a:ext>
            </a:extLst>
          </p:cNvPr>
          <p:cNvPicPr>
            <a:picLocks noChangeAspect="1"/>
          </p:cNvPicPr>
          <p:nvPr/>
        </p:nvPicPr>
        <p:blipFill rotWithShape="1">
          <a:blip r:embed="rId4"/>
          <a:srcRect l="26375" t="26738" r="32675" b="31036"/>
          <a:stretch/>
        </p:blipFill>
        <p:spPr>
          <a:xfrm>
            <a:off x="181071" y="1669901"/>
            <a:ext cx="4382794" cy="2448000"/>
          </a:xfrm>
          <a:prstGeom prst="rect">
            <a:avLst/>
          </a:prstGeom>
        </p:spPr>
      </p:pic>
      <p:pic>
        <p:nvPicPr>
          <p:cNvPr id="13" name="Picture 12">
            <a:extLst>
              <a:ext uri="{FF2B5EF4-FFF2-40B4-BE49-F238E27FC236}">
                <a16:creationId xmlns:a16="http://schemas.microsoft.com/office/drawing/2014/main" id="{7F194961-E22B-4780-BED3-DC378B2CB9AF}"/>
              </a:ext>
            </a:extLst>
          </p:cNvPr>
          <p:cNvPicPr>
            <a:picLocks noChangeAspect="1"/>
          </p:cNvPicPr>
          <p:nvPr/>
        </p:nvPicPr>
        <p:blipFill rotWithShape="1">
          <a:blip r:embed="rId5"/>
          <a:srcRect l="25987" t="26968" r="33063" b="30871"/>
          <a:stretch/>
        </p:blipFill>
        <p:spPr>
          <a:xfrm>
            <a:off x="4580137" y="1661639"/>
            <a:ext cx="4389515" cy="2448000"/>
          </a:xfrm>
          <a:prstGeom prst="rect">
            <a:avLst/>
          </a:prstGeom>
        </p:spPr>
      </p:pic>
    </p:spTree>
    <p:extLst>
      <p:ext uri="{BB962C8B-B14F-4D97-AF65-F5344CB8AC3E}">
        <p14:creationId xmlns:p14="http://schemas.microsoft.com/office/powerpoint/2010/main" val="27330608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AU" noProof="0" dirty="0"/>
              <a:t>Application Areas – Financial Services</a:t>
            </a:r>
          </a:p>
        </p:txBody>
      </p:sp>
      <p:sp>
        <p:nvSpPr>
          <p:cNvPr id="5" name="Content Placeholder 4"/>
          <p:cNvSpPr>
            <a:spLocks noGrp="1"/>
          </p:cNvSpPr>
          <p:nvPr>
            <p:ph idx="1"/>
          </p:nvPr>
        </p:nvSpPr>
        <p:spPr>
          <a:xfrm>
            <a:off x="419100" y="1454846"/>
            <a:ext cx="8539163" cy="3994942"/>
          </a:xfrm>
        </p:spPr>
        <p:txBody>
          <a:bodyPr>
            <a:normAutofit fontScale="92500"/>
          </a:bodyPr>
          <a:lstStyle/>
          <a:p>
            <a:r>
              <a:rPr lang="en-AU" sz="1650" b="1" noProof="0" dirty="0"/>
              <a:t>Digital currency</a:t>
            </a:r>
          </a:p>
          <a:p>
            <a:pPr lvl="2"/>
            <a:r>
              <a:rPr lang="en-AU" sz="1425" noProof="0" dirty="0"/>
              <a:t>New form of money transferred without 3</a:t>
            </a:r>
            <a:r>
              <a:rPr lang="en-AU" sz="1425" baseline="30000" noProof="0" dirty="0"/>
              <a:t>rd</a:t>
            </a:r>
            <a:r>
              <a:rPr lang="en-AU" sz="1425" noProof="0" dirty="0"/>
              <a:t> parties</a:t>
            </a:r>
          </a:p>
          <a:p>
            <a:pPr lvl="2"/>
            <a:r>
              <a:rPr lang="en-AU" sz="1425" noProof="0" dirty="0"/>
              <a:t>Programmable money – Attach policies to specific parcels of currency</a:t>
            </a:r>
          </a:p>
          <a:p>
            <a:r>
              <a:rPr lang="en-AU" sz="1650" b="1" noProof="0" dirty="0"/>
              <a:t>(International) payments</a:t>
            </a:r>
          </a:p>
          <a:p>
            <a:pPr lvl="2"/>
            <a:r>
              <a:rPr lang="en-AU" sz="1425" noProof="0" dirty="0"/>
              <a:t>Via digital currency with local exchanges between digital currency &amp; fiat currencies</a:t>
            </a:r>
          </a:p>
          <a:p>
            <a:pPr lvl="2"/>
            <a:r>
              <a:rPr lang="en-AU" sz="1425" noProof="0" dirty="0"/>
              <a:t>Pseudonymous, but usually have regulatory requirements to have identity to prevent Anti-Money Laundering (AML)</a:t>
            </a:r>
          </a:p>
          <a:p>
            <a:r>
              <a:rPr lang="en-AU" sz="1650" b="1" noProof="0" dirty="0"/>
              <a:t>Reconciliation for correspondent banking</a:t>
            </a:r>
          </a:p>
          <a:p>
            <a:pPr lvl="2"/>
            <a:r>
              <a:rPr lang="en-AU" sz="1425" noProof="0" dirty="0"/>
              <a:t>Banks can create a single shared ledger of accounts maintained in real-time</a:t>
            </a:r>
          </a:p>
          <a:p>
            <a:r>
              <a:rPr lang="en-AU" sz="1650" b="1" noProof="0" dirty="0"/>
              <a:t>Securities settlement</a:t>
            </a:r>
          </a:p>
          <a:p>
            <a:pPr lvl="2"/>
            <a:r>
              <a:rPr lang="en-AU" sz="1425" noProof="0" dirty="0"/>
              <a:t>Exchanged assets are represented by </a:t>
            </a:r>
            <a:r>
              <a:rPr lang="en-AU" sz="1425" i="1" noProof="0" dirty="0"/>
              <a:t>tokens</a:t>
            </a:r>
            <a:r>
              <a:rPr lang="en-AU" sz="1425" noProof="0" dirty="0"/>
              <a:t> using smart contracts</a:t>
            </a:r>
          </a:p>
          <a:p>
            <a:pPr lvl="2"/>
            <a:r>
              <a:rPr lang="en-AU" sz="1425" noProof="0" dirty="0"/>
              <a:t>Payment are made using tokens or native cryptocurrency</a:t>
            </a:r>
          </a:p>
          <a:p>
            <a:r>
              <a:rPr lang="en-AU" sz="1650" b="1" noProof="0" dirty="0"/>
              <a:t>Markets</a:t>
            </a:r>
          </a:p>
          <a:p>
            <a:pPr lvl="2"/>
            <a:r>
              <a:rPr lang="en-AU" sz="1425" noProof="0" dirty="0"/>
              <a:t>A platform for making &amp; accepting offers to trade assets or services</a:t>
            </a:r>
          </a:p>
          <a:p>
            <a:r>
              <a:rPr lang="en-AU" sz="1650" b="1" noProof="0" dirty="0"/>
              <a:t>Trade finance</a:t>
            </a:r>
          </a:p>
          <a:p>
            <a:pPr lvl="2"/>
            <a:r>
              <a:rPr lang="en-AU" sz="1425" noProof="0" dirty="0"/>
              <a:t>Evidence trade-related documents &amp; automate payments</a:t>
            </a:r>
          </a:p>
        </p:txBody>
      </p:sp>
      <p:sp>
        <p:nvSpPr>
          <p:cNvPr id="8" name="Footer Placeholder 5"/>
          <p:cNvSpPr txBox="1">
            <a:spLocks/>
          </p:cNvSpPr>
          <p:nvPr/>
        </p:nvSpPr>
        <p:spPr>
          <a:xfrm>
            <a:off x="601375" y="5420278"/>
            <a:ext cx="6083845" cy="103562"/>
          </a:xfrm>
          <a:prstGeom prst="rect">
            <a:avLst/>
          </a:prstGeom>
        </p:spPr>
        <p:txBody>
          <a:bodyPr vert="horz" lIns="0" tIns="0" rIns="0" bIns="0" rtlCol="0">
            <a:noAutofit/>
          </a:bodyPr>
          <a:lstStyle>
            <a:lvl1pPr marL="0" indent="0" algn="l" defTabSz="914400" rtl="0" eaLnBrk="1" latinLnBrk="0" hangingPunct="1">
              <a:lnSpc>
                <a:spcPct val="90000"/>
              </a:lnSpc>
              <a:spcBef>
                <a:spcPts val="600"/>
              </a:spcBef>
              <a:buFont typeface="Arial" pitchFamily="34" charset="0"/>
              <a:buNone/>
              <a:defRPr sz="2400" b="1" kern="1200">
                <a:solidFill>
                  <a:schemeClr val="accent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900" b="0" dirty="0">
                <a:solidFill>
                  <a:schemeClr val="accent3"/>
                </a:solidFill>
              </a:rPr>
              <a:t>COMP6452 Software Architecture for Blockchain Applications |  Data61, CSIRO</a:t>
            </a:r>
          </a:p>
        </p:txBody>
      </p:sp>
      <p:sp>
        <p:nvSpPr>
          <p:cNvPr id="9" name="Slide Number Placeholder 7"/>
          <p:cNvSpPr txBox="1">
            <a:spLocks/>
          </p:cNvSpPr>
          <p:nvPr/>
        </p:nvSpPr>
        <p:spPr>
          <a:xfrm>
            <a:off x="216024" y="5343666"/>
            <a:ext cx="827584" cy="106122"/>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ABE124A-B5C5-46E0-B944-45307B126769}" type="slidenum">
              <a:rPr lang="en-AU" sz="900" smtClean="0">
                <a:solidFill>
                  <a:schemeClr val="accent3"/>
                </a:solidFill>
              </a:rPr>
              <a:pPr/>
              <a:t>26</a:t>
            </a:fld>
            <a:r>
              <a:rPr lang="en-AU" sz="900" dirty="0">
                <a:solidFill>
                  <a:schemeClr val="accent3"/>
                </a:solidFill>
              </a:rPr>
              <a:t>  |</a:t>
            </a:r>
          </a:p>
        </p:txBody>
      </p:sp>
    </p:spTree>
    <p:extLst>
      <p:ext uri="{BB962C8B-B14F-4D97-AF65-F5344CB8AC3E}">
        <p14:creationId xmlns:p14="http://schemas.microsoft.com/office/powerpoint/2010/main" val="27007958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AU" noProof="0" dirty="0"/>
              <a:t>Application Areas – Enterprises &amp; Industry</a:t>
            </a:r>
          </a:p>
        </p:txBody>
      </p:sp>
      <p:sp>
        <p:nvSpPr>
          <p:cNvPr id="5" name="Content Placeholder 4"/>
          <p:cNvSpPr>
            <a:spLocks noGrp="1"/>
          </p:cNvSpPr>
          <p:nvPr>
            <p:ph idx="1"/>
          </p:nvPr>
        </p:nvSpPr>
        <p:spPr>
          <a:xfrm>
            <a:off x="395536" y="1632729"/>
            <a:ext cx="8360833" cy="3745051"/>
          </a:xfrm>
        </p:spPr>
        <p:txBody>
          <a:bodyPr>
            <a:normAutofit fontScale="85000" lnSpcReduction="10000"/>
          </a:bodyPr>
          <a:lstStyle/>
          <a:p>
            <a:r>
              <a:rPr lang="en-AU" b="1" noProof="0" dirty="0"/>
              <a:t>Supply chain</a:t>
            </a:r>
            <a:r>
              <a:rPr lang="en-AU" dirty="0"/>
              <a:t> –</a:t>
            </a:r>
            <a:r>
              <a:rPr lang="en-AU" noProof="0" dirty="0"/>
              <a:t> store key events to ensure goods </a:t>
            </a:r>
            <a:r>
              <a:rPr lang="en-AU" i="1" noProof="0" dirty="0"/>
              <a:t>provenance</a:t>
            </a:r>
            <a:r>
              <a:rPr lang="en-AU" noProof="0" dirty="0"/>
              <a:t> &amp; logistic visibility</a:t>
            </a:r>
          </a:p>
          <a:p>
            <a:r>
              <a:rPr lang="en-AU" b="1" dirty="0"/>
              <a:t>Utility resources &amp; services</a:t>
            </a:r>
            <a:r>
              <a:rPr lang="en-AU" dirty="0"/>
              <a:t> – monitoring/metring &amp; payment of usage</a:t>
            </a:r>
          </a:p>
          <a:p>
            <a:r>
              <a:rPr lang="en-AU" b="1" noProof="0" dirty="0"/>
              <a:t>IoT - </a:t>
            </a:r>
            <a:r>
              <a:rPr lang="en-AU" noProof="0" dirty="0"/>
              <a:t>Device access control &amp; software/configuration updates</a:t>
            </a:r>
          </a:p>
          <a:p>
            <a:r>
              <a:rPr lang="en-AU" b="1" noProof="0" dirty="0"/>
              <a:t>Digital rights &amp; IP management</a:t>
            </a:r>
            <a:r>
              <a:rPr lang="en-AU" noProof="0" dirty="0"/>
              <a:t> – A trusted media asset registry to store hashes, metadata, or other identifier on blockchain &amp; manage access &amp; right information</a:t>
            </a:r>
          </a:p>
          <a:p>
            <a:r>
              <a:rPr lang="en-AU" b="1" noProof="0" dirty="0"/>
              <a:t>Data management – </a:t>
            </a:r>
            <a:r>
              <a:rPr lang="en-AU" noProof="0" dirty="0"/>
              <a:t>A metadata layer for decentralized &amp; trustable data sharing &amp; analytics</a:t>
            </a:r>
          </a:p>
          <a:p>
            <a:r>
              <a:rPr lang="en-AU" b="1" noProof="0" dirty="0"/>
              <a:t>Proof of existence –</a:t>
            </a:r>
            <a:r>
              <a:rPr lang="en-AU" noProof="0" dirty="0"/>
              <a:t> Store a timestamped record of a hash of the document</a:t>
            </a:r>
          </a:p>
          <a:p>
            <a:r>
              <a:rPr lang="en-AU" b="1" noProof="0" dirty="0"/>
              <a:t>Inter-divisional accounting </a:t>
            </a:r>
            <a:r>
              <a:rPr lang="en-AU" dirty="0"/>
              <a:t>–</a:t>
            </a:r>
            <a:r>
              <a:rPr lang="en-AU" noProof="0" dirty="0"/>
              <a:t> A shared distributed ledger of inter-divisional accounts</a:t>
            </a:r>
          </a:p>
          <a:p>
            <a:r>
              <a:rPr lang="en-AU" b="1" noProof="0" dirty="0"/>
              <a:t>Corporate affairs</a:t>
            </a:r>
            <a:r>
              <a:rPr lang="en-AU" noProof="0" dirty="0"/>
              <a:t> – Board &amp; shareholder </a:t>
            </a:r>
            <a:r>
              <a:rPr lang="en-AU" dirty="0"/>
              <a:t>registration &amp; voting</a:t>
            </a:r>
            <a:endParaRPr lang="en-AU" noProof="0" dirty="0"/>
          </a:p>
        </p:txBody>
      </p:sp>
      <p:sp>
        <p:nvSpPr>
          <p:cNvPr id="6" name="Footer Placeholder 3"/>
          <p:cNvSpPr txBox="1">
            <a:spLocks/>
          </p:cNvSpPr>
          <p:nvPr/>
        </p:nvSpPr>
        <p:spPr>
          <a:xfrm>
            <a:off x="601375" y="5420278"/>
            <a:ext cx="6083845" cy="103562"/>
          </a:xfrm>
          <a:prstGeom prst="rect">
            <a:avLst/>
          </a:prstGeom>
        </p:spPr>
        <p:txBody>
          <a:bodyPr vert="horz" lIns="0" tIns="0" rIns="0" bIns="0" rtlCol="0">
            <a:noAutofit/>
          </a:bodyPr>
          <a:lstStyle>
            <a:lvl1pPr marL="0" indent="0" algn="l" defTabSz="914400" rtl="0" eaLnBrk="1" latinLnBrk="0" hangingPunct="1">
              <a:lnSpc>
                <a:spcPct val="90000"/>
              </a:lnSpc>
              <a:spcBef>
                <a:spcPts val="600"/>
              </a:spcBef>
              <a:buFont typeface="Arial" pitchFamily="34" charset="0"/>
              <a:buNone/>
              <a:defRPr sz="2400" b="1" kern="1200">
                <a:solidFill>
                  <a:schemeClr val="accent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900" b="0">
                <a:solidFill>
                  <a:srgbClr val="757579"/>
                </a:solidFill>
              </a:rPr>
              <a:t>COMP6452 Software Architecture for Blockchain Applications |  Data61, CSIRO</a:t>
            </a:r>
            <a:endParaRPr lang="en-AU" sz="900" b="0" dirty="0">
              <a:solidFill>
                <a:srgbClr val="757579"/>
              </a:solidFill>
            </a:endParaRPr>
          </a:p>
        </p:txBody>
      </p:sp>
      <p:sp>
        <p:nvSpPr>
          <p:cNvPr id="7" name="Slide Number Placeholder 4"/>
          <p:cNvSpPr txBox="1">
            <a:spLocks/>
          </p:cNvSpPr>
          <p:nvPr/>
        </p:nvSpPr>
        <p:spPr>
          <a:xfrm>
            <a:off x="176693" y="5377780"/>
            <a:ext cx="434867" cy="1015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ABE124A-B5C5-46E0-B944-45307B126769}" type="slidenum">
              <a:rPr lang="en-AU" sz="900" smtClean="0">
                <a:solidFill>
                  <a:srgbClr val="757579"/>
                </a:solidFill>
              </a:rPr>
              <a:pPr/>
              <a:t>27</a:t>
            </a:fld>
            <a:r>
              <a:rPr lang="en-AU" sz="900" dirty="0">
                <a:solidFill>
                  <a:srgbClr val="757579"/>
                </a:solidFill>
              </a:rPr>
              <a:t>  |</a:t>
            </a:r>
          </a:p>
        </p:txBody>
      </p:sp>
    </p:spTree>
    <p:extLst>
      <p:ext uri="{BB962C8B-B14F-4D97-AF65-F5344CB8AC3E}">
        <p14:creationId xmlns:p14="http://schemas.microsoft.com/office/powerpoint/2010/main" val="32097068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AU" noProof="0" dirty="0"/>
              <a:t>Application Areas – Government Services</a:t>
            </a:r>
          </a:p>
        </p:txBody>
      </p:sp>
      <p:sp>
        <p:nvSpPr>
          <p:cNvPr id="5" name="Content Placeholder 4"/>
          <p:cNvSpPr>
            <a:spLocks noGrp="1"/>
          </p:cNvSpPr>
          <p:nvPr>
            <p:ph idx="1"/>
          </p:nvPr>
        </p:nvSpPr>
        <p:spPr>
          <a:xfrm>
            <a:off x="419099" y="1561357"/>
            <a:ext cx="8428567" cy="3960439"/>
          </a:xfrm>
        </p:spPr>
        <p:txBody>
          <a:bodyPr>
            <a:normAutofit fontScale="92500" lnSpcReduction="10000"/>
          </a:bodyPr>
          <a:lstStyle/>
          <a:p>
            <a:r>
              <a:rPr lang="en-AU" b="1" noProof="0" dirty="0"/>
              <a:t>Registries &amp; identity</a:t>
            </a:r>
          </a:p>
          <a:p>
            <a:pPr lvl="2"/>
            <a:r>
              <a:rPr lang="en-AU" sz="1800" noProof="0" dirty="0"/>
              <a:t>Including identities of persons, companies or devices; licensing; qualification; &amp; certification</a:t>
            </a:r>
          </a:p>
          <a:p>
            <a:r>
              <a:rPr lang="en-AU" b="1" noProof="0" dirty="0"/>
              <a:t>Grants &amp; social security</a:t>
            </a:r>
          </a:p>
          <a:p>
            <a:pPr lvl="2"/>
            <a:r>
              <a:rPr lang="en-AU" sz="1800" noProof="0" dirty="0"/>
              <a:t>Automate </a:t>
            </a:r>
            <a:r>
              <a:rPr lang="en-AU" sz="1800" dirty="0"/>
              <a:t>coordination </a:t>
            </a:r>
            <a:r>
              <a:rPr lang="en-AU" sz="1800" noProof="0" dirty="0"/>
              <a:t>process for application, decision making, &amp; payment distribution</a:t>
            </a:r>
          </a:p>
          <a:p>
            <a:pPr lvl="2"/>
            <a:r>
              <a:rPr lang="en-AU" sz="1800" noProof="0" dirty="0"/>
              <a:t>Allow conditional payments through programmable money – e.g., NDIS – where money checks the conditions for spending it when attempting to do so</a:t>
            </a:r>
          </a:p>
          <a:p>
            <a:r>
              <a:rPr lang="en-AU" b="1" noProof="0" dirty="0"/>
              <a:t>Resource quota management</a:t>
            </a:r>
          </a:p>
          <a:p>
            <a:pPr lvl="2"/>
            <a:r>
              <a:rPr lang="en-AU" sz="1800" noProof="0" dirty="0"/>
              <a:t>Government granted quotas, allocations, </a:t>
            </a:r>
            <a:r>
              <a:rPr lang="en-AU" sz="1800" dirty="0"/>
              <a:t>&amp; </a:t>
            </a:r>
            <a:r>
              <a:rPr lang="en-AU" sz="1800" noProof="0" dirty="0"/>
              <a:t>rights to physical resources could be awarded &amp; tracked through tokens</a:t>
            </a:r>
          </a:p>
          <a:p>
            <a:pPr lvl="2"/>
            <a:r>
              <a:rPr lang="en-AU" sz="1800" noProof="0" dirty="0"/>
              <a:t>E.g. water access licenses can provide rights to take a certain volume of water from specific sources during specific time frames</a:t>
            </a:r>
          </a:p>
          <a:p>
            <a:r>
              <a:rPr lang="en-AU" b="1" noProof="0" dirty="0"/>
              <a:t>Taxation</a:t>
            </a:r>
          </a:p>
          <a:p>
            <a:pPr lvl="2"/>
            <a:r>
              <a:rPr lang="en-AU" sz="1800" noProof="0" dirty="0"/>
              <a:t>Automate tax collection using smart contract</a:t>
            </a:r>
          </a:p>
          <a:p>
            <a:pPr marL="0" indent="0">
              <a:buNone/>
            </a:pPr>
            <a:endParaRPr lang="en-AU" sz="2300" b="1" noProof="0" dirty="0"/>
          </a:p>
        </p:txBody>
      </p:sp>
      <p:sp>
        <p:nvSpPr>
          <p:cNvPr id="8" name="Footer Placeholder 5"/>
          <p:cNvSpPr txBox="1">
            <a:spLocks/>
          </p:cNvSpPr>
          <p:nvPr/>
        </p:nvSpPr>
        <p:spPr>
          <a:xfrm>
            <a:off x="601375" y="5420278"/>
            <a:ext cx="6083845" cy="103562"/>
          </a:xfrm>
          <a:prstGeom prst="rect">
            <a:avLst/>
          </a:prstGeom>
        </p:spPr>
        <p:txBody>
          <a:bodyPr vert="horz" lIns="0" tIns="0" rIns="0" bIns="0" rtlCol="0">
            <a:normAutofit fontScale="92500" lnSpcReduction="10000"/>
          </a:bodyPr>
          <a:lstStyle>
            <a:lvl1pPr marL="0" indent="0" algn="l" defTabSz="914400" rtl="0" eaLnBrk="1" latinLnBrk="0" hangingPunct="1">
              <a:lnSpc>
                <a:spcPct val="90000"/>
              </a:lnSpc>
              <a:spcBef>
                <a:spcPts val="600"/>
              </a:spcBef>
              <a:buFont typeface="Arial" pitchFamily="34" charset="0"/>
              <a:buNone/>
              <a:defRPr sz="2400" b="1" kern="1200">
                <a:solidFill>
                  <a:schemeClr val="accent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900" b="0" dirty="0">
                <a:solidFill>
                  <a:schemeClr val="accent3"/>
                </a:solidFill>
              </a:rPr>
              <a:t>COMP6452 Software Architecture for Blockchain Applications |  Data61, CSIRO</a:t>
            </a:r>
          </a:p>
        </p:txBody>
      </p:sp>
      <p:sp>
        <p:nvSpPr>
          <p:cNvPr id="9" name="Slide Number Placeholder 7"/>
          <p:cNvSpPr txBox="1">
            <a:spLocks/>
          </p:cNvSpPr>
          <p:nvPr/>
        </p:nvSpPr>
        <p:spPr>
          <a:xfrm>
            <a:off x="248701" y="5343666"/>
            <a:ext cx="434867" cy="106122"/>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ABE124A-B5C5-46E0-B944-45307B126769}" type="slidenum">
              <a:rPr lang="en-AU" sz="900" smtClean="0">
                <a:solidFill>
                  <a:schemeClr val="accent3"/>
                </a:solidFill>
              </a:rPr>
              <a:pPr/>
              <a:t>28</a:t>
            </a:fld>
            <a:r>
              <a:rPr lang="en-AU" sz="900" dirty="0">
                <a:solidFill>
                  <a:schemeClr val="accent3"/>
                </a:solidFill>
              </a:rPr>
              <a:t>  |</a:t>
            </a:r>
          </a:p>
        </p:txBody>
      </p:sp>
    </p:spTree>
    <p:extLst>
      <p:ext uri="{BB962C8B-B14F-4D97-AF65-F5344CB8AC3E}">
        <p14:creationId xmlns:p14="http://schemas.microsoft.com/office/powerpoint/2010/main" val="21344221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Why Blockchain Architecture Design?</a:t>
            </a:r>
          </a:p>
        </p:txBody>
      </p:sp>
    </p:spTree>
    <p:extLst>
      <p:ext uri="{BB962C8B-B14F-4D97-AF65-F5344CB8AC3E}">
        <p14:creationId xmlns:p14="http://schemas.microsoft.com/office/powerpoint/2010/main" val="673263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p:cNvGraphicFramePr/>
          <p:nvPr>
            <p:extLst>
              <p:ext uri="{D42A27DB-BD31-4B8C-83A1-F6EECF244321}">
                <p14:modId xmlns:p14="http://schemas.microsoft.com/office/powerpoint/2010/main" val="4120018915"/>
              </p:ext>
            </p:extLst>
          </p:nvPr>
        </p:nvGraphicFramePr>
        <p:xfrm>
          <a:off x="200426" y="1407120"/>
          <a:ext cx="8688467" cy="4330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p:cNvSpPr>
            <a:spLocks noGrp="1"/>
          </p:cNvSpPr>
          <p:nvPr>
            <p:ph type="title"/>
          </p:nvPr>
        </p:nvSpPr>
        <p:spPr/>
        <p:txBody>
          <a:bodyPr/>
          <a:lstStyle/>
          <a:p>
            <a:r>
              <a:rPr lang="en-AU" dirty="0"/>
              <a:t>The Team: Who’s Who at COMP6462</a:t>
            </a:r>
            <a:endParaRPr lang="en-US" dirty="0"/>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3</a:t>
            </a:fld>
            <a:r>
              <a:rPr lang="en-AU"/>
              <a:t>  |</a:t>
            </a:r>
            <a:endParaRPr lang="en-AU" dirty="0"/>
          </a:p>
        </p:txBody>
      </p:sp>
    </p:spTree>
    <p:extLst>
      <p:ext uri="{BB962C8B-B14F-4D97-AF65-F5344CB8AC3E}">
        <p14:creationId xmlns:p14="http://schemas.microsoft.com/office/powerpoint/2010/main" val="5430233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Overview</a:t>
            </a:r>
          </a:p>
        </p:txBody>
      </p:sp>
      <p:sp>
        <p:nvSpPr>
          <p:cNvPr id="3" name="Content Placeholder 2"/>
          <p:cNvSpPr>
            <a:spLocks noGrp="1"/>
          </p:cNvSpPr>
          <p:nvPr>
            <p:ph idx="1"/>
          </p:nvPr>
        </p:nvSpPr>
        <p:spPr>
          <a:xfrm>
            <a:off x="419100" y="1487370"/>
            <a:ext cx="8096250" cy="4178442"/>
          </a:xfrm>
        </p:spPr>
        <p:txBody>
          <a:bodyPr vert="horz" lIns="91440" tIns="45720" rIns="91440" bIns="45720" rtlCol="0" anchor="t">
            <a:normAutofit fontScale="92500" lnSpcReduction="10000"/>
          </a:bodyPr>
          <a:lstStyle/>
          <a:p>
            <a:pPr marL="212725" indent="-212725"/>
            <a:r>
              <a:rPr lang="en-AU" sz="2400" dirty="0"/>
              <a:t>Many </a:t>
            </a:r>
            <a:r>
              <a:rPr lang="en-AU" sz="2400" b="1" dirty="0"/>
              <a:t>interesting applications </a:t>
            </a:r>
            <a:r>
              <a:rPr lang="en-AU" sz="2400" dirty="0"/>
              <a:t>for Blockchain</a:t>
            </a:r>
            <a:endParaRPr lang="en-US" dirty="0"/>
          </a:p>
          <a:p>
            <a:pPr marL="424180" lvl="1" indent="-221615"/>
            <a:r>
              <a:rPr lang="en-AU" sz="2000" dirty="0"/>
              <a:t>Basically of interest in most lack-of-trust settings where a distributed application can coordinate multiple parties</a:t>
            </a:r>
            <a:endParaRPr lang="en-AU" sz="2000" dirty="0">
              <a:cs typeface="Calibri"/>
            </a:endParaRPr>
          </a:p>
          <a:p>
            <a:pPr marL="424180" lvl="1" indent="-221615"/>
            <a:r>
              <a:rPr lang="en-AU" sz="2000" dirty="0"/>
              <a:t>Examples:</a:t>
            </a:r>
            <a:endParaRPr lang="en-AU" sz="2000" dirty="0">
              <a:cs typeface="Calibri"/>
            </a:endParaRPr>
          </a:p>
          <a:p>
            <a:pPr marL="497205" lvl="2" indent="-139700"/>
            <a:r>
              <a:rPr lang="en-AU" sz="1800" dirty="0"/>
              <a:t>Supply chains</a:t>
            </a:r>
            <a:endParaRPr lang="en-AU" sz="1800" dirty="0">
              <a:cs typeface="Calibri"/>
            </a:endParaRPr>
          </a:p>
          <a:p>
            <a:pPr marL="497205" lvl="2" indent="-139700"/>
            <a:r>
              <a:rPr lang="en-AU" sz="1800" dirty="0"/>
              <a:t>Handling of titles, e.g., land, water, vehicles</a:t>
            </a:r>
            <a:endParaRPr lang="en-AU" sz="1800" dirty="0">
              <a:cs typeface="Calibri"/>
            </a:endParaRPr>
          </a:p>
          <a:p>
            <a:pPr marL="202565" lvl="1" indent="0">
              <a:buNone/>
            </a:pPr>
            <a:r>
              <a:rPr lang="en-AU" sz="2400" dirty="0"/>
              <a:t>... but also many </a:t>
            </a:r>
            <a:r>
              <a:rPr lang="en-AU" sz="2400" b="1" dirty="0"/>
              <a:t>challenges</a:t>
            </a:r>
            <a:endParaRPr lang="en-AU" sz="2400" b="1" dirty="0">
              <a:cs typeface="Calibri"/>
            </a:endParaRPr>
          </a:p>
          <a:p>
            <a:pPr marL="424180" lvl="1" indent="-221615"/>
            <a:r>
              <a:rPr lang="en-AU" sz="2000" dirty="0"/>
              <a:t>When to use blockchain?</a:t>
            </a:r>
            <a:endParaRPr lang="en-AU" sz="2000" dirty="0">
              <a:cs typeface="Calibri"/>
            </a:endParaRPr>
          </a:p>
          <a:p>
            <a:pPr marL="424180" lvl="1" indent="-221615"/>
            <a:r>
              <a:rPr lang="en-AU" sz="2000" dirty="0"/>
              <a:t>What blockchain platform to use?</a:t>
            </a:r>
            <a:endParaRPr lang="en-AU" sz="2000" dirty="0">
              <a:cs typeface="Calibri"/>
            </a:endParaRPr>
          </a:p>
          <a:p>
            <a:pPr marL="424180" lvl="1" indent="-221615"/>
            <a:r>
              <a:rPr lang="en-AU" sz="2000" dirty="0"/>
              <a:t>Trade-offs in architecture</a:t>
            </a:r>
            <a:endParaRPr lang="en-AU" sz="2000" dirty="0">
              <a:cs typeface="Calibri"/>
            </a:endParaRPr>
          </a:p>
          <a:p>
            <a:pPr marL="497205" lvl="2" indent="-139700"/>
            <a:r>
              <a:rPr lang="en-AU" sz="1800" dirty="0"/>
              <a:t>Downsides: cost, latency, confidentiality</a:t>
            </a:r>
            <a:endParaRPr lang="en-AU" sz="1800" dirty="0">
              <a:cs typeface="Calibri"/>
            </a:endParaRPr>
          </a:p>
          <a:p>
            <a:pPr marL="497205" lvl="2" indent="-139700"/>
            <a:r>
              <a:rPr lang="en-AU" sz="1800" dirty="0"/>
              <a:t>Lack of quality of service guarantees &amp; difficulty in correcting error</a:t>
            </a:r>
            <a:endParaRPr lang="en-AU" sz="1800" dirty="0">
              <a:cs typeface="Calibri"/>
            </a:endParaRPr>
          </a:p>
          <a:p>
            <a:pPr marL="497205" lvl="2" indent="-139700"/>
            <a:r>
              <a:rPr lang="en-AU" sz="1800" dirty="0"/>
              <a:t>What to handle on-chain, what off-chain?</a:t>
            </a:r>
            <a:endParaRPr lang="en-AU" sz="1800" dirty="0">
              <a:cs typeface="Calibri"/>
            </a:endParaRPr>
          </a:p>
        </p:txBody>
      </p:sp>
      <p:sp>
        <p:nvSpPr>
          <p:cNvPr id="4" name="Footer Placeholder 3"/>
          <p:cNvSpPr>
            <a:spLocks noGrp="1"/>
          </p:cNvSpPr>
          <p:nvPr>
            <p:ph type="ftr" sz="quarter" idx="4294967295"/>
          </p:nvPr>
        </p:nvSpPr>
        <p:spPr>
          <a:xfrm>
            <a:off x="0" y="6503988"/>
            <a:ext cx="6083300" cy="123825"/>
          </a:xfrm>
          <a:prstGeom prst="rect">
            <a:avLst/>
          </a:prstGeom>
        </p:spPr>
        <p:txBody>
          <a:bodyPr vert="horz" lIns="0" tIns="0" rIns="0" bIns="0" rtlCol="0" anchor="ctr"/>
          <a:lstStyle>
            <a:defPPr>
              <a:defRPr lang="en-US"/>
            </a:defPPr>
            <a:lvl1pPr marL="0" algn="l" defTabSz="914400" rtl="0" eaLnBrk="1" latinLnBrk="0" hangingPunct="1">
              <a:defRPr sz="9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AU"/>
              <a:t>COMP6452 Software Architecture for Blockchain Applications |  Data61, CSIRO</a:t>
            </a:r>
          </a:p>
        </p:txBody>
      </p:sp>
      <p:sp>
        <p:nvSpPr>
          <p:cNvPr id="5" name="Slide Number Placeholder 4"/>
          <p:cNvSpPr>
            <a:spLocks noGrp="1"/>
          </p:cNvSpPr>
          <p:nvPr>
            <p:ph type="sldNum" sz="quarter" idx="4294967295"/>
          </p:nvPr>
        </p:nvSpPr>
        <p:spPr>
          <a:xfrm>
            <a:off x="0" y="6503988"/>
            <a:ext cx="288925" cy="127000"/>
          </a:xfrm>
          <a:prstGeom prst="rect">
            <a:avLst/>
          </a:prstGeom>
        </p:spPr>
        <p:txBody>
          <a:bodyPr vert="horz" lIns="0" tIns="0" rIns="0" bIns="0" rtlCol="0" anchor="ctr"/>
          <a:lstStyle>
            <a:defPPr>
              <a:defRPr lang="en-US"/>
            </a:defPPr>
            <a:lvl1pPr marL="0" algn="r" defTabSz="914400" rtl="0" eaLnBrk="1" latinLnBrk="0" hangingPunct="1">
              <a:defRPr sz="9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ABE124A-B5C5-46E0-B944-45307B126769}" type="slidenum">
              <a:rPr lang="en-AU" smtClean="0"/>
              <a:pPr/>
              <a:t>30</a:t>
            </a:fld>
            <a:r>
              <a:rPr lang="en-AU"/>
              <a:t>  |</a:t>
            </a:r>
          </a:p>
        </p:txBody>
      </p:sp>
      <p:sp>
        <p:nvSpPr>
          <p:cNvPr id="6" name="Footer Placeholder 5"/>
          <p:cNvSpPr>
            <a:spLocks noGrp="1"/>
          </p:cNvSpPr>
          <p:nvPr>
            <p:ph type="ftr" sz="quarter" idx="10"/>
          </p:nvPr>
        </p:nvSpPr>
        <p:spPr>
          <a:xfrm>
            <a:off x="601375" y="5420278"/>
            <a:ext cx="6083845" cy="103562"/>
          </a:xfrm>
        </p:spPr>
        <p:txBody>
          <a:bodyPr/>
          <a:lstStyle/>
          <a:p>
            <a:r>
              <a:rPr lang="en-AU" dirty="0"/>
              <a:t>COMP6452 Software Architecture for Blockchain Applications |  Data61, CSIRO</a:t>
            </a:r>
          </a:p>
        </p:txBody>
      </p:sp>
      <p:sp>
        <p:nvSpPr>
          <p:cNvPr id="7" name="Slide Number Placeholder 7"/>
          <p:cNvSpPr>
            <a:spLocks noGrp="1"/>
          </p:cNvSpPr>
          <p:nvPr>
            <p:ph type="sldNum" sz="quarter" idx="11"/>
          </p:nvPr>
        </p:nvSpPr>
        <p:spPr>
          <a:xfrm>
            <a:off x="253582" y="5415674"/>
            <a:ext cx="288789" cy="106122"/>
          </a:xfrm>
        </p:spPr>
        <p:txBody>
          <a:bodyPr/>
          <a:lstStyle/>
          <a:p>
            <a:fld id="{2ABE124A-B5C5-46E0-B944-45307B126769}" type="slidenum">
              <a:rPr lang="en-AU" smtClean="0"/>
              <a:pPr/>
              <a:t>30</a:t>
            </a:fld>
            <a:r>
              <a:rPr lang="en-AU" dirty="0"/>
              <a:t>  |</a:t>
            </a:r>
          </a:p>
        </p:txBody>
      </p:sp>
    </p:spTree>
    <p:extLst>
      <p:ext uri="{BB962C8B-B14F-4D97-AF65-F5344CB8AC3E}">
        <p14:creationId xmlns:p14="http://schemas.microsoft.com/office/powerpoint/2010/main" val="3239310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Properties of Blockchain</a:t>
            </a:r>
          </a:p>
        </p:txBody>
      </p:sp>
      <p:sp>
        <p:nvSpPr>
          <p:cNvPr id="3" name="Content Placeholder 2"/>
          <p:cNvSpPr>
            <a:spLocks noGrp="1"/>
          </p:cNvSpPr>
          <p:nvPr>
            <p:ph idx="1"/>
          </p:nvPr>
        </p:nvSpPr>
        <p:spPr/>
        <p:txBody>
          <a:bodyPr vert="horz" lIns="91440" tIns="45720" rIns="91440" bIns="45720" rtlCol="0" anchor="t">
            <a:normAutofit/>
          </a:bodyPr>
          <a:lstStyle/>
          <a:p>
            <a:pPr marL="212725" indent="-212725"/>
            <a:r>
              <a:rPr lang="en-AU" sz="2400" dirty="0"/>
              <a:t>Blockchains are architectural design choice</a:t>
            </a:r>
            <a:endParaRPr lang="en-US" altLang="zh-CN" dirty="0">
              <a:cs typeface="Calibri"/>
            </a:endParaRPr>
          </a:p>
          <a:p>
            <a:pPr marL="424180" lvl="1" indent="-221615"/>
            <a:r>
              <a:rPr lang="en-AU" sz="2000" dirty="0"/>
              <a:t>Functionally, they are a kind of database &amp; computational execution engine</a:t>
            </a:r>
            <a:endParaRPr lang="en-US" altLang="zh-CN" sz="2000" dirty="0">
              <a:cs typeface="Calibri"/>
            </a:endParaRPr>
          </a:p>
          <a:p>
            <a:pPr marL="212725" indent="-212725"/>
            <a:r>
              <a:rPr lang="en-US" altLang="zh-CN" sz="2400" dirty="0"/>
              <a:t>Blockchain</a:t>
            </a:r>
            <a:r>
              <a:rPr lang="zh-CN" altLang="en-US" sz="2400" dirty="0"/>
              <a:t> </a:t>
            </a:r>
            <a:r>
              <a:rPr lang="en-AU" altLang="zh-CN" sz="2400" dirty="0"/>
              <a:t>(non-functional) </a:t>
            </a:r>
            <a:r>
              <a:rPr lang="en-US" altLang="zh-CN" sz="2400" dirty="0"/>
              <a:t>properties </a:t>
            </a:r>
          </a:p>
          <a:p>
            <a:pPr lvl="1"/>
            <a:r>
              <a:rPr lang="en-US" altLang="zh-CN" dirty="0"/>
              <a:t>(+) Integrity, Non-repudiation</a:t>
            </a:r>
          </a:p>
          <a:p>
            <a:pPr lvl="1"/>
            <a:r>
              <a:rPr lang="en-AU" dirty="0"/>
              <a:t>(+ read/ - write) Availability</a:t>
            </a:r>
          </a:p>
          <a:p>
            <a:pPr lvl="1"/>
            <a:r>
              <a:rPr lang="en-US" altLang="zh-CN" dirty="0"/>
              <a:t>(</a:t>
            </a:r>
            <a:r>
              <a:rPr lang="en-US" dirty="0">
                <a:ea typeface="+mn-lt"/>
                <a:cs typeface="+mn-lt"/>
              </a:rPr>
              <a:t>+ read / </a:t>
            </a:r>
            <a:r>
              <a:rPr lang="en-US" altLang="zh-CN" dirty="0"/>
              <a:t>- write) latency</a:t>
            </a:r>
          </a:p>
          <a:p>
            <a:pPr lvl="1"/>
            <a:r>
              <a:rPr lang="en-US" altLang="zh-CN" dirty="0"/>
              <a:t>(-) Confidentiality, Privacy</a:t>
            </a:r>
          </a:p>
          <a:p>
            <a:pPr lvl="1"/>
            <a:r>
              <a:rPr lang="en-US" altLang="zh-CN" dirty="0"/>
              <a:t>(-) Modifiability</a:t>
            </a:r>
          </a:p>
          <a:p>
            <a:pPr lvl="1"/>
            <a:r>
              <a:rPr lang="en-US" altLang="zh-CN" dirty="0"/>
              <a:t>(-) Throughput  </a:t>
            </a:r>
            <a:r>
              <a:rPr lang="en-AU" dirty="0"/>
              <a:t>/ Scalability / Big Data</a:t>
            </a:r>
            <a:r>
              <a:rPr lang="en-US" altLang="zh-CN" dirty="0"/>
              <a:t>        </a:t>
            </a:r>
            <a:endParaRPr lang="en-US" altLang="zh-CN" dirty="0">
              <a:cs typeface="Calibri"/>
            </a:endParaRPr>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31</a:t>
            </a:fld>
            <a:r>
              <a:rPr lang="en-AU"/>
              <a:t>  |</a:t>
            </a:r>
            <a:endParaRPr lang="en-AU" dirty="0"/>
          </a:p>
        </p:txBody>
      </p:sp>
    </p:spTree>
    <p:extLst>
      <p:ext uri="{BB962C8B-B14F-4D97-AF65-F5344CB8AC3E}">
        <p14:creationId xmlns:p14="http://schemas.microsoft.com/office/powerpoint/2010/main" val="42065591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t>Functions Blockchain can Provide in an Architecture</a:t>
            </a:r>
          </a:p>
        </p:txBody>
      </p:sp>
      <p:sp>
        <p:nvSpPr>
          <p:cNvPr id="3" name="Content Placeholder 2"/>
          <p:cNvSpPr>
            <a:spLocks noGrp="1"/>
          </p:cNvSpPr>
          <p:nvPr>
            <p:ph idx="1"/>
          </p:nvPr>
        </p:nvSpPr>
        <p:spPr/>
        <p:txBody>
          <a:bodyPr/>
          <a:lstStyle/>
          <a:p>
            <a:r>
              <a:rPr lang="en-AU" dirty="0"/>
              <a:t>Blockchain as…</a:t>
            </a:r>
          </a:p>
        </p:txBody>
      </p:sp>
      <p:sp>
        <p:nvSpPr>
          <p:cNvPr id="5" name="Slide Number Placeholder 4"/>
          <p:cNvSpPr>
            <a:spLocks noGrp="1"/>
          </p:cNvSpPr>
          <p:nvPr>
            <p:ph type="sldNum" sz="quarter" idx="4294967295"/>
          </p:nvPr>
        </p:nvSpPr>
        <p:spPr>
          <a:xfrm>
            <a:off x="7289800" y="5368925"/>
            <a:ext cx="1854200" cy="223838"/>
          </a:xfrm>
          <a:prstGeom prst="rect">
            <a:avLst/>
          </a:prstGeom>
        </p:spPr>
        <p:txBody>
          <a:bodyPr vert="horz" lIns="0" tIns="0" rIns="0" bIns="0" rtlCol="0" anchor="ctr"/>
          <a:lstStyle>
            <a:defPPr>
              <a:defRPr lang="en-US"/>
            </a:defPPr>
            <a:lvl1pPr marL="0" algn="r" defTabSz="914400" rtl="0" eaLnBrk="1" latinLnBrk="0" hangingPunct="1">
              <a:defRPr sz="9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ABE124A-B5C5-46E0-B944-45307B126769}" type="slidenum">
              <a:rPr lang="en-AU" smtClean="0"/>
              <a:pPr/>
              <a:t>32</a:t>
            </a:fld>
            <a:r>
              <a:rPr lang="en-AU" dirty="0"/>
              <a:t>  |</a:t>
            </a:r>
          </a:p>
        </p:txBody>
      </p:sp>
      <p:graphicFrame>
        <p:nvGraphicFramePr>
          <p:cNvPr id="14" name="Diagram 13"/>
          <p:cNvGraphicFramePr/>
          <p:nvPr>
            <p:extLst>
              <p:ext uri="{D42A27DB-BD31-4B8C-83A1-F6EECF244321}">
                <p14:modId xmlns:p14="http://schemas.microsoft.com/office/powerpoint/2010/main" val="3712077148"/>
              </p:ext>
            </p:extLst>
          </p:nvPr>
        </p:nvGraphicFramePr>
        <p:xfrm>
          <a:off x="960121" y="1234432"/>
          <a:ext cx="7152006" cy="48634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Footer Placeholder 5"/>
          <p:cNvSpPr>
            <a:spLocks noGrp="1"/>
          </p:cNvSpPr>
          <p:nvPr>
            <p:ph type="ftr" sz="quarter" idx="10"/>
          </p:nvPr>
        </p:nvSpPr>
        <p:spPr>
          <a:xfrm>
            <a:off x="601375" y="5420278"/>
            <a:ext cx="6083845" cy="103562"/>
          </a:xfrm>
        </p:spPr>
        <p:txBody>
          <a:bodyPr/>
          <a:lstStyle/>
          <a:p>
            <a:r>
              <a:rPr lang="en-AU" dirty="0"/>
              <a:t>COMP6452 Software Architecture for Blockchain Applications |  Data61, CSIRO</a:t>
            </a:r>
          </a:p>
        </p:txBody>
      </p:sp>
      <p:sp>
        <p:nvSpPr>
          <p:cNvPr id="8" name="Slide Number Placeholder 7"/>
          <p:cNvSpPr>
            <a:spLocks noGrp="1"/>
          </p:cNvSpPr>
          <p:nvPr>
            <p:ph type="sldNum" sz="quarter" idx="11"/>
          </p:nvPr>
        </p:nvSpPr>
        <p:spPr>
          <a:xfrm>
            <a:off x="253582" y="5415674"/>
            <a:ext cx="288789" cy="106122"/>
          </a:xfrm>
        </p:spPr>
        <p:txBody>
          <a:bodyPr/>
          <a:lstStyle/>
          <a:p>
            <a:fld id="{2ABE124A-B5C5-46E0-B944-45307B126769}" type="slidenum">
              <a:rPr lang="en-AU" smtClean="0"/>
              <a:pPr/>
              <a:t>32</a:t>
            </a:fld>
            <a:r>
              <a:rPr lang="en-AU"/>
              <a:t>  |</a:t>
            </a:r>
            <a:endParaRPr lang="en-AU" dirty="0"/>
          </a:p>
        </p:txBody>
      </p:sp>
    </p:spTree>
    <p:extLst>
      <p:ext uri="{BB962C8B-B14F-4D97-AF65-F5344CB8AC3E}">
        <p14:creationId xmlns:p14="http://schemas.microsoft.com/office/powerpoint/2010/main" val="40450809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dirty="0"/>
              <a:t>Blockchains aren’t Stand-Alone Systems</a:t>
            </a:r>
          </a:p>
        </p:txBody>
      </p:sp>
      <p:sp>
        <p:nvSpPr>
          <p:cNvPr id="4" name="Footer Placeholder 3"/>
          <p:cNvSpPr>
            <a:spLocks noGrp="1"/>
          </p:cNvSpPr>
          <p:nvPr>
            <p:ph type="ftr" sz="quarter" idx="4294967295"/>
          </p:nvPr>
        </p:nvSpPr>
        <p:spPr>
          <a:xfrm>
            <a:off x="677991" y="6504332"/>
            <a:ext cx="6083845" cy="124274"/>
          </a:xfrm>
          <a:prstGeom prst="rect">
            <a:avLst/>
          </a:prstGeom>
        </p:spPr>
        <p:txBody>
          <a:bodyPr vert="horz" lIns="0" tIns="0" rIns="0" bIns="0" rtlCol="0" anchor="ctr"/>
          <a:lstStyle>
            <a:defPPr>
              <a:defRPr lang="en-US"/>
            </a:defPPr>
            <a:lvl1pPr marL="0" algn="l" defTabSz="914400" rtl="0" eaLnBrk="1" latinLnBrk="0" hangingPunct="1">
              <a:defRPr sz="9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AU"/>
              <a:t>COMP6452 Software Architecture for Blockchain Applications |  Data61, CSIRO</a:t>
            </a:r>
          </a:p>
        </p:txBody>
      </p:sp>
      <p:sp>
        <p:nvSpPr>
          <p:cNvPr id="5" name="Slide Number Placeholder 4"/>
          <p:cNvSpPr>
            <a:spLocks noGrp="1"/>
          </p:cNvSpPr>
          <p:nvPr>
            <p:ph type="sldNum" sz="quarter" idx="4294967295"/>
          </p:nvPr>
        </p:nvSpPr>
        <p:spPr>
          <a:xfrm>
            <a:off x="330200" y="6504332"/>
            <a:ext cx="288789" cy="127346"/>
          </a:xfrm>
          <a:prstGeom prst="rect">
            <a:avLst/>
          </a:prstGeom>
        </p:spPr>
        <p:txBody>
          <a:bodyPr vert="horz" lIns="0" tIns="0" rIns="0" bIns="0" rtlCol="0" anchor="ctr"/>
          <a:lstStyle>
            <a:defPPr>
              <a:defRPr lang="en-US"/>
            </a:defPPr>
            <a:lvl1pPr marL="0" algn="r" defTabSz="914400" rtl="0" eaLnBrk="1" latinLnBrk="0" hangingPunct="1">
              <a:defRPr sz="9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ABE124A-B5C5-46E0-B944-45307B126769}" type="slidenum">
              <a:rPr lang="en-AU" smtClean="0"/>
              <a:pPr/>
              <a:t>33</a:t>
            </a:fld>
            <a:r>
              <a:rPr lang="en-AU"/>
              <a:t>  |</a:t>
            </a:r>
          </a:p>
        </p:txBody>
      </p:sp>
      <p:grpSp>
        <p:nvGrpSpPr>
          <p:cNvPr id="3" name="Group 2">
            <a:extLst>
              <a:ext uri="{FF2B5EF4-FFF2-40B4-BE49-F238E27FC236}">
                <a16:creationId xmlns:a16="http://schemas.microsoft.com/office/drawing/2014/main" id="{293FA9D5-1B6A-4084-8C44-2A55A9273320}"/>
              </a:ext>
            </a:extLst>
          </p:cNvPr>
          <p:cNvGrpSpPr/>
          <p:nvPr/>
        </p:nvGrpSpPr>
        <p:grpSpPr>
          <a:xfrm>
            <a:off x="742922" y="1463660"/>
            <a:ext cx="7658155" cy="3698096"/>
            <a:chOff x="1059125" y="1338724"/>
            <a:chExt cx="6956636" cy="3267531"/>
          </a:xfrm>
        </p:grpSpPr>
        <p:sp>
          <p:nvSpPr>
            <p:cNvPr id="86" name="Quad Arrow 85"/>
            <p:cNvSpPr/>
            <p:nvPr/>
          </p:nvSpPr>
          <p:spPr>
            <a:xfrm rot="2700000">
              <a:off x="3270141" y="1513131"/>
              <a:ext cx="2406202" cy="2406202"/>
            </a:xfrm>
            <a:prstGeom prst="quadArrow">
              <a:avLst>
                <a:gd name="adj1" fmla="val 8174"/>
                <a:gd name="adj2" fmla="val 7219"/>
                <a:gd name="adj3" fmla="val 8174"/>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400"/>
            </a:p>
          </p:txBody>
        </p:sp>
        <p:sp>
          <p:nvSpPr>
            <p:cNvPr id="82" name="Quad Arrow 81"/>
            <p:cNvSpPr/>
            <p:nvPr/>
          </p:nvSpPr>
          <p:spPr>
            <a:xfrm>
              <a:off x="3268760" y="1513131"/>
              <a:ext cx="2406202" cy="2406202"/>
            </a:xfrm>
            <a:prstGeom prst="quadArrow">
              <a:avLst>
                <a:gd name="adj1" fmla="val 8174"/>
                <a:gd name="adj2" fmla="val 7219"/>
                <a:gd name="adj3" fmla="val 8174"/>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400"/>
            </a:p>
          </p:txBody>
        </p:sp>
        <p:sp>
          <p:nvSpPr>
            <p:cNvPr id="69" name="Rectangle 68"/>
            <p:cNvSpPr/>
            <p:nvPr/>
          </p:nvSpPr>
          <p:spPr>
            <a:xfrm>
              <a:off x="1059125" y="1465014"/>
              <a:ext cx="1104994" cy="271943"/>
            </a:xfrm>
            <a:prstGeom prst="rect">
              <a:avLst/>
            </a:prstGeom>
          </p:spPr>
          <p:txBody>
            <a:bodyPr wrap="none">
              <a:spAutoFit/>
            </a:bodyPr>
            <a:lstStyle/>
            <a:p>
              <a:r>
                <a:rPr lang="en-AU" sz="1400" dirty="0"/>
                <a:t>UI for humans</a:t>
              </a:r>
            </a:p>
          </p:txBody>
        </p:sp>
        <p:sp>
          <p:nvSpPr>
            <p:cNvPr id="70" name="Rectangle 69"/>
            <p:cNvSpPr/>
            <p:nvPr/>
          </p:nvSpPr>
          <p:spPr>
            <a:xfrm>
              <a:off x="1207452" y="3830694"/>
              <a:ext cx="897928" cy="462302"/>
            </a:xfrm>
            <a:prstGeom prst="rect">
              <a:avLst/>
            </a:prstGeom>
          </p:spPr>
          <p:txBody>
            <a:bodyPr wrap="none">
              <a:spAutoFit/>
            </a:bodyPr>
            <a:lstStyle/>
            <a:p>
              <a:pPr algn="r"/>
              <a:r>
                <a:rPr lang="en-AU" sz="1400"/>
                <a:t>IoT</a:t>
              </a:r>
            </a:p>
            <a:p>
              <a:pPr algn="r"/>
              <a:r>
                <a:rPr lang="en-AU" sz="1400"/>
                <a:t>integration</a:t>
              </a:r>
            </a:p>
          </p:txBody>
        </p:sp>
        <p:sp>
          <p:nvSpPr>
            <p:cNvPr id="71" name="Rectangle 70"/>
            <p:cNvSpPr/>
            <p:nvPr/>
          </p:nvSpPr>
          <p:spPr>
            <a:xfrm>
              <a:off x="6429577" y="3914321"/>
              <a:ext cx="837001" cy="462302"/>
            </a:xfrm>
            <a:prstGeom prst="rect">
              <a:avLst/>
            </a:prstGeom>
          </p:spPr>
          <p:txBody>
            <a:bodyPr wrap="none">
              <a:spAutoFit/>
            </a:bodyPr>
            <a:lstStyle/>
            <a:p>
              <a:r>
                <a:rPr lang="en-AU" sz="1400"/>
                <a:t>Auxiliary</a:t>
              </a:r>
            </a:p>
            <a:p>
              <a:r>
                <a:rPr lang="en-AU" sz="1400"/>
                <a:t>databases</a:t>
              </a:r>
            </a:p>
          </p:txBody>
        </p:sp>
        <p:sp>
          <p:nvSpPr>
            <p:cNvPr id="72" name="Rectangle 71"/>
            <p:cNvSpPr/>
            <p:nvPr/>
          </p:nvSpPr>
          <p:spPr>
            <a:xfrm>
              <a:off x="7081355" y="1510155"/>
              <a:ext cx="934406" cy="462302"/>
            </a:xfrm>
            <a:prstGeom prst="rect">
              <a:avLst/>
            </a:prstGeom>
          </p:spPr>
          <p:txBody>
            <a:bodyPr wrap="square">
              <a:spAutoFit/>
            </a:bodyPr>
            <a:lstStyle/>
            <a:p>
              <a:r>
                <a:rPr lang="en-AU" sz="1400"/>
                <a:t>Legacy</a:t>
              </a:r>
            </a:p>
            <a:p>
              <a:r>
                <a:rPr lang="en-AU" sz="1400"/>
                <a:t>systems</a:t>
              </a:r>
            </a:p>
          </p:txBody>
        </p:sp>
        <p:sp>
          <p:nvSpPr>
            <p:cNvPr id="73" name="Rectangle 72"/>
            <p:cNvSpPr/>
            <p:nvPr/>
          </p:nvSpPr>
          <p:spPr>
            <a:xfrm>
              <a:off x="1180127" y="2554980"/>
              <a:ext cx="1048787" cy="462302"/>
            </a:xfrm>
            <a:prstGeom prst="rect">
              <a:avLst/>
            </a:prstGeom>
          </p:spPr>
          <p:txBody>
            <a:bodyPr wrap="none">
              <a:spAutoFit/>
            </a:bodyPr>
            <a:lstStyle/>
            <a:p>
              <a:pPr algn="r"/>
              <a:r>
                <a:rPr lang="en-AU" sz="1400"/>
                <a:t>Key</a:t>
              </a:r>
            </a:p>
            <a:p>
              <a:pPr algn="r"/>
              <a:r>
                <a:rPr lang="en-AU" sz="1400"/>
                <a:t>management</a:t>
              </a:r>
            </a:p>
          </p:txBody>
        </p:sp>
        <p:sp>
          <p:nvSpPr>
            <p:cNvPr id="74" name="Flowchart: Magnetic Disk 73"/>
            <p:cNvSpPr/>
            <p:nvPr/>
          </p:nvSpPr>
          <p:spPr>
            <a:xfrm>
              <a:off x="5665471" y="3798375"/>
              <a:ext cx="697676" cy="807880"/>
            </a:xfrm>
            <a:prstGeom prst="flowChartMagneticDisk">
              <a:avLst/>
            </a:prstGeom>
            <a:ln>
              <a:solidFill>
                <a:schemeClr val="accent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AU" sz="1400"/>
                <a:t>private</a:t>
              </a:r>
            </a:p>
            <a:p>
              <a:pPr algn="ctr"/>
              <a:r>
                <a:rPr lang="en-AU" sz="1400"/>
                <a:t>data</a:t>
              </a:r>
            </a:p>
          </p:txBody>
        </p:sp>
        <p:sp>
          <p:nvSpPr>
            <p:cNvPr id="75" name="Flowchart: Magnetic Disk 74"/>
            <p:cNvSpPr/>
            <p:nvPr/>
          </p:nvSpPr>
          <p:spPr>
            <a:xfrm>
              <a:off x="6226084" y="2800213"/>
              <a:ext cx="1140103" cy="103829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400"/>
                <a:t>BIG DATA</a:t>
              </a:r>
            </a:p>
          </p:txBody>
        </p:sp>
        <p:pic>
          <p:nvPicPr>
            <p:cNvPr id="77" name="Picture 7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02135" y="1437999"/>
              <a:ext cx="663381" cy="663381"/>
            </a:xfrm>
            <a:prstGeom prst="rect">
              <a:avLst/>
            </a:prstGeom>
          </p:spPr>
        </p:pic>
        <p:pic>
          <p:nvPicPr>
            <p:cNvPr id="78" name="Picture 77"/>
            <p:cNvPicPr>
              <a:picLocks noChangeAspect="1"/>
            </p:cNvPicPr>
            <p:nvPr/>
          </p:nvPicPr>
          <p:blipFill rotWithShape="1">
            <a:blip r:embed="rId4" cstate="print">
              <a:extLst>
                <a:ext uri="{28A0092B-C50C-407E-A947-70E740481C1C}">
                  <a14:useLocalDpi xmlns:a14="http://schemas.microsoft.com/office/drawing/2010/main" val="0"/>
                </a:ext>
              </a:extLst>
            </a:blip>
            <a:srcRect r="79190"/>
            <a:stretch/>
          </p:blipFill>
          <p:spPr>
            <a:xfrm>
              <a:off x="2348466" y="1399002"/>
              <a:ext cx="306180" cy="714417"/>
            </a:xfrm>
            <a:prstGeom prst="rect">
              <a:avLst/>
            </a:prstGeom>
          </p:spPr>
        </p:pic>
        <p:pic>
          <p:nvPicPr>
            <p:cNvPr id="79" name="Picture 7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31966" y="2573924"/>
              <a:ext cx="515624" cy="519666"/>
            </a:xfrm>
            <a:prstGeom prst="rect">
              <a:avLst/>
            </a:prstGeom>
          </p:spPr>
        </p:pic>
        <p:pic>
          <p:nvPicPr>
            <p:cNvPr id="81" name="Picture 8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202931" y="3680377"/>
              <a:ext cx="1654513" cy="839246"/>
            </a:xfrm>
            <a:prstGeom prst="rect">
              <a:avLst/>
            </a:prstGeom>
          </p:spPr>
        </p:pic>
        <p:pic>
          <p:nvPicPr>
            <p:cNvPr id="84" name="Picture 8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325180" y="1338724"/>
              <a:ext cx="756173" cy="1243025"/>
            </a:xfrm>
            <a:prstGeom prst="rect">
              <a:avLst/>
            </a:prstGeom>
          </p:spPr>
        </p:pic>
        <p:sp>
          <p:nvSpPr>
            <p:cNvPr id="83" name="Oval 82"/>
            <p:cNvSpPr/>
            <p:nvPr/>
          </p:nvSpPr>
          <p:spPr>
            <a:xfrm>
              <a:off x="3621920" y="1911691"/>
              <a:ext cx="1651464" cy="16514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400"/>
            </a:p>
          </p:txBody>
        </p:sp>
        <p:sp>
          <p:nvSpPr>
            <p:cNvPr id="85" name="Rectangle 84"/>
            <p:cNvSpPr/>
            <p:nvPr/>
          </p:nvSpPr>
          <p:spPr>
            <a:xfrm>
              <a:off x="3381805" y="3155884"/>
              <a:ext cx="2283665" cy="271943"/>
            </a:xfrm>
            <a:prstGeom prst="rect">
              <a:avLst/>
            </a:prstGeom>
            <a:solidFill>
              <a:schemeClr val="bg1"/>
            </a:solidFill>
          </p:spPr>
          <p:txBody>
            <a:bodyPr wrap="square">
              <a:spAutoFit/>
            </a:bodyPr>
            <a:lstStyle/>
            <a:p>
              <a:pPr algn="ctr"/>
              <a:r>
                <a:rPr lang="en-AU" sz="1400" i="1"/>
                <a:t>Blockchain is a component</a:t>
              </a:r>
            </a:p>
          </p:txBody>
        </p:sp>
        <p:grpSp>
          <p:nvGrpSpPr>
            <p:cNvPr id="6" name="Group 4"/>
            <p:cNvGrpSpPr>
              <a:grpSpLocks noChangeAspect="1"/>
            </p:cNvGrpSpPr>
            <p:nvPr/>
          </p:nvGrpSpPr>
          <p:grpSpPr bwMode="auto">
            <a:xfrm>
              <a:off x="3727570" y="2112727"/>
              <a:ext cx="1440160" cy="1089632"/>
              <a:chOff x="3839" y="1678"/>
              <a:chExt cx="530" cy="401"/>
            </a:xfrm>
          </p:grpSpPr>
          <p:sp>
            <p:nvSpPr>
              <p:cNvPr id="7" name="Freeform 6"/>
              <p:cNvSpPr>
                <a:spLocks/>
              </p:cNvSpPr>
              <p:nvPr/>
            </p:nvSpPr>
            <p:spPr bwMode="auto">
              <a:xfrm>
                <a:off x="3896" y="1723"/>
                <a:ext cx="28" cy="28"/>
              </a:xfrm>
              <a:custGeom>
                <a:avLst/>
                <a:gdLst>
                  <a:gd name="T0" fmla="*/ 108 w 131"/>
                  <a:gd name="T1" fmla="*/ 23 h 131"/>
                  <a:gd name="T2" fmla="*/ 108 w 131"/>
                  <a:gd name="T3" fmla="*/ 23 h 131"/>
                  <a:gd name="T4" fmla="*/ 108 w 131"/>
                  <a:gd name="T5" fmla="*/ 108 h 131"/>
                  <a:gd name="T6" fmla="*/ 23 w 131"/>
                  <a:gd name="T7" fmla="*/ 108 h 131"/>
                  <a:gd name="T8" fmla="*/ 23 w 131"/>
                  <a:gd name="T9" fmla="*/ 23 h 131"/>
                  <a:gd name="T10" fmla="*/ 108 w 131"/>
                  <a:gd name="T11" fmla="*/ 23 h 131"/>
                </a:gdLst>
                <a:ahLst/>
                <a:cxnLst>
                  <a:cxn ang="0">
                    <a:pos x="T0" y="T1"/>
                  </a:cxn>
                  <a:cxn ang="0">
                    <a:pos x="T2" y="T3"/>
                  </a:cxn>
                  <a:cxn ang="0">
                    <a:pos x="T4" y="T5"/>
                  </a:cxn>
                  <a:cxn ang="0">
                    <a:pos x="T6" y="T7"/>
                  </a:cxn>
                  <a:cxn ang="0">
                    <a:pos x="T8" y="T9"/>
                  </a:cxn>
                  <a:cxn ang="0">
                    <a:pos x="T10" y="T11"/>
                  </a:cxn>
                </a:cxnLst>
                <a:rect l="0" t="0" r="r" b="b"/>
                <a:pathLst>
                  <a:path w="131" h="131">
                    <a:moveTo>
                      <a:pt x="108" y="23"/>
                    </a:moveTo>
                    <a:lnTo>
                      <a:pt x="108" y="23"/>
                    </a:lnTo>
                    <a:cubicBezTo>
                      <a:pt x="131" y="47"/>
                      <a:pt x="131" y="84"/>
                      <a:pt x="108" y="108"/>
                    </a:cubicBezTo>
                    <a:cubicBezTo>
                      <a:pt x="84" y="131"/>
                      <a:pt x="47" y="131"/>
                      <a:pt x="23" y="108"/>
                    </a:cubicBezTo>
                    <a:cubicBezTo>
                      <a:pt x="0" y="84"/>
                      <a:pt x="0" y="47"/>
                      <a:pt x="23" y="23"/>
                    </a:cubicBezTo>
                    <a:cubicBezTo>
                      <a:pt x="47" y="0"/>
                      <a:pt x="84" y="0"/>
                      <a:pt x="108" y="23"/>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8" name="Freeform 7"/>
              <p:cNvSpPr>
                <a:spLocks/>
              </p:cNvSpPr>
              <p:nvPr/>
            </p:nvSpPr>
            <p:spPr bwMode="auto">
              <a:xfrm>
                <a:off x="3896" y="1723"/>
                <a:ext cx="28" cy="28"/>
              </a:xfrm>
              <a:custGeom>
                <a:avLst/>
                <a:gdLst>
                  <a:gd name="T0" fmla="*/ 108 w 131"/>
                  <a:gd name="T1" fmla="*/ 23 h 131"/>
                  <a:gd name="T2" fmla="*/ 108 w 131"/>
                  <a:gd name="T3" fmla="*/ 23 h 131"/>
                  <a:gd name="T4" fmla="*/ 108 w 131"/>
                  <a:gd name="T5" fmla="*/ 108 h 131"/>
                  <a:gd name="T6" fmla="*/ 23 w 131"/>
                  <a:gd name="T7" fmla="*/ 108 h 131"/>
                  <a:gd name="T8" fmla="*/ 23 w 131"/>
                  <a:gd name="T9" fmla="*/ 23 h 131"/>
                  <a:gd name="T10" fmla="*/ 108 w 131"/>
                  <a:gd name="T11" fmla="*/ 23 h 131"/>
                </a:gdLst>
                <a:ahLst/>
                <a:cxnLst>
                  <a:cxn ang="0">
                    <a:pos x="T0" y="T1"/>
                  </a:cxn>
                  <a:cxn ang="0">
                    <a:pos x="T2" y="T3"/>
                  </a:cxn>
                  <a:cxn ang="0">
                    <a:pos x="T4" y="T5"/>
                  </a:cxn>
                  <a:cxn ang="0">
                    <a:pos x="T6" y="T7"/>
                  </a:cxn>
                  <a:cxn ang="0">
                    <a:pos x="T8" y="T9"/>
                  </a:cxn>
                  <a:cxn ang="0">
                    <a:pos x="T10" y="T11"/>
                  </a:cxn>
                </a:cxnLst>
                <a:rect l="0" t="0" r="r" b="b"/>
                <a:pathLst>
                  <a:path w="131" h="131">
                    <a:moveTo>
                      <a:pt x="108" y="23"/>
                    </a:moveTo>
                    <a:lnTo>
                      <a:pt x="108" y="23"/>
                    </a:lnTo>
                    <a:cubicBezTo>
                      <a:pt x="131" y="47"/>
                      <a:pt x="131" y="84"/>
                      <a:pt x="108" y="108"/>
                    </a:cubicBezTo>
                    <a:cubicBezTo>
                      <a:pt x="84" y="131"/>
                      <a:pt x="47" y="131"/>
                      <a:pt x="23" y="108"/>
                    </a:cubicBezTo>
                    <a:cubicBezTo>
                      <a:pt x="0" y="84"/>
                      <a:pt x="0" y="47"/>
                      <a:pt x="23" y="23"/>
                    </a:cubicBezTo>
                    <a:cubicBezTo>
                      <a:pt x="47" y="0"/>
                      <a:pt x="84" y="0"/>
                      <a:pt x="108" y="23"/>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9" name="Freeform 8"/>
              <p:cNvSpPr>
                <a:spLocks/>
              </p:cNvSpPr>
              <p:nvPr/>
            </p:nvSpPr>
            <p:spPr bwMode="auto">
              <a:xfrm>
                <a:off x="3839" y="1831"/>
                <a:ext cx="28" cy="29"/>
              </a:xfrm>
              <a:custGeom>
                <a:avLst/>
                <a:gdLst>
                  <a:gd name="T0" fmla="*/ 108 w 132"/>
                  <a:gd name="T1" fmla="*/ 24 h 132"/>
                  <a:gd name="T2" fmla="*/ 108 w 132"/>
                  <a:gd name="T3" fmla="*/ 24 h 132"/>
                  <a:gd name="T4" fmla="*/ 108 w 132"/>
                  <a:gd name="T5" fmla="*/ 109 h 132"/>
                  <a:gd name="T6" fmla="*/ 23 w 132"/>
                  <a:gd name="T7" fmla="*/ 109 h 132"/>
                  <a:gd name="T8" fmla="*/ 23 w 132"/>
                  <a:gd name="T9" fmla="*/ 24 h 132"/>
                  <a:gd name="T10" fmla="*/ 108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8" y="24"/>
                    </a:moveTo>
                    <a:lnTo>
                      <a:pt x="108" y="24"/>
                    </a:lnTo>
                    <a:cubicBezTo>
                      <a:pt x="132" y="47"/>
                      <a:pt x="132" y="85"/>
                      <a:pt x="108" y="109"/>
                    </a:cubicBezTo>
                    <a:cubicBezTo>
                      <a:pt x="85" y="132"/>
                      <a:pt x="47" y="132"/>
                      <a:pt x="23" y="109"/>
                    </a:cubicBezTo>
                    <a:cubicBezTo>
                      <a:pt x="0" y="85"/>
                      <a:pt x="0" y="47"/>
                      <a:pt x="23" y="24"/>
                    </a:cubicBezTo>
                    <a:cubicBezTo>
                      <a:pt x="47" y="0"/>
                      <a:pt x="85" y="0"/>
                      <a:pt x="108" y="24"/>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10" name="Freeform 9"/>
              <p:cNvSpPr>
                <a:spLocks/>
              </p:cNvSpPr>
              <p:nvPr/>
            </p:nvSpPr>
            <p:spPr bwMode="auto">
              <a:xfrm>
                <a:off x="3839" y="1831"/>
                <a:ext cx="28" cy="29"/>
              </a:xfrm>
              <a:custGeom>
                <a:avLst/>
                <a:gdLst>
                  <a:gd name="T0" fmla="*/ 108 w 132"/>
                  <a:gd name="T1" fmla="*/ 24 h 132"/>
                  <a:gd name="T2" fmla="*/ 108 w 132"/>
                  <a:gd name="T3" fmla="*/ 24 h 132"/>
                  <a:gd name="T4" fmla="*/ 108 w 132"/>
                  <a:gd name="T5" fmla="*/ 109 h 132"/>
                  <a:gd name="T6" fmla="*/ 23 w 132"/>
                  <a:gd name="T7" fmla="*/ 109 h 132"/>
                  <a:gd name="T8" fmla="*/ 23 w 132"/>
                  <a:gd name="T9" fmla="*/ 24 h 132"/>
                  <a:gd name="T10" fmla="*/ 108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8" y="24"/>
                    </a:moveTo>
                    <a:lnTo>
                      <a:pt x="108" y="24"/>
                    </a:lnTo>
                    <a:cubicBezTo>
                      <a:pt x="132" y="47"/>
                      <a:pt x="132" y="85"/>
                      <a:pt x="108" y="109"/>
                    </a:cubicBezTo>
                    <a:cubicBezTo>
                      <a:pt x="85" y="132"/>
                      <a:pt x="47" y="132"/>
                      <a:pt x="23" y="109"/>
                    </a:cubicBezTo>
                    <a:cubicBezTo>
                      <a:pt x="0" y="85"/>
                      <a:pt x="0" y="47"/>
                      <a:pt x="23" y="24"/>
                    </a:cubicBezTo>
                    <a:cubicBezTo>
                      <a:pt x="47" y="0"/>
                      <a:pt x="85" y="0"/>
                      <a:pt x="108" y="24"/>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11" name="Freeform 10"/>
              <p:cNvSpPr>
                <a:spLocks/>
              </p:cNvSpPr>
              <p:nvPr/>
            </p:nvSpPr>
            <p:spPr bwMode="auto">
              <a:xfrm>
                <a:off x="4023" y="1794"/>
                <a:ext cx="28" cy="29"/>
              </a:xfrm>
              <a:custGeom>
                <a:avLst/>
                <a:gdLst>
                  <a:gd name="T0" fmla="*/ 109 w 132"/>
                  <a:gd name="T1" fmla="*/ 23 h 132"/>
                  <a:gd name="T2" fmla="*/ 109 w 132"/>
                  <a:gd name="T3" fmla="*/ 23 h 132"/>
                  <a:gd name="T4" fmla="*/ 109 w 132"/>
                  <a:gd name="T5" fmla="*/ 108 h 132"/>
                  <a:gd name="T6" fmla="*/ 24 w 132"/>
                  <a:gd name="T7" fmla="*/ 108 h 132"/>
                  <a:gd name="T8" fmla="*/ 24 w 132"/>
                  <a:gd name="T9" fmla="*/ 23 h 132"/>
                  <a:gd name="T10" fmla="*/ 109 w 132"/>
                  <a:gd name="T11" fmla="*/ 23 h 132"/>
                </a:gdLst>
                <a:ahLst/>
                <a:cxnLst>
                  <a:cxn ang="0">
                    <a:pos x="T0" y="T1"/>
                  </a:cxn>
                  <a:cxn ang="0">
                    <a:pos x="T2" y="T3"/>
                  </a:cxn>
                  <a:cxn ang="0">
                    <a:pos x="T4" y="T5"/>
                  </a:cxn>
                  <a:cxn ang="0">
                    <a:pos x="T6" y="T7"/>
                  </a:cxn>
                  <a:cxn ang="0">
                    <a:pos x="T8" y="T9"/>
                  </a:cxn>
                  <a:cxn ang="0">
                    <a:pos x="T10" y="T11"/>
                  </a:cxn>
                </a:cxnLst>
                <a:rect l="0" t="0" r="r" b="b"/>
                <a:pathLst>
                  <a:path w="132" h="132">
                    <a:moveTo>
                      <a:pt x="109" y="23"/>
                    </a:moveTo>
                    <a:lnTo>
                      <a:pt x="109" y="23"/>
                    </a:lnTo>
                    <a:cubicBezTo>
                      <a:pt x="132" y="47"/>
                      <a:pt x="132" y="85"/>
                      <a:pt x="109" y="108"/>
                    </a:cubicBezTo>
                    <a:cubicBezTo>
                      <a:pt x="85" y="132"/>
                      <a:pt x="47" y="132"/>
                      <a:pt x="24" y="108"/>
                    </a:cubicBezTo>
                    <a:cubicBezTo>
                      <a:pt x="0" y="85"/>
                      <a:pt x="0" y="47"/>
                      <a:pt x="24" y="23"/>
                    </a:cubicBezTo>
                    <a:cubicBezTo>
                      <a:pt x="47" y="0"/>
                      <a:pt x="85" y="0"/>
                      <a:pt x="109" y="23"/>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12" name="Freeform 11"/>
              <p:cNvSpPr>
                <a:spLocks/>
              </p:cNvSpPr>
              <p:nvPr/>
            </p:nvSpPr>
            <p:spPr bwMode="auto">
              <a:xfrm>
                <a:off x="4023" y="1794"/>
                <a:ext cx="28" cy="29"/>
              </a:xfrm>
              <a:custGeom>
                <a:avLst/>
                <a:gdLst>
                  <a:gd name="T0" fmla="*/ 109 w 132"/>
                  <a:gd name="T1" fmla="*/ 23 h 132"/>
                  <a:gd name="T2" fmla="*/ 109 w 132"/>
                  <a:gd name="T3" fmla="*/ 23 h 132"/>
                  <a:gd name="T4" fmla="*/ 109 w 132"/>
                  <a:gd name="T5" fmla="*/ 108 h 132"/>
                  <a:gd name="T6" fmla="*/ 24 w 132"/>
                  <a:gd name="T7" fmla="*/ 108 h 132"/>
                  <a:gd name="T8" fmla="*/ 24 w 132"/>
                  <a:gd name="T9" fmla="*/ 23 h 132"/>
                  <a:gd name="T10" fmla="*/ 109 w 132"/>
                  <a:gd name="T11" fmla="*/ 23 h 132"/>
                </a:gdLst>
                <a:ahLst/>
                <a:cxnLst>
                  <a:cxn ang="0">
                    <a:pos x="T0" y="T1"/>
                  </a:cxn>
                  <a:cxn ang="0">
                    <a:pos x="T2" y="T3"/>
                  </a:cxn>
                  <a:cxn ang="0">
                    <a:pos x="T4" y="T5"/>
                  </a:cxn>
                  <a:cxn ang="0">
                    <a:pos x="T6" y="T7"/>
                  </a:cxn>
                  <a:cxn ang="0">
                    <a:pos x="T8" y="T9"/>
                  </a:cxn>
                  <a:cxn ang="0">
                    <a:pos x="T10" y="T11"/>
                  </a:cxn>
                </a:cxnLst>
                <a:rect l="0" t="0" r="r" b="b"/>
                <a:pathLst>
                  <a:path w="132" h="132">
                    <a:moveTo>
                      <a:pt x="109" y="23"/>
                    </a:moveTo>
                    <a:lnTo>
                      <a:pt x="109" y="23"/>
                    </a:lnTo>
                    <a:cubicBezTo>
                      <a:pt x="132" y="47"/>
                      <a:pt x="132" y="85"/>
                      <a:pt x="109" y="108"/>
                    </a:cubicBezTo>
                    <a:cubicBezTo>
                      <a:pt x="85" y="132"/>
                      <a:pt x="47" y="132"/>
                      <a:pt x="24" y="108"/>
                    </a:cubicBezTo>
                    <a:cubicBezTo>
                      <a:pt x="0" y="85"/>
                      <a:pt x="0" y="47"/>
                      <a:pt x="24" y="23"/>
                    </a:cubicBezTo>
                    <a:cubicBezTo>
                      <a:pt x="47" y="0"/>
                      <a:pt x="85" y="0"/>
                      <a:pt x="109" y="23"/>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13" name="Freeform 12"/>
              <p:cNvSpPr>
                <a:spLocks/>
              </p:cNvSpPr>
              <p:nvPr/>
            </p:nvSpPr>
            <p:spPr bwMode="auto">
              <a:xfrm>
                <a:off x="4163" y="1754"/>
                <a:ext cx="29" cy="29"/>
              </a:xfrm>
              <a:custGeom>
                <a:avLst/>
                <a:gdLst>
                  <a:gd name="T0" fmla="*/ 108 w 132"/>
                  <a:gd name="T1" fmla="*/ 24 h 132"/>
                  <a:gd name="T2" fmla="*/ 108 w 132"/>
                  <a:gd name="T3" fmla="*/ 24 h 132"/>
                  <a:gd name="T4" fmla="*/ 108 w 132"/>
                  <a:gd name="T5" fmla="*/ 109 h 132"/>
                  <a:gd name="T6" fmla="*/ 23 w 132"/>
                  <a:gd name="T7" fmla="*/ 109 h 132"/>
                  <a:gd name="T8" fmla="*/ 23 w 132"/>
                  <a:gd name="T9" fmla="*/ 24 h 132"/>
                  <a:gd name="T10" fmla="*/ 108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8" y="24"/>
                    </a:moveTo>
                    <a:lnTo>
                      <a:pt x="108" y="24"/>
                    </a:lnTo>
                    <a:cubicBezTo>
                      <a:pt x="132" y="47"/>
                      <a:pt x="132" y="85"/>
                      <a:pt x="108" y="109"/>
                    </a:cubicBezTo>
                    <a:cubicBezTo>
                      <a:pt x="85" y="132"/>
                      <a:pt x="47" y="132"/>
                      <a:pt x="23" y="109"/>
                    </a:cubicBezTo>
                    <a:cubicBezTo>
                      <a:pt x="0" y="85"/>
                      <a:pt x="0" y="47"/>
                      <a:pt x="23" y="24"/>
                    </a:cubicBezTo>
                    <a:cubicBezTo>
                      <a:pt x="47" y="0"/>
                      <a:pt x="85" y="0"/>
                      <a:pt x="108" y="24"/>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14" name="Freeform 13"/>
              <p:cNvSpPr>
                <a:spLocks/>
              </p:cNvSpPr>
              <p:nvPr/>
            </p:nvSpPr>
            <p:spPr bwMode="auto">
              <a:xfrm>
                <a:off x="4163" y="1754"/>
                <a:ext cx="29" cy="29"/>
              </a:xfrm>
              <a:custGeom>
                <a:avLst/>
                <a:gdLst>
                  <a:gd name="T0" fmla="*/ 108 w 132"/>
                  <a:gd name="T1" fmla="*/ 24 h 132"/>
                  <a:gd name="T2" fmla="*/ 108 w 132"/>
                  <a:gd name="T3" fmla="*/ 24 h 132"/>
                  <a:gd name="T4" fmla="*/ 108 w 132"/>
                  <a:gd name="T5" fmla="*/ 109 h 132"/>
                  <a:gd name="T6" fmla="*/ 23 w 132"/>
                  <a:gd name="T7" fmla="*/ 109 h 132"/>
                  <a:gd name="T8" fmla="*/ 23 w 132"/>
                  <a:gd name="T9" fmla="*/ 24 h 132"/>
                  <a:gd name="T10" fmla="*/ 108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8" y="24"/>
                    </a:moveTo>
                    <a:lnTo>
                      <a:pt x="108" y="24"/>
                    </a:lnTo>
                    <a:cubicBezTo>
                      <a:pt x="132" y="47"/>
                      <a:pt x="132" y="85"/>
                      <a:pt x="108" y="109"/>
                    </a:cubicBezTo>
                    <a:cubicBezTo>
                      <a:pt x="85" y="132"/>
                      <a:pt x="47" y="132"/>
                      <a:pt x="23" y="109"/>
                    </a:cubicBezTo>
                    <a:cubicBezTo>
                      <a:pt x="0" y="85"/>
                      <a:pt x="0" y="47"/>
                      <a:pt x="23" y="24"/>
                    </a:cubicBezTo>
                    <a:cubicBezTo>
                      <a:pt x="47" y="0"/>
                      <a:pt x="85" y="0"/>
                      <a:pt x="108" y="24"/>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15" name="Freeform 14"/>
              <p:cNvSpPr>
                <a:spLocks/>
              </p:cNvSpPr>
              <p:nvPr/>
            </p:nvSpPr>
            <p:spPr bwMode="auto">
              <a:xfrm>
                <a:off x="4294" y="1678"/>
                <a:ext cx="28" cy="28"/>
              </a:xfrm>
              <a:custGeom>
                <a:avLst/>
                <a:gdLst>
                  <a:gd name="T0" fmla="*/ 109 w 132"/>
                  <a:gd name="T1" fmla="*/ 24 h 132"/>
                  <a:gd name="T2" fmla="*/ 109 w 132"/>
                  <a:gd name="T3" fmla="*/ 24 h 132"/>
                  <a:gd name="T4" fmla="*/ 109 w 132"/>
                  <a:gd name="T5" fmla="*/ 109 h 132"/>
                  <a:gd name="T6" fmla="*/ 24 w 132"/>
                  <a:gd name="T7" fmla="*/ 109 h 132"/>
                  <a:gd name="T8" fmla="*/ 24 w 132"/>
                  <a:gd name="T9" fmla="*/ 24 h 132"/>
                  <a:gd name="T10" fmla="*/ 109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9" y="24"/>
                    </a:moveTo>
                    <a:lnTo>
                      <a:pt x="109" y="24"/>
                    </a:lnTo>
                    <a:cubicBezTo>
                      <a:pt x="132" y="47"/>
                      <a:pt x="132" y="85"/>
                      <a:pt x="109" y="109"/>
                    </a:cubicBezTo>
                    <a:cubicBezTo>
                      <a:pt x="85" y="132"/>
                      <a:pt x="47" y="132"/>
                      <a:pt x="24" y="109"/>
                    </a:cubicBezTo>
                    <a:cubicBezTo>
                      <a:pt x="0" y="85"/>
                      <a:pt x="0" y="47"/>
                      <a:pt x="24" y="24"/>
                    </a:cubicBezTo>
                    <a:cubicBezTo>
                      <a:pt x="47" y="0"/>
                      <a:pt x="85" y="0"/>
                      <a:pt x="109" y="24"/>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16" name="Freeform 15"/>
              <p:cNvSpPr>
                <a:spLocks/>
              </p:cNvSpPr>
              <p:nvPr/>
            </p:nvSpPr>
            <p:spPr bwMode="auto">
              <a:xfrm>
                <a:off x="4294" y="1678"/>
                <a:ext cx="28" cy="28"/>
              </a:xfrm>
              <a:custGeom>
                <a:avLst/>
                <a:gdLst>
                  <a:gd name="T0" fmla="*/ 109 w 132"/>
                  <a:gd name="T1" fmla="*/ 24 h 132"/>
                  <a:gd name="T2" fmla="*/ 109 w 132"/>
                  <a:gd name="T3" fmla="*/ 24 h 132"/>
                  <a:gd name="T4" fmla="*/ 109 w 132"/>
                  <a:gd name="T5" fmla="*/ 109 h 132"/>
                  <a:gd name="T6" fmla="*/ 24 w 132"/>
                  <a:gd name="T7" fmla="*/ 109 h 132"/>
                  <a:gd name="T8" fmla="*/ 24 w 132"/>
                  <a:gd name="T9" fmla="*/ 24 h 132"/>
                  <a:gd name="T10" fmla="*/ 109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9" y="24"/>
                    </a:moveTo>
                    <a:lnTo>
                      <a:pt x="109" y="24"/>
                    </a:lnTo>
                    <a:cubicBezTo>
                      <a:pt x="132" y="47"/>
                      <a:pt x="132" y="85"/>
                      <a:pt x="109" y="109"/>
                    </a:cubicBezTo>
                    <a:cubicBezTo>
                      <a:pt x="85" y="132"/>
                      <a:pt x="47" y="132"/>
                      <a:pt x="24" y="109"/>
                    </a:cubicBezTo>
                    <a:cubicBezTo>
                      <a:pt x="0" y="85"/>
                      <a:pt x="0" y="47"/>
                      <a:pt x="24" y="24"/>
                    </a:cubicBezTo>
                    <a:cubicBezTo>
                      <a:pt x="47" y="0"/>
                      <a:pt x="85" y="0"/>
                      <a:pt x="109" y="24"/>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17" name="Freeform 16"/>
              <p:cNvSpPr>
                <a:spLocks/>
              </p:cNvSpPr>
              <p:nvPr/>
            </p:nvSpPr>
            <p:spPr bwMode="auto">
              <a:xfrm>
                <a:off x="3978" y="1891"/>
                <a:ext cx="28" cy="28"/>
              </a:xfrm>
              <a:custGeom>
                <a:avLst/>
                <a:gdLst>
                  <a:gd name="T0" fmla="*/ 109 w 132"/>
                  <a:gd name="T1" fmla="*/ 24 h 132"/>
                  <a:gd name="T2" fmla="*/ 109 w 132"/>
                  <a:gd name="T3" fmla="*/ 24 h 132"/>
                  <a:gd name="T4" fmla="*/ 109 w 132"/>
                  <a:gd name="T5" fmla="*/ 109 h 132"/>
                  <a:gd name="T6" fmla="*/ 24 w 132"/>
                  <a:gd name="T7" fmla="*/ 109 h 132"/>
                  <a:gd name="T8" fmla="*/ 24 w 132"/>
                  <a:gd name="T9" fmla="*/ 24 h 132"/>
                  <a:gd name="T10" fmla="*/ 109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9" y="24"/>
                    </a:moveTo>
                    <a:lnTo>
                      <a:pt x="109" y="24"/>
                    </a:lnTo>
                    <a:cubicBezTo>
                      <a:pt x="132" y="47"/>
                      <a:pt x="132" y="85"/>
                      <a:pt x="109" y="109"/>
                    </a:cubicBezTo>
                    <a:cubicBezTo>
                      <a:pt x="85" y="132"/>
                      <a:pt x="47" y="132"/>
                      <a:pt x="24" y="109"/>
                    </a:cubicBezTo>
                    <a:cubicBezTo>
                      <a:pt x="0" y="85"/>
                      <a:pt x="0" y="47"/>
                      <a:pt x="24" y="24"/>
                    </a:cubicBezTo>
                    <a:cubicBezTo>
                      <a:pt x="47" y="0"/>
                      <a:pt x="85" y="0"/>
                      <a:pt x="109" y="24"/>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18" name="Freeform 17"/>
              <p:cNvSpPr>
                <a:spLocks/>
              </p:cNvSpPr>
              <p:nvPr/>
            </p:nvSpPr>
            <p:spPr bwMode="auto">
              <a:xfrm>
                <a:off x="3978" y="1891"/>
                <a:ext cx="28" cy="28"/>
              </a:xfrm>
              <a:custGeom>
                <a:avLst/>
                <a:gdLst>
                  <a:gd name="T0" fmla="*/ 109 w 132"/>
                  <a:gd name="T1" fmla="*/ 24 h 132"/>
                  <a:gd name="T2" fmla="*/ 109 w 132"/>
                  <a:gd name="T3" fmla="*/ 24 h 132"/>
                  <a:gd name="T4" fmla="*/ 109 w 132"/>
                  <a:gd name="T5" fmla="*/ 109 h 132"/>
                  <a:gd name="T6" fmla="*/ 24 w 132"/>
                  <a:gd name="T7" fmla="*/ 109 h 132"/>
                  <a:gd name="T8" fmla="*/ 24 w 132"/>
                  <a:gd name="T9" fmla="*/ 24 h 132"/>
                  <a:gd name="T10" fmla="*/ 109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9" y="24"/>
                    </a:moveTo>
                    <a:lnTo>
                      <a:pt x="109" y="24"/>
                    </a:lnTo>
                    <a:cubicBezTo>
                      <a:pt x="132" y="47"/>
                      <a:pt x="132" y="85"/>
                      <a:pt x="109" y="109"/>
                    </a:cubicBezTo>
                    <a:cubicBezTo>
                      <a:pt x="85" y="132"/>
                      <a:pt x="47" y="132"/>
                      <a:pt x="24" y="109"/>
                    </a:cubicBezTo>
                    <a:cubicBezTo>
                      <a:pt x="0" y="85"/>
                      <a:pt x="0" y="47"/>
                      <a:pt x="24" y="24"/>
                    </a:cubicBezTo>
                    <a:cubicBezTo>
                      <a:pt x="47" y="0"/>
                      <a:pt x="85" y="0"/>
                      <a:pt x="109" y="24"/>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19" name="Freeform 18"/>
              <p:cNvSpPr>
                <a:spLocks/>
              </p:cNvSpPr>
              <p:nvPr/>
            </p:nvSpPr>
            <p:spPr bwMode="auto">
              <a:xfrm>
                <a:off x="4129" y="1877"/>
                <a:ext cx="28" cy="28"/>
              </a:xfrm>
              <a:custGeom>
                <a:avLst/>
                <a:gdLst>
                  <a:gd name="T0" fmla="*/ 108 w 132"/>
                  <a:gd name="T1" fmla="*/ 23 h 131"/>
                  <a:gd name="T2" fmla="*/ 108 w 132"/>
                  <a:gd name="T3" fmla="*/ 23 h 131"/>
                  <a:gd name="T4" fmla="*/ 108 w 132"/>
                  <a:gd name="T5" fmla="*/ 108 h 131"/>
                  <a:gd name="T6" fmla="*/ 23 w 132"/>
                  <a:gd name="T7" fmla="*/ 108 h 131"/>
                  <a:gd name="T8" fmla="*/ 23 w 132"/>
                  <a:gd name="T9" fmla="*/ 23 h 131"/>
                  <a:gd name="T10" fmla="*/ 108 w 132"/>
                  <a:gd name="T11" fmla="*/ 23 h 131"/>
                </a:gdLst>
                <a:ahLst/>
                <a:cxnLst>
                  <a:cxn ang="0">
                    <a:pos x="T0" y="T1"/>
                  </a:cxn>
                  <a:cxn ang="0">
                    <a:pos x="T2" y="T3"/>
                  </a:cxn>
                  <a:cxn ang="0">
                    <a:pos x="T4" y="T5"/>
                  </a:cxn>
                  <a:cxn ang="0">
                    <a:pos x="T6" y="T7"/>
                  </a:cxn>
                  <a:cxn ang="0">
                    <a:pos x="T8" y="T9"/>
                  </a:cxn>
                  <a:cxn ang="0">
                    <a:pos x="T10" y="T11"/>
                  </a:cxn>
                </a:cxnLst>
                <a:rect l="0" t="0" r="r" b="b"/>
                <a:pathLst>
                  <a:path w="132" h="131">
                    <a:moveTo>
                      <a:pt x="108" y="23"/>
                    </a:moveTo>
                    <a:lnTo>
                      <a:pt x="108" y="23"/>
                    </a:lnTo>
                    <a:cubicBezTo>
                      <a:pt x="132" y="47"/>
                      <a:pt x="132" y="84"/>
                      <a:pt x="108" y="108"/>
                    </a:cubicBezTo>
                    <a:cubicBezTo>
                      <a:pt x="85" y="131"/>
                      <a:pt x="47" y="131"/>
                      <a:pt x="23" y="108"/>
                    </a:cubicBezTo>
                    <a:cubicBezTo>
                      <a:pt x="0" y="84"/>
                      <a:pt x="0" y="47"/>
                      <a:pt x="23" y="23"/>
                    </a:cubicBezTo>
                    <a:cubicBezTo>
                      <a:pt x="47" y="0"/>
                      <a:pt x="85" y="0"/>
                      <a:pt x="108" y="23"/>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20" name="Freeform 19"/>
              <p:cNvSpPr>
                <a:spLocks/>
              </p:cNvSpPr>
              <p:nvPr/>
            </p:nvSpPr>
            <p:spPr bwMode="auto">
              <a:xfrm>
                <a:off x="4129" y="1877"/>
                <a:ext cx="28" cy="28"/>
              </a:xfrm>
              <a:custGeom>
                <a:avLst/>
                <a:gdLst>
                  <a:gd name="T0" fmla="*/ 108 w 132"/>
                  <a:gd name="T1" fmla="*/ 23 h 131"/>
                  <a:gd name="T2" fmla="*/ 108 w 132"/>
                  <a:gd name="T3" fmla="*/ 23 h 131"/>
                  <a:gd name="T4" fmla="*/ 108 w 132"/>
                  <a:gd name="T5" fmla="*/ 108 h 131"/>
                  <a:gd name="T6" fmla="*/ 23 w 132"/>
                  <a:gd name="T7" fmla="*/ 108 h 131"/>
                  <a:gd name="T8" fmla="*/ 23 w 132"/>
                  <a:gd name="T9" fmla="*/ 23 h 131"/>
                  <a:gd name="T10" fmla="*/ 108 w 132"/>
                  <a:gd name="T11" fmla="*/ 23 h 131"/>
                </a:gdLst>
                <a:ahLst/>
                <a:cxnLst>
                  <a:cxn ang="0">
                    <a:pos x="T0" y="T1"/>
                  </a:cxn>
                  <a:cxn ang="0">
                    <a:pos x="T2" y="T3"/>
                  </a:cxn>
                  <a:cxn ang="0">
                    <a:pos x="T4" y="T5"/>
                  </a:cxn>
                  <a:cxn ang="0">
                    <a:pos x="T6" y="T7"/>
                  </a:cxn>
                  <a:cxn ang="0">
                    <a:pos x="T8" y="T9"/>
                  </a:cxn>
                  <a:cxn ang="0">
                    <a:pos x="T10" y="T11"/>
                  </a:cxn>
                </a:cxnLst>
                <a:rect l="0" t="0" r="r" b="b"/>
                <a:pathLst>
                  <a:path w="132" h="131">
                    <a:moveTo>
                      <a:pt x="108" y="23"/>
                    </a:moveTo>
                    <a:lnTo>
                      <a:pt x="108" y="23"/>
                    </a:lnTo>
                    <a:cubicBezTo>
                      <a:pt x="132" y="47"/>
                      <a:pt x="132" y="84"/>
                      <a:pt x="108" y="108"/>
                    </a:cubicBezTo>
                    <a:cubicBezTo>
                      <a:pt x="85" y="131"/>
                      <a:pt x="47" y="131"/>
                      <a:pt x="23" y="108"/>
                    </a:cubicBezTo>
                    <a:cubicBezTo>
                      <a:pt x="0" y="84"/>
                      <a:pt x="0" y="47"/>
                      <a:pt x="23" y="23"/>
                    </a:cubicBezTo>
                    <a:cubicBezTo>
                      <a:pt x="47" y="0"/>
                      <a:pt x="85" y="0"/>
                      <a:pt x="108" y="23"/>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21" name="Freeform 20"/>
              <p:cNvSpPr>
                <a:spLocks/>
              </p:cNvSpPr>
              <p:nvPr/>
            </p:nvSpPr>
            <p:spPr bwMode="auto">
              <a:xfrm>
                <a:off x="4260" y="1817"/>
                <a:ext cx="28" cy="28"/>
              </a:xfrm>
              <a:custGeom>
                <a:avLst/>
                <a:gdLst>
                  <a:gd name="T0" fmla="*/ 109 w 132"/>
                  <a:gd name="T1" fmla="*/ 23 h 131"/>
                  <a:gd name="T2" fmla="*/ 109 w 132"/>
                  <a:gd name="T3" fmla="*/ 23 h 131"/>
                  <a:gd name="T4" fmla="*/ 109 w 132"/>
                  <a:gd name="T5" fmla="*/ 108 h 131"/>
                  <a:gd name="T6" fmla="*/ 24 w 132"/>
                  <a:gd name="T7" fmla="*/ 108 h 131"/>
                  <a:gd name="T8" fmla="*/ 24 w 132"/>
                  <a:gd name="T9" fmla="*/ 23 h 131"/>
                  <a:gd name="T10" fmla="*/ 109 w 132"/>
                  <a:gd name="T11" fmla="*/ 23 h 131"/>
                </a:gdLst>
                <a:ahLst/>
                <a:cxnLst>
                  <a:cxn ang="0">
                    <a:pos x="T0" y="T1"/>
                  </a:cxn>
                  <a:cxn ang="0">
                    <a:pos x="T2" y="T3"/>
                  </a:cxn>
                  <a:cxn ang="0">
                    <a:pos x="T4" y="T5"/>
                  </a:cxn>
                  <a:cxn ang="0">
                    <a:pos x="T6" y="T7"/>
                  </a:cxn>
                  <a:cxn ang="0">
                    <a:pos x="T8" y="T9"/>
                  </a:cxn>
                  <a:cxn ang="0">
                    <a:pos x="T10" y="T11"/>
                  </a:cxn>
                </a:cxnLst>
                <a:rect l="0" t="0" r="r" b="b"/>
                <a:pathLst>
                  <a:path w="132" h="131">
                    <a:moveTo>
                      <a:pt x="109" y="23"/>
                    </a:moveTo>
                    <a:lnTo>
                      <a:pt x="109" y="23"/>
                    </a:lnTo>
                    <a:cubicBezTo>
                      <a:pt x="132" y="47"/>
                      <a:pt x="132" y="84"/>
                      <a:pt x="109" y="108"/>
                    </a:cubicBezTo>
                    <a:cubicBezTo>
                      <a:pt x="85" y="131"/>
                      <a:pt x="47" y="131"/>
                      <a:pt x="24" y="108"/>
                    </a:cubicBezTo>
                    <a:cubicBezTo>
                      <a:pt x="0" y="84"/>
                      <a:pt x="0" y="47"/>
                      <a:pt x="24" y="23"/>
                    </a:cubicBezTo>
                    <a:cubicBezTo>
                      <a:pt x="47" y="0"/>
                      <a:pt x="85" y="0"/>
                      <a:pt x="109" y="23"/>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22" name="Freeform 21"/>
              <p:cNvSpPr>
                <a:spLocks/>
              </p:cNvSpPr>
              <p:nvPr/>
            </p:nvSpPr>
            <p:spPr bwMode="auto">
              <a:xfrm>
                <a:off x="4260" y="1817"/>
                <a:ext cx="28" cy="28"/>
              </a:xfrm>
              <a:custGeom>
                <a:avLst/>
                <a:gdLst>
                  <a:gd name="T0" fmla="*/ 109 w 132"/>
                  <a:gd name="T1" fmla="*/ 23 h 131"/>
                  <a:gd name="T2" fmla="*/ 109 w 132"/>
                  <a:gd name="T3" fmla="*/ 23 h 131"/>
                  <a:gd name="T4" fmla="*/ 109 w 132"/>
                  <a:gd name="T5" fmla="*/ 108 h 131"/>
                  <a:gd name="T6" fmla="*/ 24 w 132"/>
                  <a:gd name="T7" fmla="*/ 108 h 131"/>
                  <a:gd name="T8" fmla="*/ 24 w 132"/>
                  <a:gd name="T9" fmla="*/ 23 h 131"/>
                  <a:gd name="T10" fmla="*/ 109 w 132"/>
                  <a:gd name="T11" fmla="*/ 23 h 131"/>
                </a:gdLst>
                <a:ahLst/>
                <a:cxnLst>
                  <a:cxn ang="0">
                    <a:pos x="T0" y="T1"/>
                  </a:cxn>
                  <a:cxn ang="0">
                    <a:pos x="T2" y="T3"/>
                  </a:cxn>
                  <a:cxn ang="0">
                    <a:pos x="T4" y="T5"/>
                  </a:cxn>
                  <a:cxn ang="0">
                    <a:pos x="T6" y="T7"/>
                  </a:cxn>
                  <a:cxn ang="0">
                    <a:pos x="T8" y="T9"/>
                  </a:cxn>
                  <a:cxn ang="0">
                    <a:pos x="T10" y="T11"/>
                  </a:cxn>
                </a:cxnLst>
                <a:rect l="0" t="0" r="r" b="b"/>
                <a:pathLst>
                  <a:path w="132" h="131">
                    <a:moveTo>
                      <a:pt x="109" y="23"/>
                    </a:moveTo>
                    <a:lnTo>
                      <a:pt x="109" y="23"/>
                    </a:lnTo>
                    <a:cubicBezTo>
                      <a:pt x="132" y="47"/>
                      <a:pt x="132" y="84"/>
                      <a:pt x="109" y="108"/>
                    </a:cubicBezTo>
                    <a:cubicBezTo>
                      <a:pt x="85" y="131"/>
                      <a:pt x="47" y="131"/>
                      <a:pt x="24" y="108"/>
                    </a:cubicBezTo>
                    <a:cubicBezTo>
                      <a:pt x="0" y="84"/>
                      <a:pt x="0" y="47"/>
                      <a:pt x="24" y="23"/>
                    </a:cubicBezTo>
                    <a:cubicBezTo>
                      <a:pt x="47" y="0"/>
                      <a:pt x="85" y="0"/>
                      <a:pt x="109" y="23"/>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23" name="Freeform 22"/>
              <p:cNvSpPr>
                <a:spLocks/>
              </p:cNvSpPr>
              <p:nvPr/>
            </p:nvSpPr>
            <p:spPr bwMode="auto">
              <a:xfrm>
                <a:off x="4341" y="1783"/>
                <a:ext cx="28" cy="28"/>
              </a:xfrm>
              <a:custGeom>
                <a:avLst/>
                <a:gdLst>
                  <a:gd name="T0" fmla="*/ 109 w 132"/>
                  <a:gd name="T1" fmla="*/ 23 h 131"/>
                  <a:gd name="T2" fmla="*/ 109 w 132"/>
                  <a:gd name="T3" fmla="*/ 23 h 131"/>
                  <a:gd name="T4" fmla="*/ 109 w 132"/>
                  <a:gd name="T5" fmla="*/ 108 h 131"/>
                  <a:gd name="T6" fmla="*/ 24 w 132"/>
                  <a:gd name="T7" fmla="*/ 108 h 131"/>
                  <a:gd name="T8" fmla="*/ 24 w 132"/>
                  <a:gd name="T9" fmla="*/ 23 h 131"/>
                  <a:gd name="T10" fmla="*/ 109 w 132"/>
                  <a:gd name="T11" fmla="*/ 23 h 131"/>
                </a:gdLst>
                <a:ahLst/>
                <a:cxnLst>
                  <a:cxn ang="0">
                    <a:pos x="T0" y="T1"/>
                  </a:cxn>
                  <a:cxn ang="0">
                    <a:pos x="T2" y="T3"/>
                  </a:cxn>
                  <a:cxn ang="0">
                    <a:pos x="T4" y="T5"/>
                  </a:cxn>
                  <a:cxn ang="0">
                    <a:pos x="T6" y="T7"/>
                  </a:cxn>
                  <a:cxn ang="0">
                    <a:pos x="T8" y="T9"/>
                  </a:cxn>
                  <a:cxn ang="0">
                    <a:pos x="T10" y="T11"/>
                  </a:cxn>
                </a:cxnLst>
                <a:rect l="0" t="0" r="r" b="b"/>
                <a:pathLst>
                  <a:path w="132" h="131">
                    <a:moveTo>
                      <a:pt x="109" y="23"/>
                    </a:moveTo>
                    <a:lnTo>
                      <a:pt x="109" y="23"/>
                    </a:lnTo>
                    <a:cubicBezTo>
                      <a:pt x="132" y="47"/>
                      <a:pt x="132" y="84"/>
                      <a:pt x="109" y="108"/>
                    </a:cubicBezTo>
                    <a:cubicBezTo>
                      <a:pt x="85" y="131"/>
                      <a:pt x="47" y="131"/>
                      <a:pt x="24" y="108"/>
                    </a:cubicBezTo>
                    <a:cubicBezTo>
                      <a:pt x="0" y="84"/>
                      <a:pt x="0" y="47"/>
                      <a:pt x="24" y="23"/>
                    </a:cubicBezTo>
                    <a:cubicBezTo>
                      <a:pt x="47" y="0"/>
                      <a:pt x="85" y="0"/>
                      <a:pt x="109" y="23"/>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24" name="Freeform 23"/>
              <p:cNvSpPr>
                <a:spLocks/>
              </p:cNvSpPr>
              <p:nvPr/>
            </p:nvSpPr>
            <p:spPr bwMode="auto">
              <a:xfrm>
                <a:off x="4341" y="1783"/>
                <a:ext cx="28" cy="28"/>
              </a:xfrm>
              <a:custGeom>
                <a:avLst/>
                <a:gdLst>
                  <a:gd name="T0" fmla="*/ 109 w 132"/>
                  <a:gd name="T1" fmla="*/ 23 h 131"/>
                  <a:gd name="T2" fmla="*/ 109 w 132"/>
                  <a:gd name="T3" fmla="*/ 23 h 131"/>
                  <a:gd name="T4" fmla="*/ 109 w 132"/>
                  <a:gd name="T5" fmla="*/ 108 h 131"/>
                  <a:gd name="T6" fmla="*/ 24 w 132"/>
                  <a:gd name="T7" fmla="*/ 108 h 131"/>
                  <a:gd name="T8" fmla="*/ 24 w 132"/>
                  <a:gd name="T9" fmla="*/ 23 h 131"/>
                  <a:gd name="T10" fmla="*/ 109 w 132"/>
                  <a:gd name="T11" fmla="*/ 23 h 131"/>
                </a:gdLst>
                <a:ahLst/>
                <a:cxnLst>
                  <a:cxn ang="0">
                    <a:pos x="T0" y="T1"/>
                  </a:cxn>
                  <a:cxn ang="0">
                    <a:pos x="T2" y="T3"/>
                  </a:cxn>
                  <a:cxn ang="0">
                    <a:pos x="T4" y="T5"/>
                  </a:cxn>
                  <a:cxn ang="0">
                    <a:pos x="T6" y="T7"/>
                  </a:cxn>
                  <a:cxn ang="0">
                    <a:pos x="T8" y="T9"/>
                  </a:cxn>
                  <a:cxn ang="0">
                    <a:pos x="T10" y="T11"/>
                  </a:cxn>
                </a:cxnLst>
                <a:rect l="0" t="0" r="r" b="b"/>
                <a:pathLst>
                  <a:path w="132" h="131">
                    <a:moveTo>
                      <a:pt x="109" y="23"/>
                    </a:moveTo>
                    <a:lnTo>
                      <a:pt x="109" y="23"/>
                    </a:lnTo>
                    <a:cubicBezTo>
                      <a:pt x="132" y="47"/>
                      <a:pt x="132" y="84"/>
                      <a:pt x="109" y="108"/>
                    </a:cubicBezTo>
                    <a:cubicBezTo>
                      <a:pt x="85" y="131"/>
                      <a:pt x="47" y="131"/>
                      <a:pt x="24" y="108"/>
                    </a:cubicBezTo>
                    <a:cubicBezTo>
                      <a:pt x="0" y="84"/>
                      <a:pt x="0" y="47"/>
                      <a:pt x="24" y="23"/>
                    </a:cubicBezTo>
                    <a:cubicBezTo>
                      <a:pt x="47" y="0"/>
                      <a:pt x="85" y="0"/>
                      <a:pt x="109" y="23"/>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25" name="Freeform 24"/>
              <p:cNvSpPr>
                <a:spLocks/>
              </p:cNvSpPr>
              <p:nvPr/>
            </p:nvSpPr>
            <p:spPr bwMode="auto">
              <a:xfrm>
                <a:off x="3873" y="2005"/>
                <a:ext cx="28" cy="28"/>
              </a:xfrm>
              <a:custGeom>
                <a:avLst/>
                <a:gdLst>
                  <a:gd name="T0" fmla="*/ 108 w 132"/>
                  <a:gd name="T1" fmla="*/ 23 h 131"/>
                  <a:gd name="T2" fmla="*/ 108 w 132"/>
                  <a:gd name="T3" fmla="*/ 23 h 131"/>
                  <a:gd name="T4" fmla="*/ 108 w 132"/>
                  <a:gd name="T5" fmla="*/ 108 h 131"/>
                  <a:gd name="T6" fmla="*/ 23 w 132"/>
                  <a:gd name="T7" fmla="*/ 108 h 131"/>
                  <a:gd name="T8" fmla="*/ 23 w 132"/>
                  <a:gd name="T9" fmla="*/ 23 h 131"/>
                  <a:gd name="T10" fmla="*/ 108 w 132"/>
                  <a:gd name="T11" fmla="*/ 23 h 131"/>
                </a:gdLst>
                <a:ahLst/>
                <a:cxnLst>
                  <a:cxn ang="0">
                    <a:pos x="T0" y="T1"/>
                  </a:cxn>
                  <a:cxn ang="0">
                    <a:pos x="T2" y="T3"/>
                  </a:cxn>
                  <a:cxn ang="0">
                    <a:pos x="T4" y="T5"/>
                  </a:cxn>
                  <a:cxn ang="0">
                    <a:pos x="T6" y="T7"/>
                  </a:cxn>
                  <a:cxn ang="0">
                    <a:pos x="T8" y="T9"/>
                  </a:cxn>
                  <a:cxn ang="0">
                    <a:pos x="T10" y="T11"/>
                  </a:cxn>
                </a:cxnLst>
                <a:rect l="0" t="0" r="r" b="b"/>
                <a:pathLst>
                  <a:path w="132" h="131">
                    <a:moveTo>
                      <a:pt x="108" y="23"/>
                    </a:moveTo>
                    <a:lnTo>
                      <a:pt x="108" y="23"/>
                    </a:lnTo>
                    <a:cubicBezTo>
                      <a:pt x="132" y="47"/>
                      <a:pt x="132" y="84"/>
                      <a:pt x="108" y="108"/>
                    </a:cubicBezTo>
                    <a:cubicBezTo>
                      <a:pt x="85" y="131"/>
                      <a:pt x="47" y="131"/>
                      <a:pt x="23" y="108"/>
                    </a:cubicBezTo>
                    <a:cubicBezTo>
                      <a:pt x="0" y="84"/>
                      <a:pt x="0" y="47"/>
                      <a:pt x="23" y="23"/>
                    </a:cubicBezTo>
                    <a:cubicBezTo>
                      <a:pt x="47" y="0"/>
                      <a:pt x="85" y="0"/>
                      <a:pt x="108" y="23"/>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26" name="Freeform 25"/>
              <p:cNvSpPr>
                <a:spLocks/>
              </p:cNvSpPr>
              <p:nvPr/>
            </p:nvSpPr>
            <p:spPr bwMode="auto">
              <a:xfrm>
                <a:off x="3873" y="2005"/>
                <a:ext cx="28" cy="28"/>
              </a:xfrm>
              <a:custGeom>
                <a:avLst/>
                <a:gdLst>
                  <a:gd name="T0" fmla="*/ 108 w 132"/>
                  <a:gd name="T1" fmla="*/ 23 h 131"/>
                  <a:gd name="T2" fmla="*/ 108 w 132"/>
                  <a:gd name="T3" fmla="*/ 23 h 131"/>
                  <a:gd name="T4" fmla="*/ 108 w 132"/>
                  <a:gd name="T5" fmla="*/ 108 h 131"/>
                  <a:gd name="T6" fmla="*/ 23 w 132"/>
                  <a:gd name="T7" fmla="*/ 108 h 131"/>
                  <a:gd name="T8" fmla="*/ 23 w 132"/>
                  <a:gd name="T9" fmla="*/ 23 h 131"/>
                  <a:gd name="T10" fmla="*/ 108 w 132"/>
                  <a:gd name="T11" fmla="*/ 23 h 131"/>
                </a:gdLst>
                <a:ahLst/>
                <a:cxnLst>
                  <a:cxn ang="0">
                    <a:pos x="T0" y="T1"/>
                  </a:cxn>
                  <a:cxn ang="0">
                    <a:pos x="T2" y="T3"/>
                  </a:cxn>
                  <a:cxn ang="0">
                    <a:pos x="T4" y="T5"/>
                  </a:cxn>
                  <a:cxn ang="0">
                    <a:pos x="T6" y="T7"/>
                  </a:cxn>
                  <a:cxn ang="0">
                    <a:pos x="T8" y="T9"/>
                  </a:cxn>
                  <a:cxn ang="0">
                    <a:pos x="T10" y="T11"/>
                  </a:cxn>
                </a:cxnLst>
                <a:rect l="0" t="0" r="r" b="b"/>
                <a:pathLst>
                  <a:path w="132" h="131">
                    <a:moveTo>
                      <a:pt x="108" y="23"/>
                    </a:moveTo>
                    <a:lnTo>
                      <a:pt x="108" y="23"/>
                    </a:lnTo>
                    <a:cubicBezTo>
                      <a:pt x="132" y="47"/>
                      <a:pt x="132" y="84"/>
                      <a:pt x="108" y="108"/>
                    </a:cubicBezTo>
                    <a:cubicBezTo>
                      <a:pt x="85" y="131"/>
                      <a:pt x="47" y="131"/>
                      <a:pt x="23" y="108"/>
                    </a:cubicBezTo>
                    <a:cubicBezTo>
                      <a:pt x="0" y="84"/>
                      <a:pt x="0" y="47"/>
                      <a:pt x="23" y="23"/>
                    </a:cubicBezTo>
                    <a:cubicBezTo>
                      <a:pt x="47" y="0"/>
                      <a:pt x="85" y="0"/>
                      <a:pt x="108" y="23"/>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27" name="Freeform 26"/>
              <p:cNvSpPr>
                <a:spLocks/>
              </p:cNvSpPr>
              <p:nvPr/>
            </p:nvSpPr>
            <p:spPr bwMode="auto">
              <a:xfrm>
                <a:off x="3978" y="2005"/>
                <a:ext cx="28" cy="28"/>
              </a:xfrm>
              <a:custGeom>
                <a:avLst/>
                <a:gdLst>
                  <a:gd name="T0" fmla="*/ 109 w 132"/>
                  <a:gd name="T1" fmla="*/ 23 h 131"/>
                  <a:gd name="T2" fmla="*/ 109 w 132"/>
                  <a:gd name="T3" fmla="*/ 23 h 131"/>
                  <a:gd name="T4" fmla="*/ 109 w 132"/>
                  <a:gd name="T5" fmla="*/ 108 h 131"/>
                  <a:gd name="T6" fmla="*/ 24 w 132"/>
                  <a:gd name="T7" fmla="*/ 108 h 131"/>
                  <a:gd name="T8" fmla="*/ 24 w 132"/>
                  <a:gd name="T9" fmla="*/ 23 h 131"/>
                  <a:gd name="T10" fmla="*/ 109 w 132"/>
                  <a:gd name="T11" fmla="*/ 23 h 131"/>
                </a:gdLst>
                <a:ahLst/>
                <a:cxnLst>
                  <a:cxn ang="0">
                    <a:pos x="T0" y="T1"/>
                  </a:cxn>
                  <a:cxn ang="0">
                    <a:pos x="T2" y="T3"/>
                  </a:cxn>
                  <a:cxn ang="0">
                    <a:pos x="T4" y="T5"/>
                  </a:cxn>
                  <a:cxn ang="0">
                    <a:pos x="T6" y="T7"/>
                  </a:cxn>
                  <a:cxn ang="0">
                    <a:pos x="T8" y="T9"/>
                  </a:cxn>
                  <a:cxn ang="0">
                    <a:pos x="T10" y="T11"/>
                  </a:cxn>
                </a:cxnLst>
                <a:rect l="0" t="0" r="r" b="b"/>
                <a:pathLst>
                  <a:path w="132" h="131">
                    <a:moveTo>
                      <a:pt x="109" y="23"/>
                    </a:moveTo>
                    <a:lnTo>
                      <a:pt x="109" y="23"/>
                    </a:lnTo>
                    <a:cubicBezTo>
                      <a:pt x="132" y="47"/>
                      <a:pt x="132" y="84"/>
                      <a:pt x="109" y="108"/>
                    </a:cubicBezTo>
                    <a:cubicBezTo>
                      <a:pt x="85" y="131"/>
                      <a:pt x="47" y="131"/>
                      <a:pt x="24" y="108"/>
                    </a:cubicBezTo>
                    <a:cubicBezTo>
                      <a:pt x="0" y="84"/>
                      <a:pt x="0" y="47"/>
                      <a:pt x="24" y="23"/>
                    </a:cubicBezTo>
                    <a:cubicBezTo>
                      <a:pt x="47" y="0"/>
                      <a:pt x="85" y="0"/>
                      <a:pt x="109" y="23"/>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28" name="Freeform 27"/>
              <p:cNvSpPr>
                <a:spLocks/>
              </p:cNvSpPr>
              <p:nvPr/>
            </p:nvSpPr>
            <p:spPr bwMode="auto">
              <a:xfrm>
                <a:off x="3978" y="2005"/>
                <a:ext cx="28" cy="28"/>
              </a:xfrm>
              <a:custGeom>
                <a:avLst/>
                <a:gdLst>
                  <a:gd name="T0" fmla="*/ 109 w 132"/>
                  <a:gd name="T1" fmla="*/ 23 h 131"/>
                  <a:gd name="T2" fmla="*/ 109 w 132"/>
                  <a:gd name="T3" fmla="*/ 23 h 131"/>
                  <a:gd name="T4" fmla="*/ 109 w 132"/>
                  <a:gd name="T5" fmla="*/ 108 h 131"/>
                  <a:gd name="T6" fmla="*/ 24 w 132"/>
                  <a:gd name="T7" fmla="*/ 108 h 131"/>
                  <a:gd name="T8" fmla="*/ 24 w 132"/>
                  <a:gd name="T9" fmla="*/ 23 h 131"/>
                  <a:gd name="T10" fmla="*/ 109 w 132"/>
                  <a:gd name="T11" fmla="*/ 23 h 131"/>
                </a:gdLst>
                <a:ahLst/>
                <a:cxnLst>
                  <a:cxn ang="0">
                    <a:pos x="T0" y="T1"/>
                  </a:cxn>
                  <a:cxn ang="0">
                    <a:pos x="T2" y="T3"/>
                  </a:cxn>
                  <a:cxn ang="0">
                    <a:pos x="T4" y="T5"/>
                  </a:cxn>
                  <a:cxn ang="0">
                    <a:pos x="T6" y="T7"/>
                  </a:cxn>
                  <a:cxn ang="0">
                    <a:pos x="T8" y="T9"/>
                  </a:cxn>
                  <a:cxn ang="0">
                    <a:pos x="T10" y="T11"/>
                  </a:cxn>
                </a:cxnLst>
                <a:rect l="0" t="0" r="r" b="b"/>
                <a:pathLst>
                  <a:path w="132" h="131">
                    <a:moveTo>
                      <a:pt x="109" y="23"/>
                    </a:moveTo>
                    <a:lnTo>
                      <a:pt x="109" y="23"/>
                    </a:lnTo>
                    <a:cubicBezTo>
                      <a:pt x="132" y="47"/>
                      <a:pt x="132" y="84"/>
                      <a:pt x="109" y="108"/>
                    </a:cubicBezTo>
                    <a:cubicBezTo>
                      <a:pt x="85" y="131"/>
                      <a:pt x="47" y="131"/>
                      <a:pt x="24" y="108"/>
                    </a:cubicBezTo>
                    <a:cubicBezTo>
                      <a:pt x="0" y="84"/>
                      <a:pt x="0" y="47"/>
                      <a:pt x="24" y="23"/>
                    </a:cubicBezTo>
                    <a:cubicBezTo>
                      <a:pt x="47" y="0"/>
                      <a:pt x="85" y="0"/>
                      <a:pt x="109" y="23"/>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29" name="Freeform 28"/>
              <p:cNvSpPr>
                <a:spLocks/>
              </p:cNvSpPr>
              <p:nvPr/>
            </p:nvSpPr>
            <p:spPr bwMode="auto">
              <a:xfrm>
                <a:off x="4101" y="2051"/>
                <a:ext cx="28" cy="28"/>
              </a:xfrm>
              <a:custGeom>
                <a:avLst/>
                <a:gdLst>
                  <a:gd name="T0" fmla="*/ 108 w 131"/>
                  <a:gd name="T1" fmla="*/ 23 h 132"/>
                  <a:gd name="T2" fmla="*/ 108 w 131"/>
                  <a:gd name="T3" fmla="*/ 23 h 132"/>
                  <a:gd name="T4" fmla="*/ 108 w 131"/>
                  <a:gd name="T5" fmla="*/ 108 h 132"/>
                  <a:gd name="T6" fmla="*/ 23 w 131"/>
                  <a:gd name="T7" fmla="*/ 108 h 132"/>
                  <a:gd name="T8" fmla="*/ 23 w 131"/>
                  <a:gd name="T9" fmla="*/ 23 h 132"/>
                  <a:gd name="T10" fmla="*/ 108 w 131"/>
                  <a:gd name="T11" fmla="*/ 23 h 132"/>
                </a:gdLst>
                <a:ahLst/>
                <a:cxnLst>
                  <a:cxn ang="0">
                    <a:pos x="T0" y="T1"/>
                  </a:cxn>
                  <a:cxn ang="0">
                    <a:pos x="T2" y="T3"/>
                  </a:cxn>
                  <a:cxn ang="0">
                    <a:pos x="T4" y="T5"/>
                  </a:cxn>
                  <a:cxn ang="0">
                    <a:pos x="T6" y="T7"/>
                  </a:cxn>
                  <a:cxn ang="0">
                    <a:pos x="T8" y="T9"/>
                  </a:cxn>
                  <a:cxn ang="0">
                    <a:pos x="T10" y="T11"/>
                  </a:cxn>
                </a:cxnLst>
                <a:rect l="0" t="0" r="r" b="b"/>
                <a:pathLst>
                  <a:path w="131" h="132">
                    <a:moveTo>
                      <a:pt x="108" y="23"/>
                    </a:moveTo>
                    <a:lnTo>
                      <a:pt x="108" y="23"/>
                    </a:lnTo>
                    <a:cubicBezTo>
                      <a:pt x="131" y="47"/>
                      <a:pt x="131" y="85"/>
                      <a:pt x="108" y="108"/>
                    </a:cubicBezTo>
                    <a:cubicBezTo>
                      <a:pt x="84" y="132"/>
                      <a:pt x="47" y="132"/>
                      <a:pt x="23" y="108"/>
                    </a:cubicBezTo>
                    <a:cubicBezTo>
                      <a:pt x="0" y="85"/>
                      <a:pt x="0" y="47"/>
                      <a:pt x="23" y="23"/>
                    </a:cubicBezTo>
                    <a:cubicBezTo>
                      <a:pt x="47" y="0"/>
                      <a:pt x="84" y="0"/>
                      <a:pt x="108" y="23"/>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30" name="Freeform 29"/>
              <p:cNvSpPr>
                <a:spLocks/>
              </p:cNvSpPr>
              <p:nvPr/>
            </p:nvSpPr>
            <p:spPr bwMode="auto">
              <a:xfrm>
                <a:off x="4101" y="2051"/>
                <a:ext cx="28" cy="28"/>
              </a:xfrm>
              <a:custGeom>
                <a:avLst/>
                <a:gdLst>
                  <a:gd name="T0" fmla="*/ 108 w 131"/>
                  <a:gd name="T1" fmla="*/ 23 h 132"/>
                  <a:gd name="T2" fmla="*/ 108 w 131"/>
                  <a:gd name="T3" fmla="*/ 23 h 132"/>
                  <a:gd name="T4" fmla="*/ 108 w 131"/>
                  <a:gd name="T5" fmla="*/ 108 h 132"/>
                  <a:gd name="T6" fmla="*/ 23 w 131"/>
                  <a:gd name="T7" fmla="*/ 108 h 132"/>
                  <a:gd name="T8" fmla="*/ 23 w 131"/>
                  <a:gd name="T9" fmla="*/ 23 h 132"/>
                  <a:gd name="T10" fmla="*/ 108 w 131"/>
                  <a:gd name="T11" fmla="*/ 23 h 132"/>
                </a:gdLst>
                <a:ahLst/>
                <a:cxnLst>
                  <a:cxn ang="0">
                    <a:pos x="T0" y="T1"/>
                  </a:cxn>
                  <a:cxn ang="0">
                    <a:pos x="T2" y="T3"/>
                  </a:cxn>
                  <a:cxn ang="0">
                    <a:pos x="T4" y="T5"/>
                  </a:cxn>
                  <a:cxn ang="0">
                    <a:pos x="T6" y="T7"/>
                  </a:cxn>
                  <a:cxn ang="0">
                    <a:pos x="T8" y="T9"/>
                  </a:cxn>
                  <a:cxn ang="0">
                    <a:pos x="T10" y="T11"/>
                  </a:cxn>
                </a:cxnLst>
                <a:rect l="0" t="0" r="r" b="b"/>
                <a:pathLst>
                  <a:path w="131" h="132">
                    <a:moveTo>
                      <a:pt x="108" y="23"/>
                    </a:moveTo>
                    <a:lnTo>
                      <a:pt x="108" y="23"/>
                    </a:lnTo>
                    <a:cubicBezTo>
                      <a:pt x="131" y="47"/>
                      <a:pt x="131" y="85"/>
                      <a:pt x="108" y="108"/>
                    </a:cubicBezTo>
                    <a:cubicBezTo>
                      <a:pt x="84" y="132"/>
                      <a:pt x="47" y="132"/>
                      <a:pt x="23" y="108"/>
                    </a:cubicBezTo>
                    <a:cubicBezTo>
                      <a:pt x="0" y="85"/>
                      <a:pt x="0" y="47"/>
                      <a:pt x="23" y="23"/>
                    </a:cubicBezTo>
                    <a:cubicBezTo>
                      <a:pt x="47" y="0"/>
                      <a:pt x="84" y="0"/>
                      <a:pt x="108" y="23"/>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31" name="Freeform 30"/>
              <p:cNvSpPr>
                <a:spLocks/>
              </p:cNvSpPr>
              <p:nvPr/>
            </p:nvSpPr>
            <p:spPr bwMode="auto">
              <a:xfrm>
                <a:off x="4223" y="1977"/>
                <a:ext cx="28" cy="28"/>
              </a:xfrm>
              <a:custGeom>
                <a:avLst/>
                <a:gdLst>
                  <a:gd name="T0" fmla="*/ 108 w 132"/>
                  <a:gd name="T1" fmla="*/ 24 h 132"/>
                  <a:gd name="T2" fmla="*/ 108 w 132"/>
                  <a:gd name="T3" fmla="*/ 24 h 132"/>
                  <a:gd name="T4" fmla="*/ 108 w 132"/>
                  <a:gd name="T5" fmla="*/ 109 h 132"/>
                  <a:gd name="T6" fmla="*/ 23 w 132"/>
                  <a:gd name="T7" fmla="*/ 109 h 132"/>
                  <a:gd name="T8" fmla="*/ 23 w 132"/>
                  <a:gd name="T9" fmla="*/ 24 h 132"/>
                  <a:gd name="T10" fmla="*/ 108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8" y="24"/>
                    </a:moveTo>
                    <a:lnTo>
                      <a:pt x="108" y="24"/>
                    </a:lnTo>
                    <a:cubicBezTo>
                      <a:pt x="132" y="47"/>
                      <a:pt x="132" y="85"/>
                      <a:pt x="108" y="109"/>
                    </a:cubicBezTo>
                    <a:cubicBezTo>
                      <a:pt x="85" y="132"/>
                      <a:pt x="47" y="132"/>
                      <a:pt x="23" y="109"/>
                    </a:cubicBezTo>
                    <a:cubicBezTo>
                      <a:pt x="0" y="85"/>
                      <a:pt x="0" y="47"/>
                      <a:pt x="23" y="24"/>
                    </a:cubicBezTo>
                    <a:cubicBezTo>
                      <a:pt x="47" y="0"/>
                      <a:pt x="85" y="0"/>
                      <a:pt x="108" y="24"/>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32" name="Freeform 31"/>
              <p:cNvSpPr>
                <a:spLocks/>
              </p:cNvSpPr>
              <p:nvPr/>
            </p:nvSpPr>
            <p:spPr bwMode="auto">
              <a:xfrm>
                <a:off x="4223" y="1977"/>
                <a:ext cx="28" cy="28"/>
              </a:xfrm>
              <a:custGeom>
                <a:avLst/>
                <a:gdLst>
                  <a:gd name="T0" fmla="*/ 108 w 132"/>
                  <a:gd name="T1" fmla="*/ 24 h 132"/>
                  <a:gd name="T2" fmla="*/ 108 w 132"/>
                  <a:gd name="T3" fmla="*/ 24 h 132"/>
                  <a:gd name="T4" fmla="*/ 108 w 132"/>
                  <a:gd name="T5" fmla="*/ 109 h 132"/>
                  <a:gd name="T6" fmla="*/ 23 w 132"/>
                  <a:gd name="T7" fmla="*/ 109 h 132"/>
                  <a:gd name="T8" fmla="*/ 23 w 132"/>
                  <a:gd name="T9" fmla="*/ 24 h 132"/>
                  <a:gd name="T10" fmla="*/ 108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8" y="24"/>
                    </a:moveTo>
                    <a:lnTo>
                      <a:pt x="108" y="24"/>
                    </a:lnTo>
                    <a:cubicBezTo>
                      <a:pt x="132" y="47"/>
                      <a:pt x="132" y="85"/>
                      <a:pt x="108" y="109"/>
                    </a:cubicBezTo>
                    <a:cubicBezTo>
                      <a:pt x="85" y="132"/>
                      <a:pt x="47" y="132"/>
                      <a:pt x="23" y="109"/>
                    </a:cubicBezTo>
                    <a:cubicBezTo>
                      <a:pt x="0" y="85"/>
                      <a:pt x="0" y="47"/>
                      <a:pt x="23" y="24"/>
                    </a:cubicBezTo>
                    <a:cubicBezTo>
                      <a:pt x="47" y="0"/>
                      <a:pt x="85" y="0"/>
                      <a:pt x="108" y="24"/>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33" name="Freeform 32"/>
              <p:cNvSpPr>
                <a:spLocks/>
              </p:cNvSpPr>
              <p:nvPr/>
            </p:nvSpPr>
            <p:spPr bwMode="auto">
              <a:xfrm>
                <a:off x="4328" y="1925"/>
                <a:ext cx="29" cy="28"/>
              </a:xfrm>
              <a:custGeom>
                <a:avLst/>
                <a:gdLst>
                  <a:gd name="T0" fmla="*/ 109 w 132"/>
                  <a:gd name="T1" fmla="*/ 24 h 132"/>
                  <a:gd name="T2" fmla="*/ 109 w 132"/>
                  <a:gd name="T3" fmla="*/ 24 h 132"/>
                  <a:gd name="T4" fmla="*/ 109 w 132"/>
                  <a:gd name="T5" fmla="*/ 109 h 132"/>
                  <a:gd name="T6" fmla="*/ 24 w 132"/>
                  <a:gd name="T7" fmla="*/ 109 h 132"/>
                  <a:gd name="T8" fmla="*/ 24 w 132"/>
                  <a:gd name="T9" fmla="*/ 24 h 132"/>
                  <a:gd name="T10" fmla="*/ 109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9" y="24"/>
                    </a:moveTo>
                    <a:lnTo>
                      <a:pt x="109" y="24"/>
                    </a:lnTo>
                    <a:cubicBezTo>
                      <a:pt x="132" y="47"/>
                      <a:pt x="132" y="85"/>
                      <a:pt x="109" y="109"/>
                    </a:cubicBezTo>
                    <a:cubicBezTo>
                      <a:pt x="85" y="132"/>
                      <a:pt x="47" y="132"/>
                      <a:pt x="24" y="109"/>
                    </a:cubicBezTo>
                    <a:cubicBezTo>
                      <a:pt x="0" y="85"/>
                      <a:pt x="0" y="47"/>
                      <a:pt x="24" y="24"/>
                    </a:cubicBezTo>
                    <a:cubicBezTo>
                      <a:pt x="47" y="0"/>
                      <a:pt x="85" y="0"/>
                      <a:pt x="109" y="24"/>
                    </a:cubicBezTo>
                    <a:close/>
                  </a:path>
                </a:pathLst>
              </a:custGeom>
              <a:solidFill>
                <a:srgbClr val="191919"/>
              </a:solidFill>
              <a:ln w="0">
                <a:solidFill>
                  <a:srgbClr val="000000"/>
                </a:solidFill>
                <a:prstDash val="solid"/>
                <a:round/>
                <a:headEnd/>
                <a:tailEnd/>
              </a:ln>
            </p:spPr>
            <p:txBody>
              <a:bodyPr vert="horz" wrap="square" lIns="76200" tIns="38100" rIns="76200" bIns="38100" numCol="1" anchor="t" anchorCtr="0" compatLnSpc="1">
                <a:prstTxWarp prst="textNoShape">
                  <a:avLst/>
                </a:prstTxWarp>
              </a:bodyPr>
              <a:lstStyle/>
              <a:p>
                <a:endParaRPr lang="en-AU" sz="1400"/>
              </a:p>
            </p:txBody>
          </p:sp>
          <p:sp>
            <p:nvSpPr>
              <p:cNvPr id="34" name="Freeform 33"/>
              <p:cNvSpPr>
                <a:spLocks/>
              </p:cNvSpPr>
              <p:nvPr/>
            </p:nvSpPr>
            <p:spPr bwMode="auto">
              <a:xfrm>
                <a:off x="4328" y="1925"/>
                <a:ext cx="29" cy="28"/>
              </a:xfrm>
              <a:custGeom>
                <a:avLst/>
                <a:gdLst>
                  <a:gd name="T0" fmla="*/ 109 w 132"/>
                  <a:gd name="T1" fmla="*/ 24 h 132"/>
                  <a:gd name="T2" fmla="*/ 109 w 132"/>
                  <a:gd name="T3" fmla="*/ 24 h 132"/>
                  <a:gd name="T4" fmla="*/ 109 w 132"/>
                  <a:gd name="T5" fmla="*/ 109 h 132"/>
                  <a:gd name="T6" fmla="*/ 24 w 132"/>
                  <a:gd name="T7" fmla="*/ 109 h 132"/>
                  <a:gd name="T8" fmla="*/ 24 w 132"/>
                  <a:gd name="T9" fmla="*/ 24 h 132"/>
                  <a:gd name="T10" fmla="*/ 109 w 132"/>
                  <a:gd name="T11" fmla="*/ 24 h 132"/>
                </a:gdLst>
                <a:ahLst/>
                <a:cxnLst>
                  <a:cxn ang="0">
                    <a:pos x="T0" y="T1"/>
                  </a:cxn>
                  <a:cxn ang="0">
                    <a:pos x="T2" y="T3"/>
                  </a:cxn>
                  <a:cxn ang="0">
                    <a:pos x="T4" y="T5"/>
                  </a:cxn>
                  <a:cxn ang="0">
                    <a:pos x="T6" y="T7"/>
                  </a:cxn>
                  <a:cxn ang="0">
                    <a:pos x="T8" y="T9"/>
                  </a:cxn>
                  <a:cxn ang="0">
                    <a:pos x="T10" y="T11"/>
                  </a:cxn>
                </a:cxnLst>
                <a:rect l="0" t="0" r="r" b="b"/>
                <a:pathLst>
                  <a:path w="132" h="132">
                    <a:moveTo>
                      <a:pt x="109" y="24"/>
                    </a:moveTo>
                    <a:lnTo>
                      <a:pt x="109" y="24"/>
                    </a:lnTo>
                    <a:cubicBezTo>
                      <a:pt x="132" y="47"/>
                      <a:pt x="132" y="85"/>
                      <a:pt x="109" y="109"/>
                    </a:cubicBezTo>
                    <a:cubicBezTo>
                      <a:pt x="85" y="132"/>
                      <a:pt x="47" y="132"/>
                      <a:pt x="24" y="109"/>
                    </a:cubicBezTo>
                    <a:cubicBezTo>
                      <a:pt x="0" y="85"/>
                      <a:pt x="0" y="47"/>
                      <a:pt x="24" y="24"/>
                    </a:cubicBezTo>
                    <a:cubicBezTo>
                      <a:pt x="47" y="0"/>
                      <a:pt x="85" y="0"/>
                      <a:pt x="109" y="24"/>
                    </a:cubicBezTo>
                    <a:close/>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35" name="Freeform 34"/>
              <p:cNvSpPr>
                <a:spLocks noEditPoints="1"/>
              </p:cNvSpPr>
              <p:nvPr/>
            </p:nvSpPr>
            <p:spPr bwMode="auto">
              <a:xfrm>
                <a:off x="3921" y="1743"/>
                <a:ext cx="105" cy="60"/>
              </a:xfrm>
              <a:custGeom>
                <a:avLst/>
                <a:gdLst>
                  <a:gd name="T0" fmla="*/ 0 w 489"/>
                  <a:gd name="T1" fmla="*/ 0 h 280"/>
                  <a:gd name="T2" fmla="*/ 0 w 489"/>
                  <a:gd name="T3" fmla="*/ 0 h 280"/>
                  <a:gd name="T4" fmla="*/ 46 w 489"/>
                  <a:gd name="T5" fmla="*/ 27 h 280"/>
                  <a:gd name="T6" fmla="*/ 92 w 489"/>
                  <a:gd name="T7" fmla="*/ 53 h 280"/>
                  <a:gd name="T8" fmla="*/ 92 w 489"/>
                  <a:gd name="T9" fmla="*/ 53 h 280"/>
                  <a:gd name="T10" fmla="*/ 138 w 489"/>
                  <a:gd name="T11" fmla="*/ 80 h 280"/>
                  <a:gd name="T12" fmla="*/ 185 w 489"/>
                  <a:gd name="T13" fmla="*/ 106 h 280"/>
                  <a:gd name="T14" fmla="*/ 185 w 489"/>
                  <a:gd name="T15" fmla="*/ 106 h 280"/>
                  <a:gd name="T16" fmla="*/ 231 w 489"/>
                  <a:gd name="T17" fmla="*/ 133 h 280"/>
                  <a:gd name="T18" fmla="*/ 277 w 489"/>
                  <a:gd name="T19" fmla="*/ 159 h 280"/>
                  <a:gd name="T20" fmla="*/ 277 w 489"/>
                  <a:gd name="T21" fmla="*/ 159 h 280"/>
                  <a:gd name="T22" fmla="*/ 324 w 489"/>
                  <a:gd name="T23" fmla="*/ 186 h 280"/>
                  <a:gd name="T24" fmla="*/ 370 w 489"/>
                  <a:gd name="T25" fmla="*/ 212 h 280"/>
                  <a:gd name="T26" fmla="*/ 370 w 489"/>
                  <a:gd name="T27" fmla="*/ 212 h 280"/>
                  <a:gd name="T28" fmla="*/ 416 w 489"/>
                  <a:gd name="T29" fmla="*/ 239 h 280"/>
                  <a:gd name="T30" fmla="*/ 462 w 489"/>
                  <a:gd name="T31" fmla="*/ 265 h 280"/>
                  <a:gd name="T32" fmla="*/ 462 w 489"/>
                  <a:gd name="T33" fmla="*/ 265 h 280"/>
                  <a:gd name="T34" fmla="*/ 489 w 489"/>
                  <a:gd name="T35" fmla="*/ 28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9" h="280">
                    <a:moveTo>
                      <a:pt x="0" y="0"/>
                    </a:moveTo>
                    <a:lnTo>
                      <a:pt x="0" y="0"/>
                    </a:lnTo>
                    <a:lnTo>
                      <a:pt x="46" y="27"/>
                    </a:lnTo>
                    <a:moveTo>
                      <a:pt x="92" y="53"/>
                    </a:moveTo>
                    <a:lnTo>
                      <a:pt x="92" y="53"/>
                    </a:lnTo>
                    <a:lnTo>
                      <a:pt x="138" y="80"/>
                    </a:lnTo>
                    <a:moveTo>
                      <a:pt x="185" y="106"/>
                    </a:moveTo>
                    <a:lnTo>
                      <a:pt x="185" y="106"/>
                    </a:lnTo>
                    <a:lnTo>
                      <a:pt x="231" y="133"/>
                    </a:lnTo>
                    <a:moveTo>
                      <a:pt x="277" y="159"/>
                    </a:moveTo>
                    <a:lnTo>
                      <a:pt x="277" y="159"/>
                    </a:lnTo>
                    <a:lnTo>
                      <a:pt x="324" y="186"/>
                    </a:lnTo>
                    <a:moveTo>
                      <a:pt x="370" y="212"/>
                    </a:moveTo>
                    <a:lnTo>
                      <a:pt x="370" y="212"/>
                    </a:lnTo>
                    <a:lnTo>
                      <a:pt x="416" y="239"/>
                    </a:lnTo>
                    <a:moveTo>
                      <a:pt x="462" y="265"/>
                    </a:moveTo>
                    <a:lnTo>
                      <a:pt x="462" y="265"/>
                    </a:lnTo>
                    <a:lnTo>
                      <a:pt x="489" y="28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36" name="Freeform 35"/>
              <p:cNvSpPr>
                <a:spLocks noEditPoints="1"/>
              </p:cNvSpPr>
              <p:nvPr/>
            </p:nvSpPr>
            <p:spPr bwMode="auto">
              <a:xfrm>
                <a:off x="4050" y="1775"/>
                <a:ext cx="116" cy="33"/>
              </a:xfrm>
              <a:custGeom>
                <a:avLst/>
                <a:gdLst>
                  <a:gd name="T0" fmla="*/ 544 w 544"/>
                  <a:gd name="T1" fmla="*/ 0 h 159"/>
                  <a:gd name="T2" fmla="*/ 544 w 544"/>
                  <a:gd name="T3" fmla="*/ 0 h 159"/>
                  <a:gd name="T4" fmla="*/ 493 w 544"/>
                  <a:gd name="T5" fmla="*/ 15 h 159"/>
                  <a:gd name="T6" fmla="*/ 441 w 544"/>
                  <a:gd name="T7" fmla="*/ 30 h 159"/>
                  <a:gd name="T8" fmla="*/ 441 w 544"/>
                  <a:gd name="T9" fmla="*/ 30 h 159"/>
                  <a:gd name="T10" fmla="*/ 390 w 544"/>
                  <a:gd name="T11" fmla="*/ 45 h 159"/>
                  <a:gd name="T12" fmla="*/ 339 w 544"/>
                  <a:gd name="T13" fmla="*/ 60 h 159"/>
                  <a:gd name="T14" fmla="*/ 339 w 544"/>
                  <a:gd name="T15" fmla="*/ 60 h 159"/>
                  <a:gd name="T16" fmla="*/ 288 w 544"/>
                  <a:gd name="T17" fmla="*/ 75 h 159"/>
                  <a:gd name="T18" fmla="*/ 237 w 544"/>
                  <a:gd name="T19" fmla="*/ 90 h 159"/>
                  <a:gd name="T20" fmla="*/ 237 w 544"/>
                  <a:gd name="T21" fmla="*/ 90 h 159"/>
                  <a:gd name="T22" fmla="*/ 185 w 544"/>
                  <a:gd name="T23" fmla="*/ 105 h 159"/>
                  <a:gd name="T24" fmla="*/ 134 w 544"/>
                  <a:gd name="T25" fmla="*/ 120 h 159"/>
                  <a:gd name="T26" fmla="*/ 134 w 544"/>
                  <a:gd name="T27" fmla="*/ 120 h 159"/>
                  <a:gd name="T28" fmla="*/ 83 w 544"/>
                  <a:gd name="T29" fmla="*/ 135 h 159"/>
                  <a:gd name="T30" fmla="*/ 32 w 544"/>
                  <a:gd name="T31" fmla="*/ 150 h 159"/>
                  <a:gd name="T32" fmla="*/ 32 w 544"/>
                  <a:gd name="T33" fmla="*/ 150 h 159"/>
                  <a:gd name="T34" fmla="*/ 0 w 544"/>
                  <a:gd name="T35"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44" h="159">
                    <a:moveTo>
                      <a:pt x="544" y="0"/>
                    </a:moveTo>
                    <a:lnTo>
                      <a:pt x="544" y="0"/>
                    </a:lnTo>
                    <a:lnTo>
                      <a:pt x="493" y="15"/>
                    </a:lnTo>
                    <a:moveTo>
                      <a:pt x="441" y="30"/>
                    </a:moveTo>
                    <a:lnTo>
                      <a:pt x="441" y="30"/>
                    </a:lnTo>
                    <a:lnTo>
                      <a:pt x="390" y="45"/>
                    </a:lnTo>
                    <a:moveTo>
                      <a:pt x="339" y="60"/>
                    </a:moveTo>
                    <a:lnTo>
                      <a:pt x="339" y="60"/>
                    </a:lnTo>
                    <a:lnTo>
                      <a:pt x="288" y="75"/>
                    </a:lnTo>
                    <a:moveTo>
                      <a:pt x="237" y="90"/>
                    </a:moveTo>
                    <a:lnTo>
                      <a:pt x="237" y="90"/>
                    </a:lnTo>
                    <a:lnTo>
                      <a:pt x="185" y="105"/>
                    </a:lnTo>
                    <a:moveTo>
                      <a:pt x="134" y="120"/>
                    </a:moveTo>
                    <a:lnTo>
                      <a:pt x="134" y="120"/>
                    </a:lnTo>
                    <a:lnTo>
                      <a:pt x="83" y="135"/>
                    </a:lnTo>
                    <a:moveTo>
                      <a:pt x="32" y="150"/>
                    </a:moveTo>
                    <a:lnTo>
                      <a:pt x="32" y="150"/>
                    </a:lnTo>
                    <a:lnTo>
                      <a:pt x="0" y="159"/>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37" name="Freeform 36"/>
              <p:cNvSpPr>
                <a:spLocks noEditPoints="1"/>
              </p:cNvSpPr>
              <p:nvPr/>
            </p:nvSpPr>
            <p:spPr bwMode="auto">
              <a:xfrm>
                <a:off x="3865" y="1814"/>
                <a:ext cx="161" cy="26"/>
              </a:xfrm>
              <a:custGeom>
                <a:avLst/>
                <a:gdLst>
                  <a:gd name="T0" fmla="*/ 755 w 755"/>
                  <a:gd name="T1" fmla="*/ 0 h 121"/>
                  <a:gd name="T2" fmla="*/ 755 w 755"/>
                  <a:gd name="T3" fmla="*/ 0 h 121"/>
                  <a:gd name="T4" fmla="*/ 702 w 755"/>
                  <a:gd name="T5" fmla="*/ 8 h 121"/>
                  <a:gd name="T6" fmla="*/ 650 w 755"/>
                  <a:gd name="T7" fmla="*/ 17 h 121"/>
                  <a:gd name="T8" fmla="*/ 650 w 755"/>
                  <a:gd name="T9" fmla="*/ 17 h 121"/>
                  <a:gd name="T10" fmla="*/ 597 w 755"/>
                  <a:gd name="T11" fmla="*/ 25 h 121"/>
                  <a:gd name="T12" fmla="*/ 544 w 755"/>
                  <a:gd name="T13" fmla="*/ 34 h 121"/>
                  <a:gd name="T14" fmla="*/ 544 w 755"/>
                  <a:gd name="T15" fmla="*/ 34 h 121"/>
                  <a:gd name="T16" fmla="*/ 492 w 755"/>
                  <a:gd name="T17" fmla="*/ 42 h 121"/>
                  <a:gd name="T18" fmla="*/ 439 w 755"/>
                  <a:gd name="T19" fmla="*/ 51 h 121"/>
                  <a:gd name="T20" fmla="*/ 439 w 755"/>
                  <a:gd name="T21" fmla="*/ 51 h 121"/>
                  <a:gd name="T22" fmla="*/ 386 w 755"/>
                  <a:gd name="T23" fmla="*/ 59 h 121"/>
                  <a:gd name="T24" fmla="*/ 334 w 755"/>
                  <a:gd name="T25" fmla="*/ 67 h 121"/>
                  <a:gd name="T26" fmla="*/ 334 w 755"/>
                  <a:gd name="T27" fmla="*/ 67 h 121"/>
                  <a:gd name="T28" fmla="*/ 281 w 755"/>
                  <a:gd name="T29" fmla="*/ 76 h 121"/>
                  <a:gd name="T30" fmla="*/ 229 w 755"/>
                  <a:gd name="T31" fmla="*/ 84 h 121"/>
                  <a:gd name="T32" fmla="*/ 229 w 755"/>
                  <a:gd name="T33" fmla="*/ 84 h 121"/>
                  <a:gd name="T34" fmla="*/ 176 w 755"/>
                  <a:gd name="T35" fmla="*/ 93 h 121"/>
                  <a:gd name="T36" fmla="*/ 123 w 755"/>
                  <a:gd name="T37" fmla="*/ 101 h 121"/>
                  <a:gd name="T38" fmla="*/ 123 w 755"/>
                  <a:gd name="T39" fmla="*/ 101 h 121"/>
                  <a:gd name="T40" fmla="*/ 71 w 755"/>
                  <a:gd name="T41" fmla="*/ 110 h 121"/>
                  <a:gd name="T42" fmla="*/ 18 w 755"/>
                  <a:gd name="T43" fmla="*/ 118 h 121"/>
                  <a:gd name="T44" fmla="*/ 18 w 755"/>
                  <a:gd name="T45" fmla="*/ 118 h 121"/>
                  <a:gd name="T46" fmla="*/ 0 w 755"/>
                  <a:gd name="T47"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55" h="121">
                    <a:moveTo>
                      <a:pt x="755" y="0"/>
                    </a:moveTo>
                    <a:lnTo>
                      <a:pt x="755" y="0"/>
                    </a:lnTo>
                    <a:lnTo>
                      <a:pt x="702" y="8"/>
                    </a:lnTo>
                    <a:moveTo>
                      <a:pt x="650" y="17"/>
                    </a:moveTo>
                    <a:lnTo>
                      <a:pt x="650" y="17"/>
                    </a:lnTo>
                    <a:lnTo>
                      <a:pt x="597" y="25"/>
                    </a:lnTo>
                    <a:moveTo>
                      <a:pt x="544" y="34"/>
                    </a:moveTo>
                    <a:lnTo>
                      <a:pt x="544" y="34"/>
                    </a:lnTo>
                    <a:lnTo>
                      <a:pt x="492" y="42"/>
                    </a:lnTo>
                    <a:moveTo>
                      <a:pt x="439" y="51"/>
                    </a:moveTo>
                    <a:lnTo>
                      <a:pt x="439" y="51"/>
                    </a:lnTo>
                    <a:lnTo>
                      <a:pt x="386" y="59"/>
                    </a:lnTo>
                    <a:moveTo>
                      <a:pt x="334" y="67"/>
                    </a:moveTo>
                    <a:lnTo>
                      <a:pt x="334" y="67"/>
                    </a:lnTo>
                    <a:lnTo>
                      <a:pt x="281" y="76"/>
                    </a:lnTo>
                    <a:moveTo>
                      <a:pt x="229" y="84"/>
                    </a:moveTo>
                    <a:lnTo>
                      <a:pt x="229" y="84"/>
                    </a:lnTo>
                    <a:lnTo>
                      <a:pt x="176" y="93"/>
                    </a:lnTo>
                    <a:moveTo>
                      <a:pt x="123" y="101"/>
                    </a:moveTo>
                    <a:lnTo>
                      <a:pt x="123" y="101"/>
                    </a:lnTo>
                    <a:lnTo>
                      <a:pt x="71" y="110"/>
                    </a:lnTo>
                    <a:moveTo>
                      <a:pt x="18" y="118"/>
                    </a:moveTo>
                    <a:lnTo>
                      <a:pt x="18" y="118"/>
                    </a:lnTo>
                    <a:lnTo>
                      <a:pt x="0" y="121"/>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38" name="Freeform 37"/>
              <p:cNvSpPr>
                <a:spLocks noEditPoints="1"/>
              </p:cNvSpPr>
              <p:nvPr/>
            </p:nvSpPr>
            <p:spPr bwMode="auto">
              <a:xfrm>
                <a:off x="3999" y="1820"/>
                <a:ext cx="32" cy="73"/>
              </a:xfrm>
              <a:custGeom>
                <a:avLst/>
                <a:gdLst>
                  <a:gd name="T0" fmla="*/ 150 w 150"/>
                  <a:gd name="T1" fmla="*/ 0 h 342"/>
                  <a:gd name="T2" fmla="*/ 150 w 150"/>
                  <a:gd name="T3" fmla="*/ 0 h 342"/>
                  <a:gd name="T4" fmla="*/ 128 w 150"/>
                  <a:gd name="T5" fmla="*/ 49 h 342"/>
                  <a:gd name="T6" fmla="*/ 107 w 150"/>
                  <a:gd name="T7" fmla="*/ 98 h 342"/>
                  <a:gd name="T8" fmla="*/ 107 w 150"/>
                  <a:gd name="T9" fmla="*/ 98 h 342"/>
                  <a:gd name="T10" fmla="*/ 86 w 150"/>
                  <a:gd name="T11" fmla="*/ 147 h 342"/>
                  <a:gd name="T12" fmla="*/ 64 w 150"/>
                  <a:gd name="T13" fmla="*/ 196 h 342"/>
                  <a:gd name="T14" fmla="*/ 64 w 150"/>
                  <a:gd name="T15" fmla="*/ 196 h 342"/>
                  <a:gd name="T16" fmla="*/ 43 w 150"/>
                  <a:gd name="T17" fmla="*/ 245 h 342"/>
                  <a:gd name="T18" fmla="*/ 21 w 150"/>
                  <a:gd name="T19" fmla="*/ 293 h 342"/>
                  <a:gd name="T20" fmla="*/ 21 w 150"/>
                  <a:gd name="T21" fmla="*/ 293 h 342"/>
                  <a:gd name="T22" fmla="*/ 0 w 150"/>
                  <a:gd name="T23" fmla="*/ 342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0" h="342">
                    <a:moveTo>
                      <a:pt x="150" y="0"/>
                    </a:moveTo>
                    <a:lnTo>
                      <a:pt x="150" y="0"/>
                    </a:lnTo>
                    <a:lnTo>
                      <a:pt x="128" y="49"/>
                    </a:lnTo>
                    <a:moveTo>
                      <a:pt x="107" y="98"/>
                    </a:moveTo>
                    <a:lnTo>
                      <a:pt x="107" y="98"/>
                    </a:lnTo>
                    <a:lnTo>
                      <a:pt x="86" y="147"/>
                    </a:lnTo>
                    <a:moveTo>
                      <a:pt x="64" y="196"/>
                    </a:moveTo>
                    <a:lnTo>
                      <a:pt x="64" y="196"/>
                    </a:lnTo>
                    <a:lnTo>
                      <a:pt x="43" y="245"/>
                    </a:lnTo>
                    <a:moveTo>
                      <a:pt x="21" y="293"/>
                    </a:moveTo>
                    <a:lnTo>
                      <a:pt x="21" y="293"/>
                    </a:lnTo>
                    <a:lnTo>
                      <a:pt x="0" y="342"/>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39" name="Freeform 38"/>
              <p:cNvSpPr>
                <a:spLocks noEditPoints="1"/>
              </p:cNvSpPr>
              <p:nvPr/>
            </p:nvSpPr>
            <p:spPr bwMode="auto">
              <a:xfrm>
                <a:off x="3859" y="1749"/>
                <a:ext cx="45" cy="85"/>
              </a:xfrm>
              <a:custGeom>
                <a:avLst/>
                <a:gdLst>
                  <a:gd name="T0" fmla="*/ 0 w 209"/>
                  <a:gd name="T1" fmla="*/ 401 h 401"/>
                  <a:gd name="T2" fmla="*/ 0 w 209"/>
                  <a:gd name="T3" fmla="*/ 401 h 401"/>
                  <a:gd name="T4" fmla="*/ 25 w 209"/>
                  <a:gd name="T5" fmla="*/ 354 h 401"/>
                  <a:gd name="T6" fmla="*/ 49 w 209"/>
                  <a:gd name="T7" fmla="*/ 307 h 401"/>
                  <a:gd name="T8" fmla="*/ 49 w 209"/>
                  <a:gd name="T9" fmla="*/ 307 h 401"/>
                  <a:gd name="T10" fmla="*/ 74 w 209"/>
                  <a:gd name="T11" fmla="*/ 259 h 401"/>
                  <a:gd name="T12" fmla="*/ 99 w 209"/>
                  <a:gd name="T13" fmla="*/ 212 h 401"/>
                  <a:gd name="T14" fmla="*/ 99 w 209"/>
                  <a:gd name="T15" fmla="*/ 212 h 401"/>
                  <a:gd name="T16" fmla="*/ 123 w 209"/>
                  <a:gd name="T17" fmla="*/ 165 h 401"/>
                  <a:gd name="T18" fmla="*/ 148 w 209"/>
                  <a:gd name="T19" fmla="*/ 117 h 401"/>
                  <a:gd name="T20" fmla="*/ 148 w 209"/>
                  <a:gd name="T21" fmla="*/ 117 h 401"/>
                  <a:gd name="T22" fmla="*/ 172 w 209"/>
                  <a:gd name="T23" fmla="*/ 70 h 401"/>
                  <a:gd name="T24" fmla="*/ 197 w 209"/>
                  <a:gd name="T25" fmla="*/ 23 h 401"/>
                  <a:gd name="T26" fmla="*/ 197 w 209"/>
                  <a:gd name="T27" fmla="*/ 23 h 401"/>
                  <a:gd name="T28" fmla="*/ 209 w 209"/>
                  <a:gd name="T29" fmla="*/ 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9" h="401">
                    <a:moveTo>
                      <a:pt x="0" y="401"/>
                    </a:moveTo>
                    <a:lnTo>
                      <a:pt x="0" y="401"/>
                    </a:lnTo>
                    <a:lnTo>
                      <a:pt x="25" y="354"/>
                    </a:lnTo>
                    <a:moveTo>
                      <a:pt x="49" y="307"/>
                    </a:moveTo>
                    <a:lnTo>
                      <a:pt x="49" y="307"/>
                    </a:lnTo>
                    <a:lnTo>
                      <a:pt x="74" y="259"/>
                    </a:lnTo>
                    <a:moveTo>
                      <a:pt x="99" y="212"/>
                    </a:moveTo>
                    <a:lnTo>
                      <a:pt x="99" y="212"/>
                    </a:lnTo>
                    <a:lnTo>
                      <a:pt x="123" y="165"/>
                    </a:lnTo>
                    <a:moveTo>
                      <a:pt x="148" y="117"/>
                    </a:moveTo>
                    <a:lnTo>
                      <a:pt x="148" y="117"/>
                    </a:lnTo>
                    <a:lnTo>
                      <a:pt x="172" y="70"/>
                    </a:lnTo>
                    <a:moveTo>
                      <a:pt x="197" y="23"/>
                    </a:moveTo>
                    <a:lnTo>
                      <a:pt x="197" y="23"/>
                    </a:lnTo>
                    <a:lnTo>
                      <a:pt x="209"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40" name="Freeform 39"/>
              <p:cNvSpPr>
                <a:spLocks noEditPoints="1"/>
              </p:cNvSpPr>
              <p:nvPr/>
            </p:nvSpPr>
            <p:spPr bwMode="auto">
              <a:xfrm>
                <a:off x="3916" y="1749"/>
                <a:ext cx="70" cy="145"/>
              </a:xfrm>
              <a:custGeom>
                <a:avLst/>
                <a:gdLst>
                  <a:gd name="T0" fmla="*/ 328 w 328"/>
                  <a:gd name="T1" fmla="*/ 682 h 682"/>
                  <a:gd name="T2" fmla="*/ 328 w 328"/>
                  <a:gd name="T3" fmla="*/ 682 h 682"/>
                  <a:gd name="T4" fmla="*/ 305 w 328"/>
                  <a:gd name="T5" fmla="*/ 634 h 682"/>
                  <a:gd name="T6" fmla="*/ 282 w 328"/>
                  <a:gd name="T7" fmla="*/ 586 h 682"/>
                  <a:gd name="T8" fmla="*/ 282 w 328"/>
                  <a:gd name="T9" fmla="*/ 586 h 682"/>
                  <a:gd name="T10" fmla="*/ 259 w 328"/>
                  <a:gd name="T11" fmla="*/ 538 h 682"/>
                  <a:gd name="T12" fmla="*/ 236 w 328"/>
                  <a:gd name="T13" fmla="*/ 490 h 682"/>
                  <a:gd name="T14" fmla="*/ 236 w 328"/>
                  <a:gd name="T15" fmla="*/ 490 h 682"/>
                  <a:gd name="T16" fmla="*/ 213 w 328"/>
                  <a:gd name="T17" fmla="*/ 442 h 682"/>
                  <a:gd name="T18" fmla="*/ 189 w 328"/>
                  <a:gd name="T19" fmla="*/ 394 h 682"/>
                  <a:gd name="T20" fmla="*/ 189 w 328"/>
                  <a:gd name="T21" fmla="*/ 394 h 682"/>
                  <a:gd name="T22" fmla="*/ 166 w 328"/>
                  <a:gd name="T23" fmla="*/ 346 h 682"/>
                  <a:gd name="T24" fmla="*/ 143 w 328"/>
                  <a:gd name="T25" fmla="*/ 298 h 682"/>
                  <a:gd name="T26" fmla="*/ 143 w 328"/>
                  <a:gd name="T27" fmla="*/ 298 h 682"/>
                  <a:gd name="T28" fmla="*/ 120 w 328"/>
                  <a:gd name="T29" fmla="*/ 250 h 682"/>
                  <a:gd name="T30" fmla="*/ 97 w 328"/>
                  <a:gd name="T31" fmla="*/ 202 h 682"/>
                  <a:gd name="T32" fmla="*/ 97 w 328"/>
                  <a:gd name="T33" fmla="*/ 202 h 682"/>
                  <a:gd name="T34" fmla="*/ 74 w 328"/>
                  <a:gd name="T35" fmla="*/ 154 h 682"/>
                  <a:gd name="T36" fmla="*/ 51 w 328"/>
                  <a:gd name="T37" fmla="*/ 105 h 682"/>
                  <a:gd name="T38" fmla="*/ 51 w 328"/>
                  <a:gd name="T39" fmla="*/ 105 h 682"/>
                  <a:gd name="T40" fmla="*/ 28 w 328"/>
                  <a:gd name="T41" fmla="*/ 57 h 682"/>
                  <a:gd name="T42" fmla="*/ 4 w 328"/>
                  <a:gd name="T43" fmla="*/ 9 h 682"/>
                  <a:gd name="T44" fmla="*/ 4 w 328"/>
                  <a:gd name="T45" fmla="*/ 9 h 682"/>
                  <a:gd name="T46" fmla="*/ 0 w 328"/>
                  <a:gd name="T47" fmla="*/ 0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8" h="682">
                    <a:moveTo>
                      <a:pt x="328" y="682"/>
                    </a:moveTo>
                    <a:lnTo>
                      <a:pt x="328" y="682"/>
                    </a:lnTo>
                    <a:lnTo>
                      <a:pt x="305" y="634"/>
                    </a:lnTo>
                    <a:moveTo>
                      <a:pt x="282" y="586"/>
                    </a:moveTo>
                    <a:lnTo>
                      <a:pt x="282" y="586"/>
                    </a:lnTo>
                    <a:lnTo>
                      <a:pt x="259" y="538"/>
                    </a:lnTo>
                    <a:moveTo>
                      <a:pt x="236" y="490"/>
                    </a:moveTo>
                    <a:lnTo>
                      <a:pt x="236" y="490"/>
                    </a:lnTo>
                    <a:lnTo>
                      <a:pt x="213" y="442"/>
                    </a:lnTo>
                    <a:moveTo>
                      <a:pt x="189" y="394"/>
                    </a:moveTo>
                    <a:lnTo>
                      <a:pt x="189" y="394"/>
                    </a:lnTo>
                    <a:lnTo>
                      <a:pt x="166" y="346"/>
                    </a:lnTo>
                    <a:moveTo>
                      <a:pt x="143" y="298"/>
                    </a:moveTo>
                    <a:lnTo>
                      <a:pt x="143" y="298"/>
                    </a:lnTo>
                    <a:lnTo>
                      <a:pt x="120" y="250"/>
                    </a:lnTo>
                    <a:moveTo>
                      <a:pt x="97" y="202"/>
                    </a:moveTo>
                    <a:lnTo>
                      <a:pt x="97" y="202"/>
                    </a:lnTo>
                    <a:lnTo>
                      <a:pt x="74" y="154"/>
                    </a:lnTo>
                    <a:moveTo>
                      <a:pt x="51" y="105"/>
                    </a:moveTo>
                    <a:lnTo>
                      <a:pt x="51" y="105"/>
                    </a:lnTo>
                    <a:lnTo>
                      <a:pt x="28" y="57"/>
                    </a:lnTo>
                    <a:moveTo>
                      <a:pt x="4" y="9"/>
                    </a:moveTo>
                    <a:lnTo>
                      <a:pt x="4" y="9"/>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41" name="Freeform 40"/>
              <p:cNvSpPr>
                <a:spLocks noEditPoints="1"/>
              </p:cNvSpPr>
              <p:nvPr/>
            </p:nvSpPr>
            <p:spPr bwMode="auto">
              <a:xfrm>
                <a:off x="3872" y="1847"/>
                <a:ext cx="258" cy="44"/>
              </a:xfrm>
              <a:custGeom>
                <a:avLst/>
                <a:gdLst>
                  <a:gd name="T0" fmla="*/ 1209 w 1209"/>
                  <a:gd name="T1" fmla="*/ 208 h 208"/>
                  <a:gd name="T2" fmla="*/ 1209 w 1209"/>
                  <a:gd name="T3" fmla="*/ 208 h 208"/>
                  <a:gd name="T4" fmla="*/ 1156 w 1209"/>
                  <a:gd name="T5" fmla="*/ 198 h 208"/>
                  <a:gd name="T6" fmla="*/ 1104 w 1209"/>
                  <a:gd name="T7" fmla="*/ 189 h 208"/>
                  <a:gd name="T8" fmla="*/ 1104 w 1209"/>
                  <a:gd name="T9" fmla="*/ 189 h 208"/>
                  <a:gd name="T10" fmla="*/ 1051 w 1209"/>
                  <a:gd name="T11" fmla="*/ 180 h 208"/>
                  <a:gd name="T12" fmla="*/ 999 w 1209"/>
                  <a:gd name="T13" fmla="*/ 171 h 208"/>
                  <a:gd name="T14" fmla="*/ 999 w 1209"/>
                  <a:gd name="T15" fmla="*/ 171 h 208"/>
                  <a:gd name="T16" fmla="*/ 946 w 1209"/>
                  <a:gd name="T17" fmla="*/ 162 h 208"/>
                  <a:gd name="T18" fmla="*/ 893 w 1209"/>
                  <a:gd name="T19" fmla="*/ 153 h 208"/>
                  <a:gd name="T20" fmla="*/ 893 w 1209"/>
                  <a:gd name="T21" fmla="*/ 153 h 208"/>
                  <a:gd name="T22" fmla="*/ 841 w 1209"/>
                  <a:gd name="T23" fmla="*/ 144 h 208"/>
                  <a:gd name="T24" fmla="*/ 788 w 1209"/>
                  <a:gd name="T25" fmla="*/ 135 h 208"/>
                  <a:gd name="T26" fmla="*/ 788 w 1209"/>
                  <a:gd name="T27" fmla="*/ 135 h 208"/>
                  <a:gd name="T28" fmla="*/ 736 w 1209"/>
                  <a:gd name="T29" fmla="*/ 126 h 208"/>
                  <a:gd name="T30" fmla="*/ 683 w 1209"/>
                  <a:gd name="T31" fmla="*/ 117 h 208"/>
                  <a:gd name="T32" fmla="*/ 683 w 1209"/>
                  <a:gd name="T33" fmla="*/ 117 h 208"/>
                  <a:gd name="T34" fmla="*/ 631 w 1209"/>
                  <a:gd name="T35" fmla="*/ 108 h 208"/>
                  <a:gd name="T36" fmla="*/ 578 w 1209"/>
                  <a:gd name="T37" fmla="*/ 99 h 208"/>
                  <a:gd name="T38" fmla="*/ 578 w 1209"/>
                  <a:gd name="T39" fmla="*/ 99 h 208"/>
                  <a:gd name="T40" fmla="*/ 526 w 1209"/>
                  <a:gd name="T41" fmla="*/ 90 h 208"/>
                  <a:gd name="T42" fmla="*/ 473 w 1209"/>
                  <a:gd name="T43" fmla="*/ 81 h 208"/>
                  <a:gd name="T44" fmla="*/ 473 w 1209"/>
                  <a:gd name="T45" fmla="*/ 81 h 208"/>
                  <a:gd name="T46" fmla="*/ 420 w 1209"/>
                  <a:gd name="T47" fmla="*/ 72 h 208"/>
                  <a:gd name="T48" fmla="*/ 368 w 1209"/>
                  <a:gd name="T49" fmla="*/ 63 h 208"/>
                  <a:gd name="T50" fmla="*/ 368 w 1209"/>
                  <a:gd name="T51" fmla="*/ 63 h 208"/>
                  <a:gd name="T52" fmla="*/ 315 w 1209"/>
                  <a:gd name="T53" fmla="*/ 54 h 208"/>
                  <a:gd name="T54" fmla="*/ 263 w 1209"/>
                  <a:gd name="T55" fmla="*/ 45 h 208"/>
                  <a:gd name="T56" fmla="*/ 263 w 1209"/>
                  <a:gd name="T57" fmla="*/ 45 h 208"/>
                  <a:gd name="T58" fmla="*/ 210 w 1209"/>
                  <a:gd name="T59" fmla="*/ 36 h 208"/>
                  <a:gd name="T60" fmla="*/ 158 w 1209"/>
                  <a:gd name="T61" fmla="*/ 27 h 208"/>
                  <a:gd name="T62" fmla="*/ 158 w 1209"/>
                  <a:gd name="T63" fmla="*/ 27 h 208"/>
                  <a:gd name="T64" fmla="*/ 105 w 1209"/>
                  <a:gd name="T65" fmla="*/ 18 h 208"/>
                  <a:gd name="T66" fmla="*/ 52 w 1209"/>
                  <a:gd name="T67" fmla="*/ 9 h 208"/>
                  <a:gd name="T68" fmla="*/ 52 w 1209"/>
                  <a:gd name="T69" fmla="*/ 9 h 208"/>
                  <a:gd name="T70" fmla="*/ 0 w 1209"/>
                  <a:gd name="T7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09" h="208">
                    <a:moveTo>
                      <a:pt x="1209" y="208"/>
                    </a:moveTo>
                    <a:lnTo>
                      <a:pt x="1209" y="208"/>
                    </a:lnTo>
                    <a:lnTo>
                      <a:pt x="1156" y="198"/>
                    </a:lnTo>
                    <a:moveTo>
                      <a:pt x="1104" y="189"/>
                    </a:moveTo>
                    <a:lnTo>
                      <a:pt x="1104" y="189"/>
                    </a:lnTo>
                    <a:lnTo>
                      <a:pt x="1051" y="180"/>
                    </a:lnTo>
                    <a:moveTo>
                      <a:pt x="999" y="171"/>
                    </a:moveTo>
                    <a:lnTo>
                      <a:pt x="999" y="171"/>
                    </a:lnTo>
                    <a:lnTo>
                      <a:pt x="946" y="162"/>
                    </a:lnTo>
                    <a:moveTo>
                      <a:pt x="893" y="153"/>
                    </a:moveTo>
                    <a:lnTo>
                      <a:pt x="893" y="153"/>
                    </a:lnTo>
                    <a:lnTo>
                      <a:pt x="841" y="144"/>
                    </a:lnTo>
                    <a:moveTo>
                      <a:pt x="788" y="135"/>
                    </a:moveTo>
                    <a:lnTo>
                      <a:pt x="788" y="135"/>
                    </a:lnTo>
                    <a:lnTo>
                      <a:pt x="736" y="126"/>
                    </a:lnTo>
                    <a:moveTo>
                      <a:pt x="683" y="117"/>
                    </a:moveTo>
                    <a:lnTo>
                      <a:pt x="683" y="117"/>
                    </a:lnTo>
                    <a:lnTo>
                      <a:pt x="631" y="108"/>
                    </a:lnTo>
                    <a:moveTo>
                      <a:pt x="578" y="99"/>
                    </a:moveTo>
                    <a:lnTo>
                      <a:pt x="578" y="99"/>
                    </a:lnTo>
                    <a:lnTo>
                      <a:pt x="526" y="90"/>
                    </a:lnTo>
                    <a:moveTo>
                      <a:pt x="473" y="81"/>
                    </a:moveTo>
                    <a:lnTo>
                      <a:pt x="473" y="81"/>
                    </a:lnTo>
                    <a:lnTo>
                      <a:pt x="420" y="72"/>
                    </a:lnTo>
                    <a:moveTo>
                      <a:pt x="368" y="63"/>
                    </a:moveTo>
                    <a:lnTo>
                      <a:pt x="368" y="63"/>
                    </a:lnTo>
                    <a:lnTo>
                      <a:pt x="315" y="54"/>
                    </a:lnTo>
                    <a:moveTo>
                      <a:pt x="263" y="45"/>
                    </a:moveTo>
                    <a:lnTo>
                      <a:pt x="263" y="45"/>
                    </a:lnTo>
                    <a:lnTo>
                      <a:pt x="210" y="36"/>
                    </a:lnTo>
                    <a:moveTo>
                      <a:pt x="158" y="27"/>
                    </a:moveTo>
                    <a:lnTo>
                      <a:pt x="158" y="27"/>
                    </a:lnTo>
                    <a:lnTo>
                      <a:pt x="105" y="18"/>
                    </a:lnTo>
                    <a:moveTo>
                      <a:pt x="52" y="9"/>
                    </a:moveTo>
                    <a:lnTo>
                      <a:pt x="52" y="9"/>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42" name="Freeform 41"/>
              <p:cNvSpPr>
                <a:spLocks noEditPoints="1"/>
              </p:cNvSpPr>
              <p:nvPr/>
            </p:nvSpPr>
            <p:spPr bwMode="auto">
              <a:xfrm>
                <a:off x="4007" y="1897"/>
                <a:ext cx="125" cy="8"/>
              </a:xfrm>
              <a:custGeom>
                <a:avLst/>
                <a:gdLst>
                  <a:gd name="T0" fmla="*/ 586 w 586"/>
                  <a:gd name="T1" fmla="*/ 0 h 38"/>
                  <a:gd name="T2" fmla="*/ 586 w 586"/>
                  <a:gd name="T3" fmla="*/ 0 h 38"/>
                  <a:gd name="T4" fmla="*/ 533 w 586"/>
                  <a:gd name="T5" fmla="*/ 3 h 38"/>
                  <a:gd name="T6" fmla="*/ 479 w 586"/>
                  <a:gd name="T7" fmla="*/ 6 h 38"/>
                  <a:gd name="T8" fmla="*/ 479 w 586"/>
                  <a:gd name="T9" fmla="*/ 6 h 38"/>
                  <a:gd name="T10" fmla="*/ 426 w 586"/>
                  <a:gd name="T11" fmla="*/ 10 h 38"/>
                  <a:gd name="T12" fmla="*/ 373 w 586"/>
                  <a:gd name="T13" fmla="*/ 13 h 38"/>
                  <a:gd name="T14" fmla="*/ 373 w 586"/>
                  <a:gd name="T15" fmla="*/ 13 h 38"/>
                  <a:gd name="T16" fmla="*/ 320 w 586"/>
                  <a:gd name="T17" fmla="*/ 17 h 38"/>
                  <a:gd name="T18" fmla="*/ 266 w 586"/>
                  <a:gd name="T19" fmla="*/ 20 h 38"/>
                  <a:gd name="T20" fmla="*/ 266 w 586"/>
                  <a:gd name="T21" fmla="*/ 20 h 38"/>
                  <a:gd name="T22" fmla="*/ 213 w 586"/>
                  <a:gd name="T23" fmla="*/ 24 h 38"/>
                  <a:gd name="T24" fmla="*/ 160 w 586"/>
                  <a:gd name="T25" fmla="*/ 27 h 38"/>
                  <a:gd name="T26" fmla="*/ 160 w 586"/>
                  <a:gd name="T27" fmla="*/ 27 h 38"/>
                  <a:gd name="T28" fmla="*/ 107 w 586"/>
                  <a:gd name="T29" fmla="*/ 31 h 38"/>
                  <a:gd name="T30" fmla="*/ 54 w 586"/>
                  <a:gd name="T31" fmla="*/ 34 h 38"/>
                  <a:gd name="T32" fmla="*/ 54 w 586"/>
                  <a:gd name="T33" fmla="*/ 34 h 38"/>
                  <a:gd name="T34" fmla="*/ 0 w 586"/>
                  <a:gd name="T35"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6" h="38">
                    <a:moveTo>
                      <a:pt x="586" y="0"/>
                    </a:moveTo>
                    <a:lnTo>
                      <a:pt x="586" y="0"/>
                    </a:lnTo>
                    <a:lnTo>
                      <a:pt x="533" y="3"/>
                    </a:lnTo>
                    <a:moveTo>
                      <a:pt x="479" y="6"/>
                    </a:moveTo>
                    <a:lnTo>
                      <a:pt x="479" y="6"/>
                    </a:lnTo>
                    <a:lnTo>
                      <a:pt x="426" y="10"/>
                    </a:lnTo>
                    <a:moveTo>
                      <a:pt x="373" y="13"/>
                    </a:moveTo>
                    <a:lnTo>
                      <a:pt x="373" y="13"/>
                    </a:lnTo>
                    <a:lnTo>
                      <a:pt x="320" y="17"/>
                    </a:lnTo>
                    <a:moveTo>
                      <a:pt x="266" y="20"/>
                    </a:moveTo>
                    <a:lnTo>
                      <a:pt x="266" y="20"/>
                    </a:lnTo>
                    <a:lnTo>
                      <a:pt x="213" y="24"/>
                    </a:lnTo>
                    <a:moveTo>
                      <a:pt x="160" y="27"/>
                    </a:moveTo>
                    <a:lnTo>
                      <a:pt x="160" y="27"/>
                    </a:lnTo>
                    <a:lnTo>
                      <a:pt x="107" y="31"/>
                    </a:lnTo>
                    <a:moveTo>
                      <a:pt x="54" y="34"/>
                    </a:moveTo>
                    <a:lnTo>
                      <a:pt x="54" y="34"/>
                    </a:lnTo>
                    <a:lnTo>
                      <a:pt x="0" y="38"/>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43" name="Freeform 42"/>
              <p:cNvSpPr>
                <a:spLocks noEditPoints="1"/>
              </p:cNvSpPr>
              <p:nvPr/>
            </p:nvSpPr>
            <p:spPr bwMode="auto">
              <a:xfrm>
                <a:off x="3865" y="1852"/>
                <a:ext cx="116" cy="48"/>
              </a:xfrm>
              <a:custGeom>
                <a:avLst/>
                <a:gdLst>
                  <a:gd name="T0" fmla="*/ 542 w 542"/>
                  <a:gd name="T1" fmla="*/ 225 h 225"/>
                  <a:gd name="T2" fmla="*/ 542 w 542"/>
                  <a:gd name="T3" fmla="*/ 225 h 225"/>
                  <a:gd name="T4" fmla="*/ 493 w 542"/>
                  <a:gd name="T5" fmla="*/ 204 h 225"/>
                  <a:gd name="T6" fmla="*/ 443 w 542"/>
                  <a:gd name="T7" fmla="*/ 184 h 225"/>
                  <a:gd name="T8" fmla="*/ 443 w 542"/>
                  <a:gd name="T9" fmla="*/ 184 h 225"/>
                  <a:gd name="T10" fmla="*/ 394 w 542"/>
                  <a:gd name="T11" fmla="*/ 163 h 225"/>
                  <a:gd name="T12" fmla="*/ 345 w 542"/>
                  <a:gd name="T13" fmla="*/ 143 h 225"/>
                  <a:gd name="T14" fmla="*/ 345 w 542"/>
                  <a:gd name="T15" fmla="*/ 143 h 225"/>
                  <a:gd name="T16" fmla="*/ 296 w 542"/>
                  <a:gd name="T17" fmla="*/ 123 h 225"/>
                  <a:gd name="T18" fmla="*/ 246 w 542"/>
                  <a:gd name="T19" fmla="*/ 102 h 225"/>
                  <a:gd name="T20" fmla="*/ 246 w 542"/>
                  <a:gd name="T21" fmla="*/ 102 h 225"/>
                  <a:gd name="T22" fmla="*/ 197 w 542"/>
                  <a:gd name="T23" fmla="*/ 82 h 225"/>
                  <a:gd name="T24" fmla="*/ 148 w 542"/>
                  <a:gd name="T25" fmla="*/ 61 h 225"/>
                  <a:gd name="T26" fmla="*/ 148 w 542"/>
                  <a:gd name="T27" fmla="*/ 61 h 225"/>
                  <a:gd name="T28" fmla="*/ 98 w 542"/>
                  <a:gd name="T29" fmla="*/ 41 h 225"/>
                  <a:gd name="T30" fmla="*/ 49 w 542"/>
                  <a:gd name="T31" fmla="*/ 20 h 225"/>
                  <a:gd name="T32" fmla="*/ 49 w 542"/>
                  <a:gd name="T33" fmla="*/ 20 h 225"/>
                  <a:gd name="T34" fmla="*/ 0 w 542"/>
                  <a:gd name="T35"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42" h="225">
                    <a:moveTo>
                      <a:pt x="542" y="225"/>
                    </a:moveTo>
                    <a:lnTo>
                      <a:pt x="542" y="225"/>
                    </a:lnTo>
                    <a:lnTo>
                      <a:pt x="493" y="204"/>
                    </a:lnTo>
                    <a:moveTo>
                      <a:pt x="443" y="184"/>
                    </a:moveTo>
                    <a:lnTo>
                      <a:pt x="443" y="184"/>
                    </a:lnTo>
                    <a:lnTo>
                      <a:pt x="394" y="163"/>
                    </a:lnTo>
                    <a:moveTo>
                      <a:pt x="345" y="143"/>
                    </a:moveTo>
                    <a:lnTo>
                      <a:pt x="345" y="143"/>
                    </a:lnTo>
                    <a:lnTo>
                      <a:pt x="296" y="123"/>
                    </a:lnTo>
                    <a:moveTo>
                      <a:pt x="246" y="102"/>
                    </a:moveTo>
                    <a:lnTo>
                      <a:pt x="246" y="102"/>
                    </a:lnTo>
                    <a:lnTo>
                      <a:pt x="197" y="82"/>
                    </a:lnTo>
                    <a:moveTo>
                      <a:pt x="148" y="61"/>
                    </a:moveTo>
                    <a:lnTo>
                      <a:pt x="148" y="61"/>
                    </a:lnTo>
                    <a:lnTo>
                      <a:pt x="98" y="41"/>
                    </a:lnTo>
                    <a:moveTo>
                      <a:pt x="49" y="20"/>
                    </a:moveTo>
                    <a:lnTo>
                      <a:pt x="49" y="20"/>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44" name="Freeform 43"/>
              <p:cNvSpPr>
                <a:spLocks noEditPoints="1"/>
              </p:cNvSpPr>
              <p:nvPr/>
            </p:nvSpPr>
            <p:spPr bwMode="auto">
              <a:xfrm>
                <a:off x="3860" y="1861"/>
                <a:ext cx="27" cy="145"/>
              </a:xfrm>
              <a:custGeom>
                <a:avLst/>
                <a:gdLst>
                  <a:gd name="T0" fmla="*/ 128 w 128"/>
                  <a:gd name="T1" fmla="*/ 682 h 682"/>
                  <a:gd name="T2" fmla="*/ 128 w 128"/>
                  <a:gd name="T3" fmla="*/ 682 h 682"/>
                  <a:gd name="T4" fmla="*/ 118 w 128"/>
                  <a:gd name="T5" fmla="*/ 629 h 682"/>
                  <a:gd name="T6" fmla="*/ 108 w 128"/>
                  <a:gd name="T7" fmla="*/ 577 h 682"/>
                  <a:gd name="T8" fmla="*/ 108 w 128"/>
                  <a:gd name="T9" fmla="*/ 577 h 682"/>
                  <a:gd name="T10" fmla="*/ 98 w 128"/>
                  <a:gd name="T11" fmla="*/ 524 h 682"/>
                  <a:gd name="T12" fmla="*/ 88 w 128"/>
                  <a:gd name="T13" fmla="*/ 472 h 682"/>
                  <a:gd name="T14" fmla="*/ 88 w 128"/>
                  <a:gd name="T15" fmla="*/ 472 h 682"/>
                  <a:gd name="T16" fmla="*/ 79 w 128"/>
                  <a:gd name="T17" fmla="*/ 419 h 682"/>
                  <a:gd name="T18" fmla="*/ 69 w 128"/>
                  <a:gd name="T19" fmla="*/ 367 h 682"/>
                  <a:gd name="T20" fmla="*/ 69 w 128"/>
                  <a:gd name="T21" fmla="*/ 367 h 682"/>
                  <a:gd name="T22" fmla="*/ 59 w 128"/>
                  <a:gd name="T23" fmla="*/ 315 h 682"/>
                  <a:gd name="T24" fmla="*/ 49 w 128"/>
                  <a:gd name="T25" fmla="*/ 262 h 682"/>
                  <a:gd name="T26" fmla="*/ 49 w 128"/>
                  <a:gd name="T27" fmla="*/ 262 h 682"/>
                  <a:gd name="T28" fmla="*/ 39 w 128"/>
                  <a:gd name="T29" fmla="*/ 210 h 682"/>
                  <a:gd name="T30" fmla="*/ 29 w 128"/>
                  <a:gd name="T31" fmla="*/ 157 h 682"/>
                  <a:gd name="T32" fmla="*/ 29 w 128"/>
                  <a:gd name="T33" fmla="*/ 157 h 682"/>
                  <a:gd name="T34" fmla="*/ 20 w 128"/>
                  <a:gd name="T35" fmla="*/ 105 h 682"/>
                  <a:gd name="T36" fmla="*/ 10 w 128"/>
                  <a:gd name="T37" fmla="*/ 52 h 682"/>
                  <a:gd name="T38" fmla="*/ 10 w 128"/>
                  <a:gd name="T39" fmla="*/ 52 h 682"/>
                  <a:gd name="T40" fmla="*/ 0 w 128"/>
                  <a:gd name="T41" fmla="*/ 0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682">
                    <a:moveTo>
                      <a:pt x="128" y="682"/>
                    </a:moveTo>
                    <a:lnTo>
                      <a:pt x="128" y="682"/>
                    </a:lnTo>
                    <a:lnTo>
                      <a:pt x="118" y="629"/>
                    </a:lnTo>
                    <a:moveTo>
                      <a:pt x="108" y="577"/>
                    </a:moveTo>
                    <a:lnTo>
                      <a:pt x="108" y="577"/>
                    </a:lnTo>
                    <a:lnTo>
                      <a:pt x="98" y="524"/>
                    </a:lnTo>
                    <a:moveTo>
                      <a:pt x="88" y="472"/>
                    </a:moveTo>
                    <a:lnTo>
                      <a:pt x="88" y="472"/>
                    </a:lnTo>
                    <a:lnTo>
                      <a:pt x="79" y="419"/>
                    </a:lnTo>
                    <a:moveTo>
                      <a:pt x="69" y="367"/>
                    </a:moveTo>
                    <a:lnTo>
                      <a:pt x="69" y="367"/>
                    </a:lnTo>
                    <a:lnTo>
                      <a:pt x="59" y="315"/>
                    </a:lnTo>
                    <a:moveTo>
                      <a:pt x="49" y="262"/>
                    </a:moveTo>
                    <a:lnTo>
                      <a:pt x="49" y="262"/>
                    </a:lnTo>
                    <a:lnTo>
                      <a:pt x="39" y="210"/>
                    </a:lnTo>
                    <a:moveTo>
                      <a:pt x="29" y="157"/>
                    </a:moveTo>
                    <a:lnTo>
                      <a:pt x="29" y="157"/>
                    </a:lnTo>
                    <a:lnTo>
                      <a:pt x="20" y="105"/>
                    </a:lnTo>
                    <a:moveTo>
                      <a:pt x="10" y="52"/>
                    </a:moveTo>
                    <a:lnTo>
                      <a:pt x="10" y="52"/>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45" name="Freeform 44"/>
              <p:cNvSpPr>
                <a:spLocks noEditPoints="1"/>
              </p:cNvSpPr>
              <p:nvPr/>
            </p:nvSpPr>
            <p:spPr bwMode="auto">
              <a:xfrm>
                <a:off x="3900" y="2019"/>
                <a:ext cx="80" cy="0"/>
              </a:xfrm>
              <a:custGeom>
                <a:avLst/>
                <a:gdLst>
                  <a:gd name="T0" fmla="*/ 373 w 373"/>
                  <a:gd name="T1" fmla="*/ 373 w 373"/>
                  <a:gd name="T2" fmla="*/ 320 w 373"/>
                  <a:gd name="T3" fmla="*/ 266 w 373"/>
                  <a:gd name="T4" fmla="*/ 266 w 373"/>
                  <a:gd name="T5" fmla="*/ 213 w 373"/>
                  <a:gd name="T6" fmla="*/ 160 w 373"/>
                  <a:gd name="T7" fmla="*/ 160 w 373"/>
                  <a:gd name="T8" fmla="*/ 106 w 373"/>
                  <a:gd name="T9" fmla="*/ 53 w 373"/>
                  <a:gd name="T10" fmla="*/ 53 w 373"/>
                  <a:gd name="T11" fmla="*/ 0 w 373"/>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Lst>
                <a:rect l="0" t="0" r="r" b="b"/>
                <a:pathLst>
                  <a:path w="373">
                    <a:moveTo>
                      <a:pt x="373" y="0"/>
                    </a:moveTo>
                    <a:lnTo>
                      <a:pt x="373" y="0"/>
                    </a:lnTo>
                    <a:lnTo>
                      <a:pt x="320" y="0"/>
                    </a:lnTo>
                    <a:moveTo>
                      <a:pt x="266" y="0"/>
                    </a:moveTo>
                    <a:lnTo>
                      <a:pt x="266" y="0"/>
                    </a:lnTo>
                    <a:lnTo>
                      <a:pt x="213" y="0"/>
                    </a:lnTo>
                    <a:moveTo>
                      <a:pt x="160" y="0"/>
                    </a:moveTo>
                    <a:lnTo>
                      <a:pt x="160" y="0"/>
                    </a:lnTo>
                    <a:lnTo>
                      <a:pt x="106" y="0"/>
                    </a:lnTo>
                    <a:moveTo>
                      <a:pt x="53" y="0"/>
                    </a:moveTo>
                    <a:lnTo>
                      <a:pt x="53" y="0"/>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46" name="Freeform 45"/>
              <p:cNvSpPr>
                <a:spLocks noEditPoints="1"/>
              </p:cNvSpPr>
              <p:nvPr/>
            </p:nvSpPr>
            <p:spPr bwMode="auto">
              <a:xfrm>
                <a:off x="3992" y="1927"/>
                <a:ext cx="0" cy="79"/>
              </a:xfrm>
              <a:custGeom>
                <a:avLst/>
                <a:gdLst>
                  <a:gd name="T0" fmla="*/ 374 h 374"/>
                  <a:gd name="T1" fmla="*/ 374 h 374"/>
                  <a:gd name="T2" fmla="*/ 320 h 374"/>
                  <a:gd name="T3" fmla="*/ 267 h 374"/>
                  <a:gd name="T4" fmla="*/ 267 h 374"/>
                  <a:gd name="T5" fmla="*/ 214 h 374"/>
                  <a:gd name="T6" fmla="*/ 160 h 374"/>
                  <a:gd name="T7" fmla="*/ 160 h 374"/>
                  <a:gd name="T8" fmla="*/ 107 h 374"/>
                  <a:gd name="T9" fmla="*/ 54 h 374"/>
                  <a:gd name="T10" fmla="*/ 54 h 374"/>
                  <a:gd name="T11" fmla="*/ 0 h 374"/>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Lst>
                <a:rect l="0" t="0" r="r" b="b"/>
                <a:pathLst>
                  <a:path h="374">
                    <a:moveTo>
                      <a:pt x="0" y="374"/>
                    </a:moveTo>
                    <a:lnTo>
                      <a:pt x="0" y="374"/>
                    </a:lnTo>
                    <a:lnTo>
                      <a:pt x="0" y="320"/>
                    </a:lnTo>
                    <a:moveTo>
                      <a:pt x="0" y="267"/>
                    </a:moveTo>
                    <a:lnTo>
                      <a:pt x="0" y="267"/>
                    </a:lnTo>
                    <a:lnTo>
                      <a:pt x="0" y="214"/>
                    </a:lnTo>
                    <a:moveTo>
                      <a:pt x="0" y="160"/>
                    </a:moveTo>
                    <a:lnTo>
                      <a:pt x="0" y="160"/>
                    </a:lnTo>
                    <a:lnTo>
                      <a:pt x="0" y="107"/>
                    </a:lnTo>
                    <a:moveTo>
                      <a:pt x="0" y="54"/>
                    </a:moveTo>
                    <a:lnTo>
                      <a:pt x="0" y="54"/>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47" name="Freeform 46"/>
              <p:cNvSpPr>
                <a:spLocks noEditPoints="1"/>
              </p:cNvSpPr>
              <p:nvPr/>
            </p:nvSpPr>
            <p:spPr bwMode="auto">
              <a:xfrm>
                <a:off x="4003" y="1902"/>
                <a:ext cx="134" cy="107"/>
              </a:xfrm>
              <a:custGeom>
                <a:avLst/>
                <a:gdLst>
                  <a:gd name="T0" fmla="*/ 627 w 627"/>
                  <a:gd name="T1" fmla="*/ 0 h 497"/>
                  <a:gd name="T2" fmla="*/ 627 w 627"/>
                  <a:gd name="T3" fmla="*/ 0 h 497"/>
                  <a:gd name="T4" fmla="*/ 585 w 627"/>
                  <a:gd name="T5" fmla="*/ 33 h 497"/>
                  <a:gd name="T6" fmla="*/ 544 w 627"/>
                  <a:gd name="T7" fmla="*/ 66 h 497"/>
                  <a:gd name="T8" fmla="*/ 544 w 627"/>
                  <a:gd name="T9" fmla="*/ 66 h 497"/>
                  <a:gd name="T10" fmla="*/ 502 w 627"/>
                  <a:gd name="T11" fmla="*/ 99 h 497"/>
                  <a:gd name="T12" fmla="*/ 460 w 627"/>
                  <a:gd name="T13" fmla="*/ 132 h 497"/>
                  <a:gd name="T14" fmla="*/ 460 w 627"/>
                  <a:gd name="T15" fmla="*/ 132 h 497"/>
                  <a:gd name="T16" fmla="*/ 418 w 627"/>
                  <a:gd name="T17" fmla="*/ 165 h 497"/>
                  <a:gd name="T18" fmla="*/ 376 w 627"/>
                  <a:gd name="T19" fmla="*/ 198 h 497"/>
                  <a:gd name="T20" fmla="*/ 376 w 627"/>
                  <a:gd name="T21" fmla="*/ 198 h 497"/>
                  <a:gd name="T22" fmla="*/ 335 w 627"/>
                  <a:gd name="T23" fmla="*/ 232 h 497"/>
                  <a:gd name="T24" fmla="*/ 293 w 627"/>
                  <a:gd name="T25" fmla="*/ 265 h 497"/>
                  <a:gd name="T26" fmla="*/ 293 w 627"/>
                  <a:gd name="T27" fmla="*/ 265 h 497"/>
                  <a:gd name="T28" fmla="*/ 251 w 627"/>
                  <a:gd name="T29" fmla="*/ 298 h 497"/>
                  <a:gd name="T30" fmla="*/ 209 w 627"/>
                  <a:gd name="T31" fmla="*/ 331 h 497"/>
                  <a:gd name="T32" fmla="*/ 209 w 627"/>
                  <a:gd name="T33" fmla="*/ 331 h 497"/>
                  <a:gd name="T34" fmla="*/ 167 w 627"/>
                  <a:gd name="T35" fmla="*/ 364 h 497"/>
                  <a:gd name="T36" fmla="*/ 126 w 627"/>
                  <a:gd name="T37" fmla="*/ 397 h 497"/>
                  <a:gd name="T38" fmla="*/ 126 w 627"/>
                  <a:gd name="T39" fmla="*/ 397 h 497"/>
                  <a:gd name="T40" fmla="*/ 84 w 627"/>
                  <a:gd name="T41" fmla="*/ 430 h 497"/>
                  <a:gd name="T42" fmla="*/ 42 w 627"/>
                  <a:gd name="T43" fmla="*/ 463 h 497"/>
                  <a:gd name="T44" fmla="*/ 42 w 627"/>
                  <a:gd name="T45" fmla="*/ 463 h 497"/>
                  <a:gd name="T46" fmla="*/ 0 w 627"/>
                  <a:gd name="T47" fmla="*/ 497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27" h="497">
                    <a:moveTo>
                      <a:pt x="627" y="0"/>
                    </a:moveTo>
                    <a:lnTo>
                      <a:pt x="627" y="0"/>
                    </a:lnTo>
                    <a:lnTo>
                      <a:pt x="585" y="33"/>
                    </a:lnTo>
                    <a:moveTo>
                      <a:pt x="544" y="66"/>
                    </a:moveTo>
                    <a:lnTo>
                      <a:pt x="544" y="66"/>
                    </a:lnTo>
                    <a:lnTo>
                      <a:pt x="502" y="99"/>
                    </a:lnTo>
                    <a:moveTo>
                      <a:pt x="460" y="132"/>
                    </a:moveTo>
                    <a:lnTo>
                      <a:pt x="460" y="132"/>
                    </a:lnTo>
                    <a:lnTo>
                      <a:pt x="418" y="165"/>
                    </a:lnTo>
                    <a:moveTo>
                      <a:pt x="376" y="198"/>
                    </a:moveTo>
                    <a:lnTo>
                      <a:pt x="376" y="198"/>
                    </a:lnTo>
                    <a:lnTo>
                      <a:pt x="335" y="232"/>
                    </a:lnTo>
                    <a:moveTo>
                      <a:pt x="293" y="265"/>
                    </a:moveTo>
                    <a:lnTo>
                      <a:pt x="293" y="265"/>
                    </a:lnTo>
                    <a:lnTo>
                      <a:pt x="251" y="298"/>
                    </a:lnTo>
                    <a:moveTo>
                      <a:pt x="209" y="331"/>
                    </a:moveTo>
                    <a:lnTo>
                      <a:pt x="209" y="331"/>
                    </a:lnTo>
                    <a:lnTo>
                      <a:pt x="167" y="364"/>
                    </a:lnTo>
                    <a:moveTo>
                      <a:pt x="126" y="397"/>
                    </a:moveTo>
                    <a:lnTo>
                      <a:pt x="126" y="397"/>
                    </a:lnTo>
                    <a:lnTo>
                      <a:pt x="84" y="430"/>
                    </a:lnTo>
                    <a:moveTo>
                      <a:pt x="42" y="463"/>
                    </a:moveTo>
                    <a:lnTo>
                      <a:pt x="42" y="463"/>
                    </a:lnTo>
                    <a:lnTo>
                      <a:pt x="0" y="497"/>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48" name="Freeform 47"/>
              <p:cNvSpPr>
                <a:spLocks noEditPoints="1"/>
              </p:cNvSpPr>
              <p:nvPr/>
            </p:nvSpPr>
            <p:spPr bwMode="auto">
              <a:xfrm>
                <a:off x="4115" y="1904"/>
                <a:ext cx="28" cy="145"/>
              </a:xfrm>
              <a:custGeom>
                <a:avLst/>
                <a:gdLst>
                  <a:gd name="T0" fmla="*/ 131 w 131"/>
                  <a:gd name="T1" fmla="*/ 0 h 680"/>
                  <a:gd name="T2" fmla="*/ 131 w 131"/>
                  <a:gd name="T3" fmla="*/ 0 h 680"/>
                  <a:gd name="T4" fmla="*/ 121 w 131"/>
                  <a:gd name="T5" fmla="*/ 52 h 680"/>
                  <a:gd name="T6" fmla="*/ 111 w 131"/>
                  <a:gd name="T7" fmla="*/ 104 h 680"/>
                  <a:gd name="T8" fmla="*/ 111 w 131"/>
                  <a:gd name="T9" fmla="*/ 104 h 680"/>
                  <a:gd name="T10" fmla="*/ 101 w 131"/>
                  <a:gd name="T11" fmla="*/ 157 h 680"/>
                  <a:gd name="T12" fmla="*/ 91 w 131"/>
                  <a:gd name="T13" fmla="*/ 209 h 680"/>
                  <a:gd name="T14" fmla="*/ 91 w 131"/>
                  <a:gd name="T15" fmla="*/ 209 h 680"/>
                  <a:gd name="T16" fmla="*/ 80 w 131"/>
                  <a:gd name="T17" fmla="*/ 261 h 680"/>
                  <a:gd name="T18" fmla="*/ 70 w 131"/>
                  <a:gd name="T19" fmla="*/ 314 h 680"/>
                  <a:gd name="T20" fmla="*/ 70 w 131"/>
                  <a:gd name="T21" fmla="*/ 314 h 680"/>
                  <a:gd name="T22" fmla="*/ 60 w 131"/>
                  <a:gd name="T23" fmla="*/ 366 h 680"/>
                  <a:gd name="T24" fmla="*/ 50 w 131"/>
                  <a:gd name="T25" fmla="*/ 418 h 680"/>
                  <a:gd name="T26" fmla="*/ 50 w 131"/>
                  <a:gd name="T27" fmla="*/ 418 h 680"/>
                  <a:gd name="T28" fmla="*/ 40 w 131"/>
                  <a:gd name="T29" fmla="*/ 471 h 680"/>
                  <a:gd name="T30" fmla="*/ 30 w 131"/>
                  <a:gd name="T31" fmla="*/ 523 h 680"/>
                  <a:gd name="T32" fmla="*/ 30 w 131"/>
                  <a:gd name="T33" fmla="*/ 523 h 680"/>
                  <a:gd name="T34" fmla="*/ 20 w 131"/>
                  <a:gd name="T35" fmla="*/ 576 h 680"/>
                  <a:gd name="T36" fmla="*/ 10 w 131"/>
                  <a:gd name="T37" fmla="*/ 628 h 680"/>
                  <a:gd name="T38" fmla="*/ 10 w 131"/>
                  <a:gd name="T39" fmla="*/ 628 h 680"/>
                  <a:gd name="T40" fmla="*/ 0 w 131"/>
                  <a:gd name="T41" fmla="*/ 68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1" h="680">
                    <a:moveTo>
                      <a:pt x="131" y="0"/>
                    </a:moveTo>
                    <a:lnTo>
                      <a:pt x="131" y="0"/>
                    </a:lnTo>
                    <a:lnTo>
                      <a:pt x="121" y="52"/>
                    </a:lnTo>
                    <a:moveTo>
                      <a:pt x="111" y="104"/>
                    </a:moveTo>
                    <a:lnTo>
                      <a:pt x="111" y="104"/>
                    </a:lnTo>
                    <a:lnTo>
                      <a:pt x="101" y="157"/>
                    </a:lnTo>
                    <a:moveTo>
                      <a:pt x="91" y="209"/>
                    </a:moveTo>
                    <a:lnTo>
                      <a:pt x="91" y="209"/>
                    </a:lnTo>
                    <a:lnTo>
                      <a:pt x="80" y="261"/>
                    </a:lnTo>
                    <a:moveTo>
                      <a:pt x="70" y="314"/>
                    </a:moveTo>
                    <a:lnTo>
                      <a:pt x="70" y="314"/>
                    </a:lnTo>
                    <a:lnTo>
                      <a:pt x="60" y="366"/>
                    </a:lnTo>
                    <a:moveTo>
                      <a:pt x="50" y="418"/>
                    </a:moveTo>
                    <a:lnTo>
                      <a:pt x="50" y="418"/>
                    </a:lnTo>
                    <a:lnTo>
                      <a:pt x="40" y="471"/>
                    </a:lnTo>
                    <a:moveTo>
                      <a:pt x="30" y="523"/>
                    </a:moveTo>
                    <a:lnTo>
                      <a:pt x="30" y="523"/>
                    </a:lnTo>
                    <a:lnTo>
                      <a:pt x="20" y="576"/>
                    </a:lnTo>
                    <a:moveTo>
                      <a:pt x="10" y="628"/>
                    </a:moveTo>
                    <a:lnTo>
                      <a:pt x="10" y="628"/>
                    </a:lnTo>
                    <a:lnTo>
                      <a:pt x="0" y="68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49" name="Freeform 48"/>
              <p:cNvSpPr>
                <a:spLocks noEditPoints="1"/>
              </p:cNvSpPr>
              <p:nvPr/>
            </p:nvSpPr>
            <p:spPr bwMode="auto">
              <a:xfrm>
                <a:off x="4011" y="1997"/>
                <a:ext cx="215" cy="22"/>
              </a:xfrm>
              <a:custGeom>
                <a:avLst/>
                <a:gdLst>
                  <a:gd name="T0" fmla="*/ 1008 w 1008"/>
                  <a:gd name="T1" fmla="*/ 0 h 103"/>
                  <a:gd name="T2" fmla="*/ 1008 w 1008"/>
                  <a:gd name="T3" fmla="*/ 0 h 103"/>
                  <a:gd name="T4" fmla="*/ 955 w 1008"/>
                  <a:gd name="T5" fmla="*/ 6 h 103"/>
                  <a:gd name="T6" fmla="*/ 902 w 1008"/>
                  <a:gd name="T7" fmla="*/ 11 h 103"/>
                  <a:gd name="T8" fmla="*/ 902 w 1008"/>
                  <a:gd name="T9" fmla="*/ 11 h 103"/>
                  <a:gd name="T10" fmla="*/ 849 w 1008"/>
                  <a:gd name="T11" fmla="*/ 16 h 103"/>
                  <a:gd name="T12" fmla="*/ 796 w 1008"/>
                  <a:gd name="T13" fmla="*/ 22 h 103"/>
                  <a:gd name="T14" fmla="*/ 796 w 1008"/>
                  <a:gd name="T15" fmla="*/ 22 h 103"/>
                  <a:gd name="T16" fmla="*/ 742 w 1008"/>
                  <a:gd name="T17" fmla="*/ 27 h 103"/>
                  <a:gd name="T18" fmla="*/ 689 w 1008"/>
                  <a:gd name="T19" fmla="*/ 33 h 103"/>
                  <a:gd name="T20" fmla="*/ 689 w 1008"/>
                  <a:gd name="T21" fmla="*/ 33 h 103"/>
                  <a:gd name="T22" fmla="*/ 636 w 1008"/>
                  <a:gd name="T23" fmla="*/ 38 h 103"/>
                  <a:gd name="T24" fmla="*/ 583 w 1008"/>
                  <a:gd name="T25" fmla="*/ 43 h 103"/>
                  <a:gd name="T26" fmla="*/ 583 w 1008"/>
                  <a:gd name="T27" fmla="*/ 43 h 103"/>
                  <a:gd name="T28" fmla="*/ 530 w 1008"/>
                  <a:gd name="T29" fmla="*/ 49 h 103"/>
                  <a:gd name="T30" fmla="*/ 477 w 1008"/>
                  <a:gd name="T31" fmla="*/ 54 h 103"/>
                  <a:gd name="T32" fmla="*/ 477 w 1008"/>
                  <a:gd name="T33" fmla="*/ 54 h 103"/>
                  <a:gd name="T34" fmla="*/ 424 w 1008"/>
                  <a:gd name="T35" fmla="*/ 60 h 103"/>
                  <a:gd name="T36" fmla="*/ 371 w 1008"/>
                  <a:gd name="T37" fmla="*/ 65 h 103"/>
                  <a:gd name="T38" fmla="*/ 371 w 1008"/>
                  <a:gd name="T39" fmla="*/ 65 h 103"/>
                  <a:gd name="T40" fmla="*/ 318 w 1008"/>
                  <a:gd name="T41" fmla="*/ 70 h 103"/>
                  <a:gd name="T42" fmla="*/ 265 w 1008"/>
                  <a:gd name="T43" fmla="*/ 76 h 103"/>
                  <a:gd name="T44" fmla="*/ 265 w 1008"/>
                  <a:gd name="T45" fmla="*/ 76 h 103"/>
                  <a:gd name="T46" fmla="*/ 212 w 1008"/>
                  <a:gd name="T47" fmla="*/ 81 h 103"/>
                  <a:gd name="T48" fmla="*/ 159 w 1008"/>
                  <a:gd name="T49" fmla="*/ 87 h 103"/>
                  <a:gd name="T50" fmla="*/ 159 w 1008"/>
                  <a:gd name="T51" fmla="*/ 87 h 103"/>
                  <a:gd name="T52" fmla="*/ 106 w 1008"/>
                  <a:gd name="T53" fmla="*/ 92 h 103"/>
                  <a:gd name="T54" fmla="*/ 53 w 1008"/>
                  <a:gd name="T55" fmla="*/ 97 h 103"/>
                  <a:gd name="T56" fmla="*/ 53 w 1008"/>
                  <a:gd name="T57" fmla="*/ 97 h 103"/>
                  <a:gd name="T58" fmla="*/ 0 w 1008"/>
                  <a:gd name="T5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08" h="103">
                    <a:moveTo>
                      <a:pt x="1008" y="0"/>
                    </a:moveTo>
                    <a:lnTo>
                      <a:pt x="1008" y="0"/>
                    </a:lnTo>
                    <a:lnTo>
                      <a:pt x="955" y="6"/>
                    </a:lnTo>
                    <a:moveTo>
                      <a:pt x="902" y="11"/>
                    </a:moveTo>
                    <a:lnTo>
                      <a:pt x="902" y="11"/>
                    </a:lnTo>
                    <a:lnTo>
                      <a:pt x="849" y="16"/>
                    </a:lnTo>
                    <a:moveTo>
                      <a:pt x="796" y="22"/>
                    </a:moveTo>
                    <a:lnTo>
                      <a:pt x="796" y="22"/>
                    </a:lnTo>
                    <a:lnTo>
                      <a:pt x="742" y="27"/>
                    </a:lnTo>
                    <a:moveTo>
                      <a:pt x="689" y="33"/>
                    </a:moveTo>
                    <a:lnTo>
                      <a:pt x="689" y="33"/>
                    </a:lnTo>
                    <a:lnTo>
                      <a:pt x="636" y="38"/>
                    </a:lnTo>
                    <a:moveTo>
                      <a:pt x="583" y="43"/>
                    </a:moveTo>
                    <a:lnTo>
                      <a:pt x="583" y="43"/>
                    </a:lnTo>
                    <a:lnTo>
                      <a:pt x="530" y="49"/>
                    </a:lnTo>
                    <a:moveTo>
                      <a:pt x="477" y="54"/>
                    </a:moveTo>
                    <a:lnTo>
                      <a:pt x="477" y="54"/>
                    </a:lnTo>
                    <a:lnTo>
                      <a:pt x="424" y="60"/>
                    </a:lnTo>
                    <a:moveTo>
                      <a:pt x="371" y="65"/>
                    </a:moveTo>
                    <a:lnTo>
                      <a:pt x="371" y="65"/>
                    </a:lnTo>
                    <a:lnTo>
                      <a:pt x="318" y="70"/>
                    </a:lnTo>
                    <a:moveTo>
                      <a:pt x="265" y="76"/>
                    </a:moveTo>
                    <a:lnTo>
                      <a:pt x="265" y="76"/>
                    </a:lnTo>
                    <a:lnTo>
                      <a:pt x="212" y="81"/>
                    </a:lnTo>
                    <a:moveTo>
                      <a:pt x="159" y="87"/>
                    </a:moveTo>
                    <a:lnTo>
                      <a:pt x="159" y="87"/>
                    </a:lnTo>
                    <a:lnTo>
                      <a:pt x="106" y="92"/>
                    </a:lnTo>
                    <a:moveTo>
                      <a:pt x="53" y="97"/>
                    </a:moveTo>
                    <a:lnTo>
                      <a:pt x="53" y="97"/>
                    </a:lnTo>
                    <a:lnTo>
                      <a:pt x="0" y="103"/>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50" name="Freeform 49"/>
              <p:cNvSpPr>
                <a:spLocks noEditPoints="1"/>
              </p:cNvSpPr>
              <p:nvPr/>
            </p:nvSpPr>
            <p:spPr bwMode="auto">
              <a:xfrm>
                <a:off x="4004" y="2029"/>
                <a:ext cx="98" cy="30"/>
              </a:xfrm>
              <a:custGeom>
                <a:avLst/>
                <a:gdLst>
                  <a:gd name="T0" fmla="*/ 459 w 459"/>
                  <a:gd name="T1" fmla="*/ 140 h 140"/>
                  <a:gd name="T2" fmla="*/ 459 w 459"/>
                  <a:gd name="T3" fmla="*/ 140 h 140"/>
                  <a:gd name="T4" fmla="*/ 408 w 459"/>
                  <a:gd name="T5" fmla="*/ 125 h 140"/>
                  <a:gd name="T6" fmla="*/ 357 w 459"/>
                  <a:gd name="T7" fmla="*/ 109 h 140"/>
                  <a:gd name="T8" fmla="*/ 357 w 459"/>
                  <a:gd name="T9" fmla="*/ 109 h 140"/>
                  <a:gd name="T10" fmla="*/ 306 w 459"/>
                  <a:gd name="T11" fmla="*/ 94 h 140"/>
                  <a:gd name="T12" fmla="*/ 255 w 459"/>
                  <a:gd name="T13" fmla="*/ 78 h 140"/>
                  <a:gd name="T14" fmla="*/ 255 w 459"/>
                  <a:gd name="T15" fmla="*/ 78 h 140"/>
                  <a:gd name="T16" fmla="*/ 204 w 459"/>
                  <a:gd name="T17" fmla="*/ 63 h 140"/>
                  <a:gd name="T18" fmla="*/ 153 w 459"/>
                  <a:gd name="T19" fmla="*/ 47 h 140"/>
                  <a:gd name="T20" fmla="*/ 153 w 459"/>
                  <a:gd name="T21" fmla="*/ 47 h 140"/>
                  <a:gd name="T22" fmla="*/ 102 w 459"/>
                  <a:gd name="T23" fmla="*/ 31 h 140"/>
                  <a:gd name="T24" fmla="*/ 51 w 459"/>
                  <a:gd name="T25" fmla="*/ 16 h 140"/>
                  <a:gd name="T26" fmla="*/ 51 w 459"/>
                  <a:gd name="T27" fmla="*/ 16 h 140"/>
                  <a:gd name="T28" fmla="*/ 0 w 459"/>
                  <a:gd name="T29"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9" h="140">
                    <a:moveTo>
                      <a:pt x="459" y="140"/>
                    </a:moveTo>
                    <a:lnTo>
                      <a:pt x="459" y="140"/>
                    </a:lnTo>
                    <a:lnTo>
                      <a:pt x="408" y="125"/>
                    </a:lnTo>
                    <a:moveTo>
                      <a:pt x="357" y="109"/>
                    </a:moveTo>
                    <a:lnTo>
                      <a:pt x="357" y="109"/>
                    </a:lnTo>
                    <a:lnTo>
                      <a:pt x="306" y="94"/>
                    </a:lnTo>
                    <a:moveTo>
                      <a:pt x="255" y="78"/>
                    </a:moveTo>
                    <a:lnTo>
                      <a:pt x="255" y="78"/>
                    </a:lnTo>
                    <a:lnTo>
                      <a:pt x="204" y="63"/>
                    </a:lnTo>
                    <a:moveTo>
                      <a:pt x="153" y="47"/>
                    </a:moveTo>
                    <a:lnTo>
                      <a:pt x="153" y="47"/>
                    </a:lnTo>
                    <a:lnTo>
                      <a:pt x="102" y="31"/>
                    </a:lnTo>
                    <a:moveTo>
                      <a:pt x="51" y="16"/>
                    </a:moveTo>
                    <a:lnTo>
                      <a:pt x="51" y="16"/>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51" name="Freeform 50"/>
              <p:cNvSpPr>
                <a:spLocks noEditPoints="1"/>
              </p:cNvSpPr>
              <p:nvPr/>
            </p:nvSpPr>
            <p:spPr bwMode="auto">
              <a:xfrm>
                <a:off x="4126" y="2002"/>
                <a:ext cx="105" cy="58"/>
              </a:xfrm>
              <a:custGeom>
                <a:avLst/>
                <a:gdLst>
                  <a:gd name="T0" fmla="*/ 0 w 491"/>
                  <a:gd name="T1" fmla="*/ 270 h 270"/>
                  <a:gd name="T2" fmla="*/ 0 w 491"/>
                  <a:gd name="T3" fmla="*/ 270 h 270"/>
                  <a:gd name="T4" fmla="*/ 47 w 491"/>
                  <a:gd name="T5" fmla="*/ 244 h 270"/>
                  <a:gd name="T6" fmla="*/ 94 w 491"/>
                  <a:gd name="T7" fmla="*/ 218 h 270"/>
                  <a:gd name="T8" fmla="*/ 94 w 491"/>
                  <a:gd name="T9" fmla="*/ 218 h 270"/>
                  <a:gd name="T10" fmla="*/ 141 w 491"/>
                  <a:gd name="T11" fmla="*/ 193 h 270"/>
                  <a:gd name="T12" fmla="*/ 187 w 491"/>
                  <a:gd name="T13" fmla="*/ 167 h 270"/>
                  <a:gd name="T14" fmla="*/ 187 w 491"/>
                  <a:gd name="T15" fmla="*/ 167 h 270"/>
                  <a:gd name="T16" fmla="*/ 234 w 491"/>
                  <a:gd name="T17" fmla="*/ 141 h 270"/>
                  <a:gd name="T18" fmla="*/ 281 w 491"/>
                  <a:gd name="T19" fmla="*/ 116 h 270"/>
                  <a:gd name="T20" fmla="*/ 281 w 491"/>
                  <a:gd name="T21" fmla="*/ 116 h 270"/>
                  <a:gd name="T22" fmla="*/ 328 w 491"/>
                  <a:gd name="T23" fmla="*/ 90 h 270"/>
                  <a:gd name="T24" fmla="*/ 375 w 491"/>
                  <a:gd name="T25" fmla="*/ 64 h 270"/>
                  <a:gd name="T26" fmla="*/ 375 w 491"/>
                  <a:gd name="T27" fmla="*/ 64 h 270"/>
                  <a:gd name="T28" fmla="*/ 421 w 491"/>
                  <a:gd name="T29" fmla="*/ 39 h 270"/>
                  <a:gd name="T30" fmla="*/ 468 w 491"/>
                  <a:gd name="T31" fmla="*/ 13 h 270"/>
                  <a:gd name="T32" fmla="*/ 468 w 491"/>
                  <a:gd name="T33" fmla="*/ 13 h 270"/>
                  <a:gd name="T34" fmla="*/ 491 w 491"/>
                  <a:gd name="T3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1" h="270">
                    <a:moveTo>
                      <a:pt x="0" y="270"/>
                    </a:moveTo>
                    <a:lnTo>
                      <a:pt x="0" y="270"/>
                    </a:lnTo>
                    <a:lnTo>
                      <a:pt x="47" y="244"/>
                    </a:lnTo>
                    <a:moveTo>
                      <a:pt x="94" y="218"/>
                    </a:moveTo>
                    <a:lnTo>
                      <a:pt x="94" y="218"/>
                    </a:lnTo>
                    <a:lnTo>
                      <a:pt x="141" y="193"/>
                    </a:lnTo>
                    <a:moveTo>
                      <a:pt x="187" y="167"/>
                    </a:moveTo>
                    <a:lnTo>
                      <a:pt x="187" y="167"/>
                    </a:lnTo>
                    <a:lnTo>
                      <a:pt x="234" y="141"/>
                    </a:lnTo>
                    <a:moveTo>
                      <a:pt x="281" y="116"/>
                    </a:moveTo>
                    <a:lnTo>
                      <a:pt x="281" y="116"/>
                    </a:lnTo>
                    <a:lnTo>
                      <a:pt x="328" y="90"/>
                    </a:lnTo>
                    <a:moveTo>
                      <a:pt x="375" y="64"/>
                    </a:moveTo>
                    <a:lnTo>
                      <a:pt x="375" y="64"/>
                    </a:lnTo>
                    <a:lnTo>
                      <a:pt x="421" y="39"/>
                    </a:lnTo>
                    <a:moveTo>
                      <a:pt x="468" y="13"/>
                    </a:moveTo>
                    <a:lnTo>
                      <a:pt x="468" y="13"/>
                    </a:lnTo>
                    <a:lnTo>
                      <a:pt x="491"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52" name="Freeform 51"/>
              <p:cNvSpPr>
                <a:spLocks noEditPoints="1"/>
              </p:cNvSpPr>
              <p:nvPr/>
            </p:nvSpPr>
            <p:spPr bwMode="auto">
              <a:xfrm>
                <a:off x="4249" y="1945"/>
                <a:ext cx="82" cy="40"/>
              </a:xfrm>
              <a:custGeom>
                <a:avLst/>
                <a:gdLst>
                  <a:gd name="T0" fmla="*/ 385 w 385"/>
                  <a:gd name="T1" fmla="*/ 0 h 188"/>
                  <a:gd name="T2" fmla="*/ 385 w 385"/>
                  <a:gd name="T3" fmla="*/ 0 h 188"/>
                  <a:gd name="T4" fmla="*/ 337 w 385"/>
                  <a:gd name="T5" fmla="*/ 24 h 188"/>
                  <a:gd name="T6" fmla="*/ 289 w 385"/>
                  <a:gd name="T7" fmla="*/ 47 h 188"/>
                  <a:gd name="T8" fmla="*/ 289 w 385"/>
                  <a:gd name="T9" fmla="*/ 47 h 188"/>
                  <a:gd name="T10" fmla="*/ 241 w 385"/>
                  <a:gd name="T11" fmla="*/ 70 h 188"/>
                  <a:gd name="T12" fmla="*/ 193 w 385"/>
                  <a:gd name="T13" fmla="*/ 94 h 188"/>
                  <a:gd name="T14" fmla="*/ 193 w 385"/>
                  <a:gd name="T15" fmla="*/ 94 h 188"/>
                  <a:gd name="T16" fmla="*/ 145 w 385"/>
                  <a:gd name="T17" fmla="*/ 117 h 188"/>
                  <a:gd name="T18" fmla="*/ 97 w 385"/>
                  <a:gd name="T19" fmla="*/ 140 h 188"/>
                  <a:gd name="T20" fmla="*/ 97 w 385"/>
                  <a:gd name="T21" fmla="*/ 140 h 188"/>
                  <a:gd name="T22" fmla="*/ 49 w 385"/>
                  <a:gd name="T23" fmla="*/ 164 h 188"/>
                  <a:gd name="T24" fmla="*/ 2 w 385"/>
                  <a:gd name="T25" fmla="*/ 187 h 188"/>
                  <a:gd name="T26" fmla="*/ 2 w 385"/>
                  <a:gd name="T27" fmla="*/ 187 h 188"/>
                  <a:gd name="T28" fmla="*/ 0 w 385"/>
                  <a:gd name="T29" fmla="*/ 18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5" h="188">
                    <a:moveTo>
                      <a:pt x="385" y="0"/>
                    </a:moveTo>
                    <a:lnTo>
                      <a:pt x="385" y="0"/>
                    </a:lnTo>
                    <a:lnTo>
                      <a:pt x="337" y="24"/>
                    </a:lnTo>
                    <a:moveTo>
                      <a:pt x="289" y="47"/>
                    </a:moveTo>
                    <a:lnTo>
                      <a:pt x="289" y="47"/>
                    </a:lnTo>
                    <a:lnTo>
                      <a:pt x="241" y="70"/>
                    </a:lnTo>
                    <a:moveTo>
                      <a:pt x="193" y="94"/>
                    </a:moveTo>
                    <a:lnTo>
                      <a:pt x="193" y="94"/>
                    </a:lnTo>
                    <a:lnTo>
                      <a:pt x="145" y="117"/>
                    </a:lnTo>
                    <a:moveTo>
                      <a:pt x="97" y="140"/>
                    </a:moveTo>
                    <a:lnTo>
                      <a:pt x="97" y="140"/>
                    </a:lnTo>
                    <a:lnTo>
                      <a:pt x="49" y="164"/>
                    </a:lnTo>
                    <a:moveTo>
                      <a:pt x="2" y="187"/>
                    </a:moveTo>
                    <a:lnTo>
                      <a:pt x="2" y="187"/>
                    </a:lnTo>
                    <a:lnTo>
                      <a:pt x="0" y="188"/>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53" name="Freeform 52"/>
              <p:cNvSpPr>
                <a:spLocks noEditPoints="1"/>
              </p:cNvSpPr>
              <p:nvPr/>
            </p:nvSpPr>
            <p:spPr bwMode="auto">
              <a:xfrm>
                <a:off x="4280" y="1843"/>
                <a:ext cx="54" cy="87"/>
              </a:xfrm>
              <a:custGeom>
                <a:avLst/>
                <a:gdLst>
                  <a:gd name="T0" fmla="*/ 249 w 249"/>
                  <a:gd name="T1" fmla="*/ 411 h 411"/>
                  <a:gd name="T2" fmla="*/ 249 w 249"/>
                  <a:gd name="T3" fmla="*/ 411 h 411"/>
                  <a:gd name="T4" fmla="*/ 221 w 249"/>
                  <a:gd name="T5" fmla="*/ 365 h 411"/>
                  <a:gd name="T6" fmla="*/ 194 w 249"/>
                  <a:gd name="T7" fmla="*/ 319 h 411"/>
                  <a:gd name="T8" fmla="*/ 194 w 249"/>
                  <a:gd name="T9" fmla="*/ 319 h 411"/>
                  <a:gd name="T10" fmla="*/ 166 w 249"/>
                  <a:gd name="T11" fmla="*/ 274 h 411"/>
                  <a:gd name="T12" fmla="*/ 138 w 249"/>
                  <a:gd name="T13" fmla="*/ 228 h 411"/>
                  <a:gd name="T14" fmla="*/ 138 w 249"/>
                  <a:gd name="T15" fmla="*/ 228 h 411"/>
                  <a:gd name="T16" fmla="*/ 111 w 249"/>
                  <a:gd name="T17" fmla="*/ 183 h 411"/>
                  <a:gd name="T18" fmla="*/ 83 w 249"/>
                  <a:gd name="T19" fmla="*/ 137 h 411"/>
                  <a:gd name="T20" fmla="*/ 83 w 249"/>
                  <a:gd name="T21" fmla="*/ 137 h 411"/>
                  <a:gd name="T22" fmla="*/ 55 w 249"/>
                  <a:gd name="T23" fmla="*/ 91 h 411"/>
                  <a:gd name="T24" fmla="*/ 28 w 249"/>
                  <a:gd name="T25" fmla="*/ 46 h 411"/>
                  <a:gd name="T26" fmla="*/ 28 w 249"/>
                  <a:gd name="T27" fmla="*/ 46 h 411"/>
                  <a:gd name="T28" fmla="*/ 0 w 249"/>
                  <a:gd name="T2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9" h="411">
                    <a:moveTo>
                      <a:pt x="249" y="411"/>
                    </a:moveTo>
                    <a:lnTo>
                      <a:pt x="249" y="411"/>
                    </a:lnTo>
                    <a:lnTo>
                      <a:pt x="221" y="365"/>
                    </a:lnTo>
                    <a:moveTo>
                      <a:pt x="194" y="319"/>
                    </a:moveTo>
                    <a:lnTo>
                      <a:pt x="194" y="319"/>
                    </a:lnTo>
                    <a:lnTo>
                      <a:pt x="166" y="274"/>
                    </a:lnTo>
                    <a:moveTo>
                      <a:pt x="138" y="228"/>
                    </a:moveTo>
                    <a:lnTo>
                      <a:pt x="138" y="228"/>
                    </a:lnTo>
                    <a:lnTo>
                      <a:pt x="111" y="183"/>
                    </a:lnTo>
                    <a:moveTo>
                      <a:pt x="83" y="137"/>
                    </a:moveTo>
                    <a:lnTo>
                      <a:pt x="83" y="137"/>
                    </a:lnTo>
                    <a:lnTo>
                      <a:pt x="55" y="91"/>
                    </a:lnTo>
                    <a:moveTo>
                      <a:pt x="28" y="46"/>
                    </a:moveTo>
                    <a:lnTo>
                      <a:pt x="28" y="46"/>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54" name="Freeform 53"/>
              <p:cNvSpPr>
                <a:spLocks noEditPoints="1"/>
              </p:cNvSpPr>
              <p:nvPr/>
            </p:nvSpPr>
            <p:spPr bwMode="auto">
              <a:xfrm>
                <a:off x="4343" y="1810"/>
                <a:ext cx="12" cy="117"/>
              </a:xfrm>
              <a:custGeom>
                <a:avLst/>
                <a:gdLst>
                  <a:gd name="T0" fmla="*/ 0 w 60"/>
                  <a:gd name="T1" fmla="*/ 546 h 546"/>
                  <a:gd name="T2" fmla="*/ 0 w 60"/>
                  <a:gd name="T3" fmla="*/ 546 h 546"/>
                  <a:gd name="T4" fmla="*/ 6 w 60"/>
                  <a:gd name="T5" fmla="*/ 493 h 546"/>
                  <a:gd name="T6" fmla="*/ 12 w 60"/>
                  <a:gd name="T7" fmla="*/ 440 h 546"/>
                  <a:gd name="T8" fmla="*/ 12 w 60"/>
                  <a:gd name="T9" fmla="*/ 440 h 546"/>
                  <a:gd name="T10" fmla="*/ 18 w 60"/>
                  <a:gd name="T11" fmla="*/ 387 h 546"/>
                  <a:gd name="T12" fmla="*/ 23 w 60"/>
                  <a:gd name="T13" fmla="*/ 334 h 546"/>
                  <a:gd name="T14" fmla="*/ 23 w 60"/>
                  <a:gd name="T15" fmla="*/ 334 h 546"/>
                  <a:gd name="T16" fmla="*/ 29 w 60"/>
                  <a:gd name="T17" fmla="*/ 281 h 546"/>
                  <a:gd name="T18" fmla="*/ 35 w 60"/>
                  <a:gd name="T19" fmla="*/ 228 h 546"/>
                  <a:gd name="T20" fmla="*/ 35 w 60"/>
                  <a:gd name="T21" fmla="*/ 228 h 546"/>
                  <a:gd name="T22" fmla="*/ 41 w 60"/>
                  <a:gd name="T23" fmla="*/ 175 h 546"/>
                  <a:gd name="T24" fmla="*/ 47 w 60"/>
                  <a:gd name="T25" fmla="*/ 122 h 546"/>
                  <a:gd name="T26" fmla="*/ 47 w 60"/>
                  <a:gd name="T27" fmla="*/ 122 h 546"/>
                  <a:gd name="T28" fmla="*/ 53 w 60"/>
                  <a:gd name="T29" fmla="*/ 69 h 546"/>
                  <a:gd name="T30" fmla="*/ 58 w 60"/>
                  <a:gd name="T31" fmla="*/ 16 h 546"/>
                  <a:gd name="T32" fmla="*/ 58 w 60"/>
                  <a:gd name="T33" fmla="*/ 16 h 546"/>
                  <a:gd name="T34" fmla="*/ 60 w 60"/>
                  <a:gd name="T35"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 h="546">
                    <a:moveTo>
                      <a:pt x="0" y="546"/>
                    </a:moveTo>
                    <a:lnTo>
                      <a:pt x="0" y="546"/>
                    </a:lnTo>
                    <a:lnTo>
                      <a:pt x="6" y="493"/>
                    </a:lnTo>
                    <a:moveTo>
                      <a:pt x="12" y="440"/>
                    </a:moveTo>
                    <a:lnTo>
                      <a:pt x="12" y="440"/>
                    </a:lnTo>
                    <a:lnTo>
                      <a:pt x="18" y="387"/>
                    </a:lnTo>
                    <a:moveTo>
                      <a:pt x="23" y="334"/>
                    </a:moveTo>
                    <a:lnTo>
                      <a:pt x="23" y="334"/>
                    </a:lnTo>
                    <a:lnTo>
                      <a:pt x="29" y="281"/>
                    </a:lnTo>
                    <a:moveTo>
                      <a:pt x="35" y="228"/>
                    </a:moveTo>
                    <a:lnTo>
                      <a:pt x="35" y="228"/>
                    </a:lnTo>
                    <a:lnTo>
                      <a:pt x="41" y="175"/>
                    </a:lnTo>
                    <a:moveTo>
                      <a:pt x="47" y="122"/>
                    </a:moveTo>
                    <a:lnTo>
                      <a:pt x="47" y="122"/>
                    </a:lnTo>
                    <a:lnTo>
                      <a:pt x="53" y="69"/>
                    </a:lnTo>
                    <a:moveTo>
                      <a:pt x="58" y="16"/>
                    </a:moveTo>
                    <a:lnTo>
                      <a:pt x="58" y="16"/>
                    </a:lnTo>
                    <a:lnTo>
                      <a:pt x="6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55" name="Freeform 54"/>
              <p:cNvSpPr>
                <a:spLocks noEditPoints="1"/>
              </p:cNvSpPr>
              <p:nvPr/>
            </p:nvSpPr>
            <p:spPr bwMode="auto">
              <a:xfrm>
                <a:off x="4318" y="1712"/>
                <a:ext cx="31" cy="74"/>
              </a:xfrm>
              <a:custGeom>
                <a:avLst/>
                <a:gdLst>
                  <a:gd name="T0" fmla="*/ 143 w 143"/>
                  <a:gd name="T1" fmla="*/ 345 h 345"/>
                  <a:gd name="T2" fmla="*/ 143 w 143"/>
                  <a:gd name="T3" fmla="*/ 345 h 345"/>
                  <a:gd name="T4" fmla="*/ 123 w 143"/>
                  <a:gd name="T5" fmla="*/ 295 h 345"/>
                  <a:gd name="T6" fmla="*/ 102 w 143"/>
                  <a:gd name="T7" fmla="*/ 246 h 345"/>
                  <a:gd name="T8" fmla="*/ 102 w 143"/>
                  <a:gd name="T9" fmla="*/ 246 h 345"/>
                  <a:gd name="T10" fmla="*/ 82 w 143"/>
                  <a:gd name="T11" fmla="*/ 197 h 345"/>
                  <a:gd name="T12" fmla="*/ 61 w 143"/>
                  <a:gd name="T13" fmla="*/ 148 h 345"/>
                  <a:gd name="T14" fmla="*/ 61 w 143"/>
                  <a:gd name="T15" fmla="*/ 148 h 345"/>
                  <a:gd name="T16" fmla="*/ 41 w 143"/>
                  <a:gd name="T17" fmla="*/ 98 h 345"/>
                  <a:gd name="T18" fmla="*/ 20 w 143"/>
                  <a:gd name="T19" fmla="*/ 49 h 345"/>
                  <a:gd name="T20" fmla="*/ 20 w 143"/>
                  <a:gd name="T21" fmla="*/ 49 h 345"/>
                  <a:gd name="T22" fmla="*/ 0 w 143"/>
                  <a:gd name="T23"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3" h="345">
                    <a:moveTo>
                      <a:pt x="143" y="345"/>
                    </a:moveTo>
                    <a:lnTo>
                      <a:pt x="143" y="345"/>
                    </a:lnTo>
                    <a:lnTo>
                      <a:pt x="123" y="295"/>
                    </a:lnTo>
                    <a:moveTo>
                      <a:pt x="102" y="246"/>
                    </a:moveTo>
                    <a:lnTo>
                      <a:pt x="102" y="246"/>
                    </a:lnTo>
                    <a:lnTo>
                      <a:pt x="82" y="197"/>
                    </a:lnTo>
                    <a:moveTo>
                      <a:pt x="61" y="148"/>
                    </a:moveTo>
                    <a:lnTo>
                      <a:pt x="61" y="148"/>
                    </a:lnTo>
                    <a:lnTo>
                      <a:pt x="41" y="98"/>
                    </a:lnTo>
                    <a:moveTo>
                      <a:pt x="20" y="49"/>
                    </a:moveTo>
                    <a:lnTo>
                      <a:pt x="20" y="49"/>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56" name="Freeform 55"/>
              <p:cNvSpPr>
                <a:spLocks noEditPoints="1"/>
              </p:cNvSpPr>
              <p:nvPr/>
            </p:nvSpPr>
            <p:spPr bwMode="auto">
              <a:xfrm>
                <a:off x="4191" y="1701"/>
                <a:ext cx="108" cy="62"/>
              </a:xfrm>
              <a:custGeom>
                <a:avLst/>
                <a:gdLst>
                  <a:gd name="T0" fmla="*/ 510 w 510"/>
                  <a:gd name="T1" fmla="*/ 0 h 290"/>
                  <a:gd name="T2" fmla="*/ 510 w 510"/>
                  <a:gd name="T3" fmla="*/ 0 h 290"/>
                  <a:gd name="T4" fmla="*/ 463 w 510"/>
                  <a:gd name="T5" fmla="*/ 26 h 290"/>
                  <a:gd name="T6" fmla="*/ 417 w 510"/>
                  <a:gd name="T7" fmla="*/ 52 h 290"/>
                  <a:gd name="T8" fmla="*/ 417 w 510"/>
                  <a:gd name="T9" fmla="*/ 52 h 290"/>
                  <a:gd name="T10" fmla="*/ 371 w 510"/>
                  <a:gd name="T11" fmla="*/ 79 h 290"/>
                  <a:gd name="T12" fmla="*/ 324 w 510"/>
                  <a:gd name="T13" fmla="*/ 105 h 290"/>
                  <a:gd name="T14" fmla="*/ 324 w 510"/>
                  <a:gd name="T15" fmla="*/ 105 h 290"/>
                  <a:gd name="T16" fmla="*/ 278 w 510"/>
                  <a:gd name="T17" fmla="*/ 131 h 290"/>
                  <a:gd name="T18" fmla="*/ 232 w 510"/>
                  <a:gd name="T19" fmla="*/ 158 h 290"/>
                  <a:gd name="T20" fmla="*/ 232 w 510"/>
                  <a:gd name="T21" fmla="*/ 158 h 290"/>
                  <a:gd name="T22" fmla="*/ 185 w 510"/>
                  <a:gd name="T23" fmla="*/ 184 h 290"/>
                  <a:gd name="T24" fmla="*/ 139 w 510"/>
                  <a:gd name="T25" fmla="*/ 210 h 290"/>
                  <a:gd name="T26" fmla="*/ 139 w 510"/>
                  <a:gd name="T27" fmla="*/ 210 h 290"/>
                  <a:gd name="T28" fmla="*/ 92 w 510"/>
                  <a:gd name="T29" fmla="*/ 237 h 290"/>
                  <a:gd name="T30" fmla="*/ 46 w 510"/>
                  <a:gd name="T31" fmla="*/ 263 h 290"/>
                  <a:gd name="T32" fmla="*/ 46 w 510"/>
                  <a:gd name="T33" fmla="*/ 263 h 290"/>
                  <a:gd name="T34" fmla="*/ 0 w 510"/>
                  <a:gd name="T35" fmla="*/ 290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0" h="290">
                    <a:moveTo>
                      <a:pt x="510" y="0"/>
                    </a:moveTo>
                    <a:lnTo>
                      <a:pt x="510" y="0"/>
                    </a:lnTo>
                    <a:lnTo>
                      <a:pt x="463" y="26"/>
                    </a:lnTo>
                    <a:moveTo>
                      <a:pt x="417" y="52"/>
                    </a:moveTo>
                    <a:lnTo>
                      <a:pt x="417" y="52"/>
                    </a:lnTo>
                    <a:lnTo>
                      <a:pt x="371" y="79"/>
                    </a:lnTo>
                    <a:moveTo>
                      <a:pt x="324" y="105"/>
                    </a:moveTo>
                    <a:lnTo>
                      <a:pt x="324" y="105"/>
                    </a:lnTo>
                    <a:lnTo>
                      <a:pt x="278" y="131"/>
                    </a:lnTo>
                    <a:moveTo>
                      <a:pt x="232" y="158"/>
                    </a:moveTo>
                    <a:lnTo>
                      <a:pt x="232" y="158"/>
                    </a:lnTo>
                    <a:lnTo>
                      <a:pt x="185" y="184"/>
                    </a:lnTo>
                    <a:moveTo>
                      <a:pt x="139" y="210"/>
                    </a:moveTo>
                    <a:lnTo>
                      <a:pt x="139" y="210"/>
                    </a:lnTo>
                    <a:lnTo>
                      <a:pt x="92" y="237"/>
                    </a:lnTo>
                    <a:moveTo>
                      <a:pt x="46" y="263"/>
                    </a:moveTo>
                    <a:lnTo>
                      <a:pt x="46" y="263"/>
                    </a:lnTo>
                    <a:lnTo>
                      <a:pt x="0" y="29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57" name="Freeform 56"/>
              <p:cNvSpPr>
                <a:spLocks noEditPoints="1"/>
              </p:cNvSpPr>
              <p:nvPr/>
            </p:nvSpPr>
            <p:spPr bwMode="auto">
              <a:xfrm>
                <a:off x="4281" y="1703"/>
                <a:ext cx="22" cy="117"/>
              </a:xfrm>
              <a:custGeom>
                <a:avLst/>
                <a:gdLst>
                  <a:gd name="T0" fmla="*/ 103 w 103"/>
                  <a:gd name="T1" fmla="*/ 0 h 549"/>
                  <a:gd name="T2" fmla="*/ 103 w 103"/>
                  <a:gd name="T3" fmla="*/ 0 h 549"/>
                  <a:gd name="T4" fmla="*/ 93 w 103"/>
                  <a:gd name="T5" fmla="*/ 53 h 549"/>
                  <a:gd name="T6" fmla="*/ 83 w 103"/>
                  <a:gd name="T7" fmla="*/ 105 h 549"/>
                  <a:gd name="T8" fmla="*/ 83 w 103"/>
                  <a:gd name="T9" fmla="*/ 105 h 549"/>
                  <a:gd name="T10" fmla="*/ 73 w 103"/>
                  <a:gd name="T11" fmla="*/ 158 h 549"/>
                  <a:gd name="T12" fmla="*/ 64 w 103"/>
                  <a:gd name="T13" fmla="*/ 210 h 549"/>
                  <a:gd name="T14" fmla="*/ 64 w 103"/>
                  <a:gd name="T15" fmla="*/ 210 h 549"/>
                  <a:gd name="T16" fmla="*/ 54 w 103"/>
                  <a:gd name="T17" fmla="*/ 263 h 549"/>
                  <a:gd name="T18" fmla="*/ 44 w 103"/>
                  <a:gd name="T19" fmla="*/ 315 h 549"/>
                  <a:gd name="T20" fmla="*/ 44 w 103"/>
                  <a:gd name="T21" fmla="*/ 315 h 549"/>
                  <a:gd name="T22" fmla="*/ 34 w 103"/>
                  <a:gd name="T23" fmla="*/ 367 h 549"/>
                  <a:gd name="T24" fmla="*/ 24 w 103"/>
                  <a:gd name="T25" fmla="*/ 420 h 549"/>
                  <a:gd name="T26" fmla="*/ 24 w 103"/>
                  <a:gd name="T27" fmla="*/ 420 h 549"/>
                  <a:gd name="T28" fmla="*/ 15 w 103"/>
                  <a:gd name="T29" fmla="*/ 472 h 549"/>
                  <a:gd name="T30" fmla="*/ 5 w 103"/>
                  <a:gd name="T31" fmla="*/ 525 h 549"/>
                  <a:gd name="T32" fmla="*/ 5 w 103"/>
                  <a:gd name="T33" fmla="*/ 525 h 549"/>
                  <a:gd name="T34" fmla="*/ 0 w 103"/>
                  <a:gd name="T35" fmla="*/ 549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3" h="549">
                    <a:moveTo>
                      <a:pt x="103" y="0"/>
                    </a:moveTo>
                    <a:lnTo>
                      <a:pt x="103" y="0"/>
                    </a:lnTo>
                    <a:lnTo>
                      <a:pt x="93" y="53"/>
                    </a:lnTo>
                    <a:moveTo>
                      <a:pt x="83" y="105"/>
                    </a:moveTo>
                    <a:lnTo>
                      <a:pt x="83" y="105"/>
                    </a:lnTo>
                    <a:lnTo>
                      <a:pt x="73" y="158"/>
                    </a:lnTo>
                    <a:moveTo>
                      <a:pt x="64" y="210"/>
                    </a:moveTo>
                    <a:lnTo>
                      <a:pt x="64" y="210"/>
                    </a:lnTo>
                    <a:lnTo>
                      <a:pt x="54" y="263"/>
                    </a:lnTo>
                    <a:moveTo>
                      <a:pt x="44" y="315"/>
                    </a:moveTo>
                    <a:lnTo>
                      <a:pt x="44" y="315"/>
                    </a:lnTo>
                    <a:lnTo>
                      <a:pt x="34" y="367"/>
                    </a:lnTo>
                    <a:moveTo>
                      <a:pt x="24" y="420"/>
                    </a:moveTo>
                    <a:lnTo>
                      <a:pt x="24" y="420"/>
                    </a:lnTo>
                    <a:lnTo>
                      <a:pt x="15" y="472"/>
                    </a:lnTo>
                    <a:moveTo>
                      <a:pt x="5" y="525"/>
                    </a:moveTo>
                    <a:lnTo>
                      <a:pt x="5" y="525"/>
                    </a:lnTo>
                    <a:lnTo>
                      <a:pt x="0" y="549"/>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58" name="Freeform 57"/>
              <p:cNvSpPr>
                <a:spLocks noEditPoints="1"/>
              </p:cNvSpPr>
              <p:nvPr/>
            </p:nvSpPr>
            <p:spPr bwMode="auto">
              <a:xfrm>
                <a:off x="4292" y="1806"/>
                <a:ext cx="54" cy="18"/>
              </a:xfrm>
              <a:custGeom>
                <a:avLst/>
                <a:gdLst>
                  <a:gd name="T0" fmla="*/ 253 w 253"/>
                  <a:gd name="T1" fmla="*/ 0 h 84"/>
                  <a:gd name="T2" fmla="*/ 253 w 253"/>
                  <a:gd name="T3" fmla="*/ 0 h 84"/>
                  <a:gd name="T4" fmla="*/ 202 w 253"/>
                  <a:gd name="T5" fmla="*/ 17 h 84"/>
                  <a:gd name="T6" fmla="*/ 151 w 253"/>
                  <a:gd name="T7" fmla="*/ 33 h 84"/>
                  <a:gd name="T8" fmla="*/ 151 w 253"/>
                  <a:gd name="T9" fmla="*/ 33 h 84"/>
                  <a:gd name="T10" fmla="*/ 101 w 253"/>
                  <a:gd name="T11" fmla="*/ 50 h 84"/>
                  <a:gd name="T12" fmla="*/ 50 w 253"/>
                  <a:gd name="T13" fmla="*/ 67 h 84"/>
                  <a:gd name="T14" fmla="*/ 50 w 253"/>
                  <a:gd name="T15" fmla="*/ 67 h 84"/>
                  <a:gd name="T16" fmla="*/ 0 w 253"/>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84">
                    <a:moveTo>
                      <a:pt x="253" y="0"/>
                    </a:moveTo>
                    <a:lnTo>
                      <a:pt x="253" y="0"/>
                    </a:lnTo>
                    <a:lnTo>
                      <a:pt x="202" y="17"/>
                    </a:lnTo>
                    <a:moveTo>
                      <a:pt x="151" y="33"/>
                    </a:moveTo>
                    <a:lnTo>
                      <a:pt x="151" y="33"/>
                    </a:lnTo>
                    <a:lnTo>
                      <a:pt x="101" y="50"/>
                    </a:lnTo>
                    <a:moveTo>
                      <a:pt x="50" y="67"/>
                    </a:moveTo>
                    <a:lnTo>
                      <a:pt x="50" y="67"/>
                    </a:lnTo>
                    <a:lnTo>
                      <a:pt x="0" y="84"/>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59" name="Freeform 58"/>
              <p:cNvSpPr>
                <a:spLocks noEditPoints="1"/>
              </p:cNvSpPr>
              <p:nvPr/>
            </p:nvSpPr>
            <p:spPr bwMode="auto">
              <a:xfrm>
                <a:off x="4309" y="1714"/>
                <a:ext cx="27" cy="214"/>
              </a:xfrm>
              <a:custGeom>
                <a:avLst/>
                <a:gdLst>
                  <a:gd name="T0" fmla="*/ 125 w 125"/>
                  <a:gd name="T1" fmla="*/ 1005 h 1005"/>
                  <a:gd name="T2" fmla="*/ 125 w 125"/>
                  <a:gd name="T3" fmla="*/ 1005 h 1005"/>
                  <a:gd name="T4" fmla="*/ 119 w 125"/>
                  <a:gd name="T5" fmla="*/ 952 h 1005"/>
                  <a:gd name="T6" fmla="*/ 112 w 125"/>
                  <a:gd name="T7" fmla="*/ 899 h 1005"/>
                  <a:gd name="T8" fmla="*/ 112 w 125"/>
                  <a:gd name="T9" fmla="*/ 899 h 1005"/>
                  <a:gd name="T10" fmla="*/ 105 w 125"/>
                  <a:gd name="T11" fmla="*/ 846 h 1005"/>
                  <a:gd name="T12" fmla="*/ 99 w 125"/>
                  <a:gd name="T13" fmla="*/ 794 h 1005"/>
                  <a:gd name="T14" fmla="*/ 99 w 125"/>
                  <a:gd name="T15" fmla="*/ 794 h 1005"/>
                  <a:gd name="T16" fmla="*/ 92 w 125"/>
                  <a:gd name="T17" fmla="*/ 741 h 1005"/>
                  <a:gd name="T18" fmla="*/ 86 w 125"/>
                  <a:gd name="T19" fmla="*/ 688 h 1005"/>
                  <a:gd name="T20" fmla="*/ 86 w 125"/>
                  <a:gd name="T21" fmla="*/ 688 h 1005"/>
                  <a:gd name="T22" fmla="*/ 79 w 125"/>
                  <a:gd name="T23" fmla="*/ 635 h 1005"/>
                  <a:gd name="T24" fmla="*/ 73 w 125"/>
                  <a:gd name="T25" fmla="*/ 582 h 1005"/>
                  <a:gd name="T26" fmla="*/ 73 w 125"/>
                  <a:gd name="T27" fmla="*/ 582 h 1005"/>
                  <a:gd name="T28" fmla="*/ 66 w 125"/>
                  <a:gd name="T29" fmla="*/ 529 h 1005"/>
                  <a:gd name="T30" fmla="*/ 59 w 125"/>
                  <a:gd name="T31" fmla="*/ 476 h 1005"/>
                  <a:gd name="T32" fmla="*/ 59 w 125"/>
                  <a:gd name="T33" fmla="*/ 476 h 1005"/>
                  <a:gd name="T34" fmla="*/ 53 w 125"/>
                  <a:gd name="T35" fmla="*/ 423 h 1005"/>
                  <a:gd name="T36" fmla="*/ 46 w 125"/>
                  <a:gd name="T37" fmla="*/ 370 h 1005"/>
                  <a:gd name="T38" fmla="*/ 46 w 125"/>
                  <a:gd name="T39" fmla="*/ 370 h 1005"/>
                  <a:gd name="T40" fmla="*/ 40 w 125"/>
                  <a:gd name="T41" fmla="*/ 317 h 1005"/>
                  <a:gd name="T42" fmla="*/ 33 w 125"/>
                  <a:gd name="T43" fmla="*/ 264 h 1005"/>
                  <a:gd name="T44" fmla="*/ 33 w 125"/>
                  <a:gd name="T45" fmla="*/ 264 h 1005"/>
                  <a:gd name="T46" fmla="*/ 27 w 125"/>
                  <a:gd name="T47" fmla="*/ 211 h 1005"/>
                  <a:gd name="T48" fmla="*/ 20 w 125"/>
                  <a:gd name="T49" fmla="*/ 158 h 1005"/>
                  <a:gd name="T50" fmla="*/ 20 w 125"/>
                  <a:gd name="T51" fmla="*/ 158 h 1005"/>
                  <a:gd name="T52" fmla="*/ 14 w 125"/>
                  <a:gd name="T53" fmla="*/ 105 h 1005"/>
                  <a:gd name="T54" fmla="*/ 7 w 125"/>
                  <a:gd name="T55" fmla="*/ 53 h 1005"/>
                  <a:gd name="T56" fmla="*/ 7 w 125"/>
                  <a:gd name="T57" fmla="*/ 53 h 1005"/>
                  <a:gd name="T58" fmla="*/ 0 w 125"/>
                  <a:gd name="T59" fmla="*/ 0 h 10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5" h="1005">
                    <a:moveTo>
                      <a:pt x="125" y="1005"/>
                    </a:moveTo>
                    <a:lnTo>
                      <a:pt x="125" y="1005"/>
                    </a:lnTo>
                    <a:lnTo>
                      <a:pt x="119" y="952"/>
                    </a:lnTo>
                    <a:moveTo>
                      <a:pt x="112" y="899"/>
                    </a:moveTo>
                    <a:lnTo>
                      <a:pt x="112" y="899"/>
                    </a:lnTo>
                    <a:lnTo>
                      <a:pt x="105" y="846"/>
                    </a:lnTo>
                    <a:moveTo>
                      <a:pt x="99" y="794"/>
                    </a:moveTo>
                    <a:lnTo>
                      <a:pt x="99" y="794"/>
                    </a:lnTo>
                    <a:lnTo>
                      <a:pt x="92" y="741"/>
                    </a:lnTo>
                    <a:moveTo>
                      <a:pt x="86" y="688"/>
                    </a:moveTo>
                    <a:lnTo>
                      <a:pt x="86" y="688"/>
                    </a:lnTo>
                    <a:lnTo>
                      <a:pt x="79" y="635"/>
                    </a:lnTo>
                    <a:moveTo>
                      <a:pt x="73" y="582"/>
                    </a:moveTo>
                    <a:lnTo>
                      <a:pt x="73" y="582"/>
                    </a:lnTo>
                    <a:lnTo>
                      <a:pt x="66" y="529"/>
                    </a:lnTo>
                    <a:moveTo>
                      <a:pt x="59" y="476"/>
                    </a:moveTo>
                    <a:lnTo>
                      <a:pt x="59" y="476"/>
                    </a:lnTo>
                    <a:lnTo>
                      <a:pt x="53" y="423"/>
                    </a:lnTo>
                    <a:moveTo>
                      <a:pt x="46" y="370"/>
                    </a:moveTo>
                    <a:lnTo>
                      <a:pt x="46" y="370"/>
                    </a:lnTo>
                    <a:lnTo>
                      <a:pt x="40" y="317"/>
                    </a:lnTo>
                    <a:moveTo>
                      <a:pt x="33" y="264"/>
                    </a:moveTo>
                    <a:lnTo>
                      <a:pt x="33" y="264"/>
                    </a:lnTo>
                    <a:lnTo>
                      <a:pt x="27" y="211"/>
                    </a:lnTo>
                    <a:moveTo>
                      <a:pt x="20" y="158"/>
                    </a:moveTo>
                    <a:lnTo>
                      <a:pt x="20" y="158"/>
                    </a:lnTo>
                    <a:lnTo>
                      <a:pt x="14" y="105"/>
                    </a:lnTo>
                    <a:moveTo>
                      <a:pt x="7" y="53"/>
                    </a:moveTo>
                    <a:lnTo>
                      <a:pt x="7" y="53"/>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60" name="Freeform 59"/>
              <p:cNvSpPr>
                <a:spLocks noEditPoints="1"/>
              </p:cNvSpPr>
              <p:nvPr/>
            </p:nvSpPr>
            <p:spPr bwMode="auto">
              <a:xfrm>
                <a:off x="4237" y="1844"/>
                <a:ext cx="37" cy="134"/>
              </a:xfrm>
              <a:custGeom>
                <a:avLst/>
                <a:gdLst>
                  <a:gd name="T0" fmla="*/ 173 w 173"/>
                  <a:gd name="T1" fmla="*/ 0 h 626"/>
                  <a:gd name="T2" fmla="*/ 173 w 173"/>
                  <a:gd name="T3" fmla="*/ 0 h 626"/>
                  <a:gd name="T4" fmla="*/ 159 w 173"/>
                  <a:gd name="T5" fmla="*/ 51 h 626"/>
                  <a:gd name="T6" fmla="*/ 145 w 173"/>
                  <a:gd name="T7" fmla="*/ 102 h 626"/>
                  <a:gd name="T8" fmla="*/ 145 w 173"/>
                  <a:gd name="T9" fmla="*/ 102 h 626"/>
                  <a:gd name="T10" fmla="*/ 131 w 173"/>
                  <a:gd name="T11" fmla="*/ 154 h 626"/>
                  <a:gd name="T12" fmla="*/ 116 w 173"/>
                  <a:gd name="T13" fmla="*/ 205 h 626"/>
                  <a:gd name="T14" fmla="*/ 116 w 173"/>
                  <a:gd name="T15" fmla="*/ 205 h 626"/>
                  <a:gd name="T16" fmla="*/ 102 w 173"/>
                  <a:gd name="T17" fmla="*/ 257 h 626"/>
                  <a:gd name="T18" fmla="*/ 88 w 173"/>
                  <a:gd name="T19" fmla="*/ 308 h 626"/>
                  <a:gd name="T20" fmla="*/ 88 w 173"/>
                  <a:gd name="T21" fmla="*/ 308 h 626"/>
                  <a:gd name="T22" fmla="*/ 74 w 173"/>
                  <a:gd name="T23" fmla="*/ 359 h 626"/>
                  <a:gd name="T24" fmla="*/ 59 w 173"/>
                  <a:gd name="T25" fmla="*/ 411 h 626"/>
                  <a:gd name="T26" fmla="*/ 59 w 173"/>
                  <a:gd name="T27" fmla="*/ 411 h 626"/>
                  <a:gd name="T28" fmla="*/ 45 w 173"/>
                  <a:gd name="T29" fmla="*/ 462 h 626"/>
                  <a:gd name="T30" fmla="*/ 31 w 173"/>
                  <a:gd name="T31" fmla="*/ 514 h 626"/>
                  <a:gd name="T32" fmla="*/ 31 w 173"/>
                  <a:gd name="T33" fmla="*/ 514 h 626"/>
                  <a:gd name="T34" fmla="*/ 17 w 173"/>
                  <a:gd name="T35" fmla="*/ 565 h 626"/>
                  <a:gd name="T36" fmla="*/ 3 w 173"/>
                  <a:gd name="T37" fmla="*/ 616 h 626"/>
                  <a:gd name="T38" fmla="*/ 3 w 173"/>
                  <a:gd name="T39" fmla="*/ 616 h 626"/>
                  <a:gd name="T40" fmla="*/ 0 w 173"/>
                  <a:gd name="T41" fmla="*/ 62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3" h="626">
                    <a:moveTo>
                      <a:pt x="173" y="0"/>
                    </a:moveTo>
                    <a:lnTo>
                      <a:pt x="173" y="0"/>
                    </a:lnTo>
                    <a:lnTo>
                      <a:pt x="159" y="51"/>
                    </a:lnTo>
                    <a:moveTo>
                      <a:pt x="145" y="102"/>
                    </a:moveTo>
                    <a:lnTo>
                      <a:pt x="145" y="102"/>
                    </a:lnTo>
                    <a:lnTo>
                      <a:pt x="131" y="154"/>
                    </a:lnTo>
                    <a:moveTo>
                      <a:pt x="116" y="205"/>
                    </a:moveTo>
                    <a:lnTo>
                      <a:pt x="116" y="205"/>
                    </a:lnTo>
                    <a:lnTo>
                      <a:pt x="102" y="257"/>
                    </a:lnTo>
                    <a:moveTo>
                      <a:pt x="88" y="308"/>
                    </a:moveTo>
                    <a:lnTo>
                      <a:pt x="88" y="308"/>
                    </a:lnTo>
                    <a:lnTo>
                      <a:pt x="74" y="359"/>
                    </a:lnTo>
                    <a:moveTo>
                      <a:pt x="59" y="411"/>
                    </a:moveTo>
                    <a:lnTo>
                      <a:pt x="59" y="411"/>
                    </a:lnTo>
                    <a:lnTo>
                      <a:pt x="45" y="462"/>
                    </a:lnTo>
                    <a:moveTo>
                      <a:pt x="31" y="514"/>
                    </a:moveTo>
                    <a:lnTo>
                      <a:pt x="31" y="514"/>
                    </a:lnTo>
                    <a:lnTo>
                      <a:pt x="17" y="565"/>
                    </a:lnTo>
                    <a:moveTo>
                      <a:pt x="3" y="616"/>
                    </a:moveTo>
                    <a:lnTo>
                      <a:pt x="3" y="616"/>
                    </a:lnTo>
                    <a:lnTo>
                      <a:pt x="0" y="626"/>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61" name="Freeform 60"/>
              <p:cNvSpPr>
                <a:spLocks noEditPoints="1"/>
              </p:cNvSpPr>
              <p:nvPr/>
            </p:nvSpPr>
            <p:spPr bwMode="auto">
              <a:xfrm>
                <a:off x="4155" y="1837"/>
                <a:ext cx="108" cy="49"/>
              </a:xfrm>
              <a:custGeom>
                <a:avLst/>
                <a:gdLst>
                  <a:gd name="T0" fmla="*/ 505 w 505"/>
                  <a:gd name="T1" fmla="*/ 0 h 227"/>
                  <a:gd name="T2" fmla="*/ 505 w 505"/>
                  <a:gd name="T3" fmla="*/ 0 h 227"/>
                  <a:gd name="T4" fmla="*/ 456 w 505"/>
                  <a:gd name="T5" fmla="*/ 21 h 227"/>
                  <a:gd name="T6" fmla="*/ 408 w 505"/>
                  <a:gd name="T7" fmla="*/ 43 h 227"/>
                  <a:gd name="T8" fmla="*/ 408 w 505"/>
                  <a:gd name="T9" fmla="*/ 43 h 227"/>
                  <a:gd name="T10" fmla="*/ 359 w 505"/>
                  <a:gd name="T11" fmla="*/ 65 h 227"/>
                  <a:gd name="T12" fmla="*/ 311 w 505"/>
                  <a:gd name="T13" fmla="*/ 87 h 227"/>
                  <a:gd name="T14" fmla="*/ 311 w 505"/>
                  <a:gd name="T15" fmla="*/ 87 h 227"/>
                  <a:gd name="T16" fmla="*/ 262 w 505"/>
                  <a:gd name="T17" fmla="*/ 109 h 227"/>
                  <a:gd name="T18" fmla="*/ 213 w 505"/>
                  <a:gd name="T19" fmla="*/ 131 h 227"/>
                  <a:gd name="T20" fmla="*/ 213 w 505"/>
                  <a:gd name="T21" fmla="*/ 131 h 227"/>
                  <a:gd name="T22" fmla="*/ 165 w 505"/>
                  <a:gd name="T23" fmla="*/ 153 h 227"/>
                  <a:gd name="T24" fmla="*/ 116 w 505"/>
                  <a:gd name="T25" fmla="*/ 175 h 227"/>
                  <a:gd name="T26" fmla="*/ 116 w 505"/>
                  <a:gd name="T27" fmla="*/ 175 h 227"/>
                  <a:gd name="T28" fmla="*/ 67 w 505"/>
                  <a:gd name="T29" fmla="*/ 197 h 227"/>
                  <a:gd name="T30" fmla="*/ 19 w 505"/>
                  <a:gd name="T31" fmla="*/ 219 h 227"/>
                  <a:gd name="T32" fmla="*/ 19 w 505"/>
                  <a:gd name="T33" fmla="*/ 219 h 227"/>
                  <a:gd name="T34" fmla="*/ 0 w 505"/>
                  <a:gd name="T35" fmla="*/ 227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5" h="227">
                    <a:moveTo>
                      <a:pt x="505" y="0"/>
                    </a:moveTo>
                    <a:lnTo>
                      <a:pt x="505" y="0"/>
                    </a:lnTo>
                    <a:lnTo>
                      <a:pt x="456" y="21"/>
                    </a:lnTo>
                    <a:moveTo>
                      <a:pt x="408" y="43"/>
                    </a:moveTo>
                    <a:lnTo>
                      <a:pt x="408" y="43"/>
                    </a:lnTo>
                    <a:lnTo>
                      <a:pt x="359" y="65"/>
                    </a:lnTo>
                    <a:moveTo>
                      <a:pt x="311" y="87"/>
                    </a:moveTo>
                    <a:lnTo>
                      <a:pt x="311" y="87"/>
                    </a:lnTo>
                    <a:lnTo>
                      <a:pt x="262" y="109"/>
                    </a:lnTo>
                    <a:moveTo>
                      <a:pt x="213" y="131"/>
                    </a:moveTo>
                    <a:lnTo>
                      <a:pt x="213" y="131"/>
                    </a:lnTo>
                    <a:lnTo>
                      <a:pt x="165" y="153"/>
                    </a:lnTo>
                    <a:moveTo>
                      <a:pt x="116" y="175"/>
                    </a:moveTo>
                    <a:lnTo>
                      <a:pt x="116" y="175"/>
                    </a:lnTo>
                    <a:lnTo>
                      <a:pt x="67" y="197"/>
                    </a:lnTo>
                    <a:moveTo>
                      <a:pt x="19" y="219"/>
                    </a:moveTo>
                    <a:lnTo>
                      <a:pt x="19" y="219"/>
                    </a:lnTo>
                    <a:lnTo>
                      <a:pt x="0" y="227"/>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62" name="Freeform 61"/>
              <p:cNvSpPr>
                <a:spLocks noEditPoints="1"/>
              </p:cNvSpPr>
              <p:nvPr/>
            </p:nvSpPr>
            <p:spPr bwMode="auto">
              <a:xfrm>
                <a:off x="4195" y="1783"/>
                <a:ext cx="68" cy="43"/>
              </a:xfrm>
              <a:custGeom>
                <a:avLst/>
                <a:gdLst>
                  <a:gd name="T0" fmla="*/ 316 w 316"/>
                  <a:gd name="T1" fmla="*/ 199 h 199"/>
                  <a:gd name="T2" fmla="*/ 316 w 316"/>
                  <a:gd name="T3" fmla="*/ 199 h 199"/>
                  <a:gd name="T4" fmla="*/ 271 w 316"/>
                  <a:gd name="T5" fmla="*/ 171 h 199"/>
                  <a:gd name="T6" fmla="*/ 226 w 316"/>
                  <a:gd name="T7" fmla="*/ 142 h 199"/>
                  <a:gd name="T8" fmla="*/ 226 w 316"/>
                  <a:gd name="T9" fmla="*/ 142 h 199"/>
                  <a:gd name="T10" fmla="*/ 181 w 316"/>
                  <a:gd name="T11" fmla="*/ 114 h 199"/>
                  <a:gd name="T12" fmla="*/ 135 w 316"/>
                  <a:gd name="T13" fmla="*/ 85 h 199"/>
                  <a:gd name="T14" fmla="*/ 135 w 316"/>
                  <a:gd name="T15" fmla="*/ 85 h 199"/>
                  <a:gd name="T16" fmla="*/ 90 w 316"/>
                  <a:gd name="T17" fmla="*/ 57 h 199"/>
                  <a:gd name="T18" fmla="*/ 45 w 316"/>
                  <a:gd name="T19" fmla="*/ 28 h 199"/>
                  <a:gd name="T20" fmla="*/ 45 w 316"/>
                  <a:gd name="T21" fmla="*/ 28 h 199"/>
                  <a:gd name="T22" fmla="*/ 0 w 316"/>
                  <a:gd name="T2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6" h="199">
                    <a:moveTo>
                      <a:pt x="316" y="199"/>
                    </a:moveTo>
                    <a:lnTo>
                      <a:pt x="316" y="199"/>
                    </a:lnTo>
                    <a:lnTo>
                      <a:pt x="271" y="171"/>
                    </a:lnTo>
                    <a:moveTo>
                      <a:pt x="226" y="142"/>
                    </a:moveTo>
                    <a:lnTo>
                      <a:pt x="226" y="142"/>
                    </a:lnTo>
                    <a:lnTo>
                      <a:pt x="181" y="114"/>
                    </a:lnTo>
                    <a:moveTo>
                      <a:pt x="135" y="85"/>
                    </a:moveTo>
                    <a:lnTo>
                      <a:pt x="135" y="85"/>
                    </a:lnTo>
                    <a:lnTo>
                      <a:pt x="90" y="57"/>
                    </a:lnTo>
                    <a:moveTo>
                      <a:pt x="45" y="28"/>
                    </a:moveTo>
                    <a:lnTo>
                      <a:pt x="45" y="28"/>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63" name="Freeform 62"/>
              <p:cNvSpPr>
                <a:spLocks noEditPoints="1"/>
              </p:cNvSpPr>
              <p:nvPr/>
            </p:nvSpPr>
            <p:spPr bwMode="auto">
              <a:xfrm>
                <a:off x="4183" y="1780"/>
                <a:ext cx="45" cy="202"/>
              </a:xfrm>
              <a:custGeom>
                <a:avLst/>
                <a:gdLst>
                  <a:gd name="T0" fmla="*/ 209 w 209"/>
                  <a:gd name="T1" fmla="*/ 945 h 945"/>
                  <a:gd name="T2" fmla="*/ 209 w 209"/>
                  <a:gd name="T3" fmla="*/ 945 h 945"/>
                  <a:gd name="T4" fmla="*/ 198 w 209"/>
                  <a:gd name="T5" fmla="*/ 893 h 945"/>
                  <a:gd name="T6" fmla="*/ 186 w 209"/>
                  <a:gd name="T7" fmla="*/ 841 h 945"/>
                  <a:gd name="T8" fmla="*/ 186 w 209"/>
                  <a:gd name="T9" fmla="*/ 841 h 945"/>
                  <a:gd name="T10" fmla="*/ 175 w 209"/>
                  <a:gd name="T11" fmla="*/ 789 h 945"/>
                  <a:gd name="T12" fmla="*/ 163 w 209"/>
                  <a:gd name="T13" fmla="*/ 736 h 945"/>
                  <a:gd name="T14" fmla="*/ 163 w 209"/>
                  <a:gd name="T15" fmla="*/ 736 h 945"/>
                  <a:gd name="T16" fmla="*/ 152 w 209"/>
                  <a:gd name="T17" fmla="*/ 684 h 945"/>
                  <a:gd name="T18" fmla="*/ 140 w 209"/>
                  <a:gd name="T19" fmla="*/ 632 h 945"/>
                  <a:gd name="T20" fmla="*/ 140 w 209"/>
                  <a:gd name="T21" fmla="*/ 632 h 945"/>
                  <a:gd name="T22" fmla="*/ 129 w 209"/>
                  <a:gd name="T23" fmla="*/ 580 h 945"/>
                  <a:gd name="T24" fmla="*/ 117 w 209"/>
                  <a:gd name="T25" fmla="*/ 528 h 945"/>
                  <a:gd name="T26" fmla="*/ 117 w 209"/>
                  <a:gd name="T27" fmla="*/ 528 h 945"/>
                  <a:gd name="T28" fmla="*/ 106 w 209"/>
                  <a:gd name="T29" fmla="*/ 476 h 945"/>
                  <a:gd name="T30" fmla="*/ 94 w 209"/>
                  <a:gd name="T31" fmla="*/ 424 h 945"/>
                  <a:gd name="T32" fmla="*/ 94 w 209"/>
                  <a:gd name="T33" fmla="*/ 424 h 945"/>
                  <a:gd name="T34" fmla="*/ 83 w 209"/>
                  <a:gd name="T35" fmla="*/ 372 h 945"/>
                  <a:gd name="T36" fmla="*/ 71 w 209"/>
                  <a:gd name="T37" fmla="*/ 320 h 945"/>
                  <a:gd name="T38" fmla="*/ 71 w 209"/>
                  <a:gd name="T39" fmla="*/ 320 h 945"/>
                  <a:gd name="T40" fmla="*/ 60 w 209"/>
                  <a:gd name="T41" fmla="*/ 268 h 945"/>
                  <a:gd name="T42" fmla="*/ 48 w 209"/>
                  <a:gd name="T43" fmla="*/ 216 h 945"/>
                  <a:gd name="T44" fmla="*/ 48 w 209"/>
                  <a:gd name="T45" fmla="*/ 216 h 945"/>
                  <a:gd name="T46" fmla="*/ 37 w 209"/>
                  <a:gd name="T47" fmla="*/ 164 h 945"/>
                  <a:gd name="T48" fmla="*/ 25 w 209"/>
                  <a:gd name="T49" fmla="*/ 112 h 945"/>
                  <a:gd name="T50" fmla="*/ 25 w 209"/>
                  <a:gd name="T51" fmla="*/ 112 h 945"/>
                  <a:gd name="T52" fmla="*/ 14 w 209"/>
                  <a:gd name="T53" fmla="*/ 59 h 945"/>
                  <a:gd name="T54" fmla="*/ 2 w 209"/>
                  <a:gd name="T55" fmla="*/ 7 h 945"/>
                  <a:gd name="T56" fmla="*/ 2 w 209"/>
                  <a:gd name="T57" fmla="*/ 7 h 945"/>
                  <a:gd name="T58" fmla="*/ 0 w 209"/>
                  <a:gd name="T5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9" h="945">
                    <a:moveTo>
                      <a:pt x="209" y="945"/>
                    </a:moveTo>
                    <a:lnTo>
                      <a:pt x="209" y="945"/>
                    </a:lnTo>
                    <a:lnTo>
                      <a:pt x="198" y="893"/>
                    </a:lnTo>
                    <a:moveTo>
                      <a:pt x="186" y="841"/>
                    </a:moveTo>
                    <a:lnTo>
                      <a:pt x="186" y="841"/>
                    </a:lnTo>
                    <a:lnTo>
                      <a:pt x="175" y="789"/>
                    </a:lnTo>
                    <a:moveTo>
                      <a:pt x="163" y="736"/>
                    </a:moveTo>
                    <a:lnTo>
                      <a:pt x="163" y="736"/>
                    </a:lnTo>
                    <a:lnTo>
                      <a:pt x="152" y="684"/>
                    </a:lnTo>
                    <a:moveTo>
                      <a:pt x="140" y="632"/>
                    </a:moveTo>
                    <a:lnTo>
                      <a:pt x="140" y="632"/>
                    </a:lnTo>
                    <a:lnTo>
                      <a:pt x="129" y="580"/>
                    </a:lnTo>
                    <a:moveTo>
                      <a:pt x="117" y="528"/>
                    </a:moveTo>
                    <a:lnTo>
                      <a:pt x="117" y="528"/>
                    </a:lnTo>
                    <a:lnTo>
                      <a:pt x="106" y="476"/>
                    </a:lnTo>
                    <a:moveTo>
                      <a:pt x="94" y="424"/>
                    </a:moveTo>
                    <a:lnTo>
                      <a:pt x="94" y="424"/>
                    </a:lnTo>
                    <a:lnTo>
                      <a:pt x="83" y="372"/>
                    </a:lnTo>
                    <a:moveTo>
                      <a:pt x="71" y="320"/>
                    </a:moveTo>
                    <a:lnTo>
                      <a:pt x="71" y="320"/>
                    </a:lnTo>
                    <a:lnTo>
                      <a:pt x="60" y="268"/>
                    </a:lnTo>
                    <a:moveTo>
                      <a:pt x="48" y="216"/>
                    </a:moveTo>
                    <a:lnTo>
                      <a:pt x="48" y="216"/>
                    </a:lnTo>
                    <a:lnTo>
                      <a:pt x="37" y="164"/>
                    </a:lnTo>
                    <a:moveTo>
                      <a:pt x="25" y="112"/>
                    </a:moveTo>
                    <a:lnTo>
                      <a:pt x="25" y="112"/>
                    </a:lnTo>
                    <a:lnTo>
                      <a:pt x="14" y="59"/>
                    </a:lnTo>
                    <a:moveTo>
                      <a:pt x="2" y="7"/>
                    </a:moveTo>
                    <a:lnTo>
                      <a:pt x="2" y="7"/>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64" name="Freeform 63"/>
              <p:cNvSpPr>
                <a:spLocks noEditPoints="1"/>
              </p:cNvSpPr>
              <p:nvPr/>
            </p:nvSpPr>
            <p:spPr bwMode="auto">
              <a:xfrm>
                <a:off x="4143" y="1780"/>
                <a:ext cx="28" cy="98"/>
              </a:xfrm>
              <a:custGeom>
                <a:avLst/>
                <a:gdLst>
                  <a:gd name="T0" fmla="*/ 0 w 132"/>
                  <a:gd name="T1" fmla="*/ 461 h 461"/>
                  <a:gd name="T2" fmla="*/ 0 w 132"/>
                  <a:gd name="T3" fmla="*/ 461 h 461"/>
                  <a:gd name="T4" fmla="*/ 15 w 132"/>
                  <a:gd name="T5" fmla="*/ 409 h 461"/>
                  <a:gd name="T6" fmla="*/ 29 w 132"/>
                  <a:gd name="T7" fmla="*/ 358 h 461"/>
                  <a:gd name="T8" fmla="*/ 29 w 132"/>
                  <a:gd name="T9" fmla="*/ 358 h 461"/>
                  <a:gd name="T10" fmla="*/ 44 w 132"/>
                  <a:gd name="T11" fmla="*/ 307 h 461"/>
                  <a:gd name="T12" fmla="*/ 59 w 132"/>
                  <a:gd name="T13" fmla="*/ 255 h 461"/>
                  <a:gd name="T14" fmla="*/ 59 w 132"/>
                  <a:gd name="T15" fmla="*/ 255 h 461"/>
                  <a:gd name="T16" fmla="*/ 74 w 132"/>
                  <a:gd name="T17" fmla="*/ 204 h 461"/>
                  <a:gd name="T18" fmla="*/ 88 w 132"/>
                  <a:gd name="T19" fmla="*/ 153 h 461"/>
                  <a:gd name="T20" fmla="*/ 88 w 132"/>
                  <a:gd name="T21" fmla="*/ 153 h 461"/>
                  <a:gd name="T22" fmla="*/ 103 w 132"/>
                  <a:gd name="T23" fmla="*/ 102 h 461"/>
                  <a:gd name="T24" fmla="*/ 118 w 132"/>
                  <a:gd name="T25" fmla="*/ 50 h 461"/>
                  <a:gd name="T26" fmla="*/ 118 w 132"/>
                  <a:gd name="T27" fmla="*/ 50 h 461"/>
                  <a:gd name="T28" fmla="*/ 132 w 132"/>
                  <a:gd name="T29"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 h="461">
                    <a:moveTo>
                      <a:pt x="0" y="461"/>
                    </a:moveTo>
                    <a:lnTo>
                      <a:pt x="0" y="461"/>
                    </a:lnTo>
                    <a:lnTo>
                      <a:pt x="15" y="409"/>
                    </a:lnTo>
                    <a:moveTo>
                      <a:pt x="29" y="358"/>
                    </a:moveTo>
                    <a:lnTo>
                      <a:pt x="29" y="358"/>
                    </a:lnTo>
                    <a:lnTo>
                      <a:pt x="44" y="307"/>
                    </a:lnTo>
                    <a:moveTo>
                      <a:pt x="59" y="255"/>
                    </a:moveTo>
                    <a:lnTo>
                      <a:pt x="59" y="255"/>
                    </a:lnTo>
                    <a:lnTo>
                      <a:pt x="74" y="204"/>
                    </a:lnTo>
                    <a:moveTo>
                      <a:pt x="88" y="153"/>
                    </a:moveTo>
                    <a:lnTo>
                      <a:pt x="88" y="153"/>
                    </a:lnTo>
                    <a:lnTo>
                      <a:pt x="103" y="102"/>
                    </a:lnTo>
                    <a:moveTo>
                      <a:pt x="118" y="50"/>
                    </a:moveTo>
                    <a:lnTo>
                      <a:pt x="118" y="50"/>
                    </a:lnTo>
                    <a:lnTo>
                      <a:pt x="132"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65" name="Freeform 64"/>
              <p:cNvSpPr>
                <a:spLocks noEditPoints="1"/>
              </p:cNvSpPr>
              <p:nvPr/>
            </p:nvSpPr>
            <p:spPr bwMode="auto">
              <a:xfrm>
                <a:off x="4046" y="1817"/>
                <a:ext cx="215" cy="14"/>
              </a:xfrm>
              <a:custGeom>
                <a:avLst/>
                <a:gdLst>
                  <a:gd name="T0" fmla="*/ 1007 w 1007"/>
                  <a:gd name="T1" fmla="*/ 65 h 65"/>
                  <a:gd name="T2" fmla="*/ 1007 w 1007"/>
                  <a:gd name="T3" fmla="*/ 65 h 65"/>
                  <a:gd name="T4" fmla="*/ 954 w 1007"/>
                  <a:gd name="T5" fmla="*/ 61 h 65"/>
                  <a:gd name="T6" fmla="*/ 901 w 1007"/>
                  <a:gd name="T7" fmla="*/ 58 h 65"/>
                  <a:gd name="T8" fmla="*/ 901 w 1007"/>
                  <a:gd name="T9" fmla="*/ 58 h 65"/>
                  <a:gd name="T10" fmla="*/ 847 w 1007"/>
                  <a:gd name="T11" fmla="*/ 54 h 65"/>
                  <a:gd name="T12" fmla="*/ 794 w 1007"/>
                  <a:gd name="T13" fmla="*/ 51 h 65"/>
                  <a:gd name="T14" fmla="*/ 794 w 1007"/>
                  <a:gd name="T15" fmla="*/ 51 h 65"/>
                  <a:gd name="T16" fmla="*/ 741 w 1007"/>
                  <a:gd name="T17" fmla="*/ 48 h 65"/>
                  <a:gd name="T18" fmla="*/ 688 w 1007"/>
                  <a:gd name="T19" fmla="*/ 44 h 65"/>
                  <a:gd name="T20" fmla="*/ 688 w 1007"/>
                  <a:gd name="T21" fmla="*/ 44 h 65"/>
                  <a:gd name="T22" fmla="*/ 635 w 1007"/>
                  <a:gd name="T23" fmla="*/ 41 h 65"/>
                  <a:gd name="T24" fmla="*/ 581 w 1007"/>
                  <a:gd name="T25" fmla="*/ 37 h 65"/>
                  <a:gd name="T26" fmla="*/ 581 w 1007"/>
                  <a:gd name="T27" fmla="*/ 37 h 65"/>
                  <a:gd name="T28" fmla="*/ 528 w 1007"/>
                  <a:gd name="T29" fmla="*/ 34 h 65"/>
                  <a:gd name="T30" fmla="*/ 475 w 1007"/>
                  <a:gd name="T31" fmla="*/ 31 h 65"/>
                  <a:gd name="T32" fmla="*/ 475 w 1007"/>
                  <a:gd name="T33" fmla="*/ 31 h 65"/>
                  <a:gd name="T34" fmla="*/ 422 w 1007"/>
                  <a:gd name="T35" fmla="*/ 27 h 65"/>
                  <a:gd name="T36" fmla="*/ 368 w 1007"/>
                  <a:gd name="T37" fmla="*/ 24 h 65"/>
                  <a:gd name="T38" fmla="*/ 368 w 1007"/>
                  <a:gd name="T39" fmla="*/ 24 h 65"/>
                  <a:gd name="T40" fmla="*/ 315 w 1007"/>
                  <a:gd name="T41" fmla="*/ 20 h 65"/>
                  <a:gd name="T42" fmla="*/ 262 w 1007"/>
                  <a:gd name="T43" fmla="*/ 17 h 65"/>
                  <a:gd name="T44" fmla="*/ 262 w 1007"/>
                  <a:gd name="T45" fmla="*/ 17 h 65"/>
                  <a:gd name="T46" fmla="*/ 209 w 1007"/>
                  <a:gd name="T47" fmla="*/ 14 h 65"/>
                  <a:gd name="T48" fmla="*/ 156 w 1007"/>
                  <a:gd name="T49" fmla="*/ 10 h 65"/>
                  <a:gd name="T50" fmla="*/ 156 w 1007"/>
                  <a:gd name="T51" fmla="*/ 10 h 65"/>
                  <a:gd name="T52" fmla="*/ 102 w 1007"/>
                  <a:gd name="T53" fmla="*/ 7 h 65"/>
                  <a:gd name="T54" fmla="*/ 49 w 1007"/>
                  <a:gd name="T55" fmla="*/ 3 h 65"/>
                  <a:gd name="T56" fmla="*/ 49 w 1007"/>
                  <a:gd name="T57" fmla="*/ 3 h 65"/>
                  <a:gd name="T58" fmla="*/ 0 w 1007"/>
                  <a:gd name="T5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07" h="65">
                    <a:moveTo>
                      <a:pt x="1007" y="65"/>
                    </a:moveTo>
                    <a:lnTo>
                      <a:pt x="1007" y="65"/>
                    </a:lnTo>
                    <a:lnTo>
                      <a:pt x="954" y="61"/>
                    </a:lnTo>
                    <a:moveTo>
                      <a:pt x="901" y="58"/>
                    </a:moveTo>
                    <a:lnTo>
                      <a:pt x="901" y="58"/>
                    </a:lnTo>
                    <a:lnTo>
                      <a:pt x="847" y="54"/>
                    </a:lnTo>
                    <a:moveTo>
                      <a:pt x="794" y="51"/>
                    </a:moveTo>
                    <a:lnTo>
                      <a:pt x="794" y="51"/>
                    </a:lnTo>
                    <a:lnTo>
                      <a:pt x="741" y="48"/>
                    </a:lnTo>
                    <a:moveTo>
                      <a:pt x="688" y="44"/>
                    </a:moveTo>
                    <a:lnTo>
                      <a:pt x="688" y="44"/>
                    </a:lnTo>
                    <a:lnTo>
                      <a:pt x="635" y="41"/>
                    </a:lnTo>
                    <a:moveTo>
                      <a:pt x="581" y="37"/>
                    </a:moveTo>
                    <a:lnTo>
                      <a:pt x="581" y="37"/>
                    </a:lnTo>
                    <a:lnTo>
                      <a:pt x="528" y="34"/>
                    </a:lnTo>
                    <a:moveTo>
                      <a:pt x="475" y="31"/>
                    </a:moveTo>
                    <a:lnTo>
                      <a:pt x="475" y="31"/>
                    </a:lnTo>
                    <a:lnTo>
                      <a:pt x="422" y="27"/>
                    </a:lnTo>
                    <a:moveTo>
                      <a:pt x="368" y="24"/>
                    </a:moveTo>
                    <a:lnTo>
                      <a:pt x="368" y="24"/>
                    </a:lnTo>
                    <a:lnTo>
                      <a:pt x="315" y="20"/>
                    </a:lnTo>
                    <a:moveTo>
                      <a:pt x="262" y="17"/>
                    </a:moveTo>
                    <a:lnTo>
                      <a:pt x="262" y="17"/>
                    </a:lnTo>
                    <a:lnTo>
                      <a:pt x="209" y="14"/>
                    </a:lnTo>
                    <a:moveTo>
                      <a:pt x="156" y="10"/>
                    </a:moveTo>
                    <a:lnTo>
                      <a:pt x="156" y="10"/>
                    </a:lnTo>
                    <a:lnTo>
                      <a:pt x="102" y="7"/>
                    </a:lnTo>
                    <a:moveTo>
                      <a:pt x="49" y="3"/>
                    </a:moveTo>
                    <a:lnTo>
                      <a:pt x="49" y="3"/>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66" name="Freeform 65"/>
              <p:cNvSpPr>
                <a:spLocks noEditPoints="1"/>
              </p:cNvSpPr>
              <p:nvPr/>
            </p:nvSpPr>
            <p:spPr bwMode="auto">
              <a:xfrm>
                <a:off x="4163" y="1902"/>
                <a:ext cx="167" cy="37"/>
              </a:xfrm>
              <a:custGeom>
                <a:avLst/>
                <a:gdLst>
                  <a:gd name="T0" fmla="*/ 781 w 781"/>
                  <a:gd name="T1" fmla="*/ 173 h 173"/>
                  <a:gd name="T2" fmla="*/ 781 w 781"/>
                  <a:gd name="T3" fmla="*/ 173 h 173"/>
                  <a:gd name="T4" fmla="*/ 729 w 781"/>
                  <a:gd name="T5" fmla="*/ 162 h 173"/>
                  <a:gd name="T6" fmla="*/ 677 w 781"/>
                  <a:gd name="T7" fmla="*/ 150 h 173"/>
                  <a:gd name="T8" fmla="*/ 677 w 781"/>
                  <a:gd name="T9" fmla="*/ 150 h 173"/>
                  <a:gd name="T10" fmla="*/ 625 w 781"/>
                  <a:gd name="T11" fmla="*/ 139 h 173"/>
                  <a:gd name="T12" fmla="*/ 573 w 781"/>
                  <a:gd name="T13" fmla="*/ 127 h 173"/>
                  <a:gd name="T14" fmla="*/ 573 w 781"/>
                  <a:gd name="T15" fmla="*/ 127 h 173"/>
                  <a:gd name="T16" fmla="*/ 521 w 781"/>
                  <a:gd name="T17" fmla="*/ 115 h 173"/>
                  <a:gd name="T18" fmla="*/ 469 w 781"/>
                  <a:gd name="T19" fmla="*/ 104 h 173"/>
                  <a:gd name="T20" fmla="*/ 469 w 781"/>
                  <a:gd name="T21" fmla="*/ 104 h 173"/>
                  <a:gd name="T22" fmla="*/ 417 w 781"/>
                  <a:gd name="T23" fmla="*/ 92 h 173"/>
                  <a:gd name="T24" fmla="*/ 365 w 781"/>
                  <a:gd name="T25" fmla="*/ 81 h 173"/>
                  <a:gd name="T26" fmla="*/ 365 w 781"/>
                  <a:gd name="T27" fmla="*/ 81 h 173"/>
                  <a:gd name="T28" fmla="*/ 313 w 781"/>
                  <a:gd name="T29" fmla="*/ 69 h 173"/>
                  <a:gd name="T30" fmla="*/ 260 w 781"/>
                  <a:gd name="T31" fmla="*/ 58 h 173"/>
                  <a:gd name="T32" fmla="*/ 260 w 781"/>
                  <a:gd name="T33" fmla="*/ 58 h 173"/>
                  <a:gd name="T34" fmla="*/ 208 w 781"/>
                  <a:gd name="T35" fmla="*/ 46 h 173"/>
                  <a:gd name="T36" fmla="*/ 156 w 781"/>
                  <a:gd name="T37" fmla="*/ 35 h 173"/>
                  <a:gd name="T38" fmla="*/ 156 w 781"/>
                  <a:gd name="T39" fmla="*/ 35 h 173"/>
                  <a:gd name="T40" fmla="*/ 104 w 781"/>
                  <a:gd name="T41" fmla="*/ 23 h 173"/>
                  <a:gd name="T42" fmla="*/ 52 w 781"/>
                  <a:gd name="T43" fmla="*/ 12 h 173"/>
                  <a:gd name="T44" fmla="*/ 52 w 781"/>
                  <a:gd name="T45" fmla="*/ 12 h 173"/>
                  <a:gd name="T46" fmla="*/ 0 w 781"/>
                  <a:gd name="T4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1" h="173">
                    <a:moveTo>
                      <a:pt x="781" y="173"/>
                    </a:moveTo>
                    <a:lnTo>
                      <a:pt x="781" y="173"/>
                    </a:lnTo>
                    <a:lnTo>
                      <a:pt x="729" y="162"/>
                    </a:lnTo>
                    <a:moveTo>
                      <a:pt x="677" y="150"/>
                    </a:moveTo>
                    <a:lnTo>
                      <a:pt x="677" y="150"/>
                    </a:lnTo>
                    <a:lnTo>
                      <a:pt x="625" y="139"/>
                    </a:lnTo>
                    <a:moveTo>
                      <a:pt x="573" y="127"/>
                    </a:moveTo>
                    <a:lnTo>
                      <a:pt x="573" y="127"/>
                    </a:lnTo>
                    <a:lnTo>
                      <a:pt x="521" y="115"/>
                    </a:lnTo>
                    <a:moveTo>
                      <a:pt x="469" y="104"/>
                    </a:moveTo>
                    <a:lnTo>
                      <a:pt x="469" y="104"/>
                    </a:lnTo>
                    <a:lnTo>
                      <a:pt x="417" y="92"/>
                    </a:lnTo>
                    <a:moveTo>
                      <a:pt x="365" y="81"/>
                    </a:moveTo>
                    <a:lnTo>
                      <a:pt x="365" y="81"/>
                    </a:lnTo>
                    <a:lnTo>
                      <a:pt x="313" y="69"/>
                    </a:lnTo>
                    <a:moveTo>
                      <a:pt x="260" y="58"/>
                    </a:moveTo>
                    <a:lnTo>
                      <a:pt x="260" y="58"/>
                    </a:lnTo>
                    <a:lnTo>
                      <a:pt x="208" y="46"/>
                    </a:lnTo>
                    <a:moveTo>
                      <a:pt x="156" y="35"/>
                    </a:moveTo>
                    <a:lnTo>
                      <a:pt x="156" y="35"/>
                    </a:lnTo>
                    <a:lnTo>
                      <a:pt x="104" y="23"/>
                    </a:lnTo>
                    <a:moveTo>
                      <a:pt x="52" y="12"/>
                    </a:moveTo>
                    <a:lnTo>
                      <a:pt x="52" y="12"/>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sp>
            <p:nvSpPr>
              <p:cNvPr id="67" name="Freeform 66"/>
              <p:cNvSpPr>
                <a:spLocks noEditPoints="1"/>
              </p:cNvSpPr>
              <p:nvPr/>
            </p:nvSpPr>
            <p:spPr bwMode="auto">
              <a:xfrm>
                <a:off x="4050" y="1824"/>
                <a:ext cx="84" cy="58"/>
              </a:xfrm>
              <a:custGeom>
                <a:avLst/>
                <a:gdLst>
                  <a:gd name="T0" fmla="*/ 396 w 396"/>
                  <a:gd name="T1" fmla="*/ 271 h 271"/>
                  <a:gd name="T2" fmla="*/ 396 w 396"/>
                  <a:gd name="T3" fmla="*/ 271 h 271"/>
                  <a:gd name="T4" fmla="*/ 352 w 396"/>
                  <a:gd name="T5" fmla="*/ 241 h 271"/>
                  <a:gd name="T6" fmla="*/ 308 w 396"/>
                  <a:gd name="T7" fmla="*/ 211 h 271"/>
                  <a:gd name="T8" fmla="*/ 308 w 396"/>
                  <a:gd name="T9" fmla="*/ 211 h 271"/>
                  <a:gd name="T10" fmla="*/ 264 w 396"/>
                  <a:gd name="T11" fmla="*/ 181 h 271"/>
                  <a:gd name="T12" fmla="*/ 220 w 396"/>
                  <a:gd name="T13" fmla="*/ 151 h 271"/>
                  <a:gd name="T14" fmla="*/ 220 w 396"/>
                  <a:gd name="T15" fmla="*/ 151 h 271"/>
                  <a:gd name="T16" fmla="*/ 176 w 396"/>
                  <a:gd name="T17" fmla="*/ 120 h 271"/>
                  <a:gd name="T18" fmla="*/ 132 w 396"/>
                  <a:gd name="T19" fmla="*/ 90 h 271"/>
                  <a:gd name="T20" fmla="*/ 132 w 396"/>
                  <a:gd name="T21" fmla="*/ 90 h 271"/>
                  <a:gd name="T22" fmla="*/ 88 w 396"/>
                  <a:gd name="T23" fmla="*/ 60 h 271"/>
                  <a:gd name="T24" fmla="*/ 44 w 396"/>
                  <a:gd name="T25" fmla="*/ 30 h 271"/>
                  <a:gd name="T26" fmla="*/ 44 w 396"/>
                  <a:gd name="T27" fmla="*/ 30 h 271"/>
                  <a:gd name="T28" fmla="*/ 0 w 396"/>
                  <a:gd name="T29" fmla="*/ 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6" h="271">
                    <a:moveTo>
                      <a:pt x="396" y="271"/>
                    </a:moveTo>
                    <a:lnTo>
                      <a:pt x="396" y="271"/>
                    </a:lnTo>
                    <a:lnTo>
                      <a:pt x="352" y="241"/>
                    </a:lnTo>
                    <a:moveTo>
                      <a:pt x="308" y="211"/>
                    </a:moveTo>
                    <a:lnTo>
                      <a:pt x="308" y="211"/>
                    </a:lnTo>
                    <a:lnTo>
                      <a:pt x="264" y="181"/>
                    </a:lnTo>
                    <a:moveTo>
                      <a:pt x="220" y="151"/>
                    </a:moveTo>
                    <a:lnTo>
                      <a:pt x="220" y="151"/>
                    </a:lnTo>
                    <a:lnTo>
                      <a:pt x="176" y="120"/>
                    </a:lnTo>
                    <a:moveTo>
                      <a:pt x="132" y="90"/>
                    </a:moveTo>
                    <a:lnTo>
                      <a:pt x="132" y="90"/>
                    </a:lnTo>
                    <a:lnTo>
                      <a:pt x="88" y="60"/>
                    </a:lnTo>
                    <a:moveTo>
                      <a:pt x="44" y="30"/>
                    </a:moveTo>
                    <a:lnTo>
                      <a:pt x="44" y="30"/>
                    </a:lnTo>
                    <a:lnTo>
                      <a:pt x="0" y="0"/>
                    </a:lnTo>
                  </a:path>
                </a:pathLst>
              </a:custGeom>
              <a:noFill/>
              <a:ln w="4763"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76200" tIns="38100" rIns="76200" bIns="38100" numCol="1" anchor="t" anchorCtr="0" compatLnSpc="1">
                <a:prstTxWarp prst="textNoShape">
                  <a:avLst/>
                </a:prstTxWarp>
              </a:bodyPr>
              <a:lstStyle/>
              <a:p>
                <a:endParaRPr lang="en-AU" sz="1400"/>
              </a:p>
            </p:txBody>
          </p:sp>
        </p:grpSp>
      </p:grpSp>
      <p:sp>
        <p:nvSpPr>
          <p:cNvPr id="87" name="Footer Placeholder 5"/>
          <p:cNvSpPr>
            <a:spLocks noGrp="1"/>
          </p:cNvSpPr>
          <p:nvPr>
            <p:ph type="ftr" sz="quarter" idx="10"/>
          </p:nvPr>
        </p:nvSpPr>
        <p:spPr>
          <a:xfrm>
            <a:off x="601375" y="5420278"/>
            <a:ext cx="6083845" cy="103562"/>
          </a:xfrm>
        </p:spPr>
        <p:txBody>
          <a:bodyPr/>
          <a:lstStyle/>
          <a:p>
            <a:r>
              <a:rPr lang="en-AU" dirty="0"/>
              <a:t>COMP6452 Software Architecture for Blockchain Applications |  Data61, CSIRO</a:t>
            </a:r>
          </a:p>
        </p:txBody>
      </p:sp>
      <p:sp>
        <p:nvSpPr>
          <p:cNvPr id="88" name="Slide Number Placeholder 7"/>
          <p:cNvSpPr>
            <a:spLocks noGrp="1"/>
          </p:cNvSpPr>
          <p:nvPr>
            <p:ph type="sldNum" sz="quarter" idx="11"/>
          </p:nvPr>
        </p:nvSpPr>
        <p:spPr>
          <a:xfrm>
            <a:off x="253582" y="5415674"/>
            <a:ext cx="288789" cy="106122"/>
          </a:xfrm>
        </p:spPr>
        <p:txBody>
          <a:bodyPr/>
          <a:lstStyle/>
          <a:p>
            <a:fld id="{2ABE124A-B5C5-46E0-B944-45307B126769}" type="slidenum">
              <a:rPr lang="en-AU" smtClean="0"/>
              <a:pPr/>
              <a:t>33</a:t>
            </a:fld>
            <a:r>
              <a:rPr lang="en-AU"/>
              <a:t>  |</a:t>
            </a:r>
            <a:endParaRPr lang="en-AU" dirty="0"/>
          </a:p>
        </p:txBody>
      </p:sp>
    </p:spTree>
    <p:extLst>
      <p:ext uri="{BB962C8B-B14F-4D97-AF65-F5344CB8AC3E}">
        <p14:creationId xmlns:p14="http://schemas.microsoft.com/office/powerpoint/2010/main" val="2309578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How is Reality?</a:t>
            </a:r>
          </a:p>
        </p:txBody>
      </p:sp>
      <p:sp>
        <p:nvSpPr>
          <p:cNvPr id="3" name="Content Placeholder 2"/>
          <p:cNvSpPr>
            <a:spLocks noGrp="1"/>
          </p:cNvSpPr>
          <p:nvPr>
            <p:ph idx="1"/>
          </p:nvPr>
        </p:nvSpPr>
        <p:spPr>
          <a:xfrm>
            <a:off x="419100" y="1609929"/>
            <a:ext cx="8394700" cy="3695843"/>
          </a:xfrm>
        </p:spPr>
        <p:txBody>
          <a:bodyPr>
            <a:normAutofit/>
          </a:bodyPr>
          <a:lstStyle/>
          <a:p>
            <a:r>
              <a:rPr lang="en-US" altLang="zh-CN" dirty="0"/>
              <a:t>TX behavior is difficult to predict</a:t>
            </a:r>
          </a:p>
          <a:p>
            <a:r>
              <a:rPr lang="en-US" altLang="zh-CN" dirty="0"/>
              <a:t>TX failure difficult to detect</a:t>
            </a:r>
          </a:p>
          <a:p>
            <a:pPr lvl="1"/>
            <a:r>
              <a:rPr lang="en-US" altLang="zh-CN" sz="1800" dirty="0"/>
              <a:t>Mistakenly retry</a:t>
            </a:r>
          </a:p>
          <a:p>
            <a:r>
              <a:rPr lang="en-US" altLang="zh-CN" sz="2400" dirty="0"/>
              <a:t>Unauthorized termination of smart contract</a:t>
            </a:r>
          </a:p>
          <a:p>
            <a:pPr lvl="1"/>
            <a:r>
              <a:rPr lang="zh-CN" altLang="en-US" sz="2000" baseline="30000" dirty="0"/>
              <a:t>＊</a:t>
            </a:r>
            <a:r>
              <a:rPr lang="en-US" altLang="zh-CN" sz="2000" dirty="0"/>
              <a:t>7% smart contract can be terminated without authority (Public Ethereum</a:t>
            </a:r>
            <a:r>
              <a:rPr lang="en-US" altLang="zh-CN" sz="1800" dirty="0"/>
              <a:t>)</a:t>
            </a:r>
          </a:p>
          <a:p>
            <a:r>
              <a:rPr lang="en-US" altLang="zh-CN" sz="2400" dirty="0"/>
              <a:t>Failure is permanent</a:t>
            </a:r>
          </a:p>
          <a:p>
            <a:pPr lvl="1"/>
            <a:r>
              <a:rPr lang="en-US" altLang="zh-CN" sz="2000" dirty="0"/>
              <a:t>Decentralized Autonomous Organization (DAO) code issue lead to USD 60 Million Ether theft</a:t>
            </a:r>
            <a:r>
              <a:rPr lang="zh-CN" altLang="en-US" sz="2000" dirty="0"/>
              <a:t> </a:t>
            </a:r>
            <a:r>
              <a:rPr lang="en-US" altLang="zh-CN" sz="2000" dirty="0"/>
              <a:t>during ICO (Initial Coin Offering)</a:t>
            </a:r>
          </a:p>
          <a:p>
            <a:pPr lvl="2"/>
            <a:r>
              <a:rPr lang="en-US" altLang="zh-CN" sz="1833" dirty="0"/>
              <a:t>Hard fork of Ethereum</a:t>
            </a:r>
          </a:p>
        </p:txBody>
      </p:sp>
      <p:sp>
        <p:nvSpPr>
          <p:cNvPr id="6" name="TextBox 5"/>
          <p:cNvSpPr txBox="1"/>
          <p:nvPr/>
        </p:nvSpPr>
        <p:spPr>
          <a:xfrm>
            <a:off x="5126793" y="1849388"/>
            <a:ext cx="3765687" cy="707886"/>
          </a:xfrm>
          <a:prstGeom prst="rect">
            <a:avLst/>
          </a:prstGeom>
          <a:noFill/>
        </p:spPr>
        <p:txBody>
          <a:bodyPr wrap="none" rtlCol="0">
            <a:spAutoFit/>
          </a:bodyPr>
          <a:lstStyle/>
          <a:p>
            <a:r>
              <a:rPr lang="en-US" sz="4000" b="1" i="1" dirty="0">
                <a:solidFill>
                  <a:srgbClr val="FF0000"/>
                </a:solidFill>
              </a:rPr>
              <a:t>Immature Code!</a:t>
            </a:r>
          </a:p>
        </p:txBody>
      </p:sp>
      <p:sp>
        <p:nvSpPr>
          <p:cNvPr id="8" name="Rectangle 7"/>
          <p:cNvSpPr/>
          <p:nvPr/>
        </p:nvSpPr>
        <p:spPr>
          <a:xfrm>
            <a:off x="251520" y="5100781"/>
            <a:ext cx="8496944" cy="276999"/>
          </a:xfrm>
          <a:prstGeom prst="rect">
            <a:avLst/>
          </a:prstGeom>
        </p:spPr>
        <p:txBody>
          <a:bodyPr wrap="square">
            <a:spAutoFit/>
          </a:bodyPr>
          <a:lstStyle/>
          <a:p>
            <a:r>
              <a:rPr lang="en-US" sz="1200" dirty="0"/>
              <a:t>*I. Weber, V. </a:t>
            </a:r>
            <a:r>
              <a:rPr lang="en-US" sz="1200" dirty="0" err="1"/>
              <a:t>Gramoli</a:t>
            </a:r>
            <a:r>
              <a:rPr lang="en-US" sz="1200" dirty="0"/>
              <a:t>, M. Staples et al., “On availability for blockchain-based systems”, SRDS’17, Hong Kong, China, Sep. 2017.</a:t>
            </a:r>
          </a:p>
        </p:txBody>
      </p:sp>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34</a:t>
            </a:fld>
            <a:r>
              <a:rPr lang="en-AU"/>
              <a:t>  |</a:t>
            </a:r>
            <a:endParaRPr lang="en-AU" dirty="0"/>
          </a:p>
        </p:txBody>
      </p:sp>
    </p:spTree>
    <p:extLst>
      <p:ext uri="{BB962C8B-B14F-4D97-AF65-F5344CB8AC3E}">
        <p14:creationId xmlns:p14="http://schemas.microsoft.com/office/powerpoint/2010/main" val="3297003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Busting Blockchain Myths</a:t>
            </a:r>
          </a:p>
        </p:txBody>
      </p:sp>
      <p:graphicFrame>
        <p:nvGraphicFramePr>
          <p:cNvPr id="6" name="Table 5"/>
          <p:cNvGraphicFramePr>
            <a:graphicFrameLocks noGrp="1"/>
          </p:cNvGraphicFramePr>
          <p:nvPr>
            <p:extLst>
              <p:ext uri="{D42A27DB-BD31-4B8C-83A1-F6EECF244321}">
                <p14:modId xmlns:p14="http://schemas.microsoft.com/office/powerpoint/2010/main" val="1693020015"/>
              </p:ext>
            </p:extLst>
          </p:nvPr>
        </p:nvGraphicFramePr>
        <p:xfrm>
          <a:off x="539552" y="1519888"/>
          <a:ext cx="8064896" cy="3672272"/>
        </p:xfrm>
        <a:graphic>
          <a:graphicData uri="http://schemas.openxmlformats.org/drawingml/2006/table">
            <a:tbl>
              <a:tblPr firstRow="1" bandRow="1">
                <a:tableStyleId>{3C2FFA5D-87B4-456A-9821-1D502468CF0F}</a:tableStyleId>
              </a:tblPr>
              <a:tblGrid>
                <a:gridCol w="3456384">
                  <a:extLst>
                    <a:ext uri="{9D8B030D-6E8A-4147-A177-3AD203B41FA5}">
                      <a16:colId xmlns:a16="http://schemas.microsoft.com/office/drawing/2014/main" val="20000"/>
                    </a:ext>
                  </a:extLst>
                </a:gridCol>
                <a:gridCol w="4608512">
                  <a:extLst>
                    <a:ext uri="{9D8B030D-6E8A-4147-A177-3AD203B41FA5}">
                      <a16:colId xmlns:a16="http://schemas.microsoft.com/office/drawing/2014/main" val="20001"/>
                    </a:ext>
                  </a:extLst>
                </a:gridCol>
              </a:tblGrid>
              <a:tr h="355600">
                <a:tc>
                  <a:txBody>
                    <a:bodyPr/>
                    <a:lstStyle/>
                    <a:p>
                      <a:pPr algn="ctr"/>
                      <a:r>
                        <a:rPr lang="en-US" sz="1800"/>
                        <a:t>Myth</a:t>
                      </a:r>
                    </a:p>
                  </a:txBody>
                  <a:tcPr marT="50800" marB="50800"/>
                </a:tc>
                <a:tc>
                  <a:txBody>
                    <a:bodyPr/>
                    <a:lstStyle/>
                    <a:p>
                      <a:pPr algn="ctr"/>
                      <a:r>
                        <a:rPr lang="en-US" sz="1800" dirty="0"/>
                        <a:t>Reality </a:t>
                      </a:r>
                    </a:p>
                  </a:txBody>
                  <a:tcPr marT="50800" marB="50800"/>
                </a:tc>
                <a:extLst>
                  <a:ext uri="{0D108BD9-81ED-4DB2-BD59-A6C34878D82A}">
                    <a16:rowId xmlns:a16="http://schemas.microsoft.com/office/drawing/2014/main" val="10000"/>
                  </a:ext>
                </a:extLst>
              </a:tr>
              <a:tr h="412044">
                <a:tc>
                  <a:txBody>
                    <a:bodyPr/>
                    <a:lstStyle/>
                    <a:p>
                      <a:r>
                        <a:rPr lang="en-US" sz="1800"/>
                        <a:t>Solves</a:t>
                      </a:r>
                      <a:r>
                        <a:rPr lang="en-US" sz="1800" baseline="0"/>
                        <a:t> every problem</a:t>
                      </a:r>
                      <a:endParaRPr lang="en-US" sz="1800"/>
                    </a:p>
                  </a:txBody>
                  <a:tcPr marT="50800" marB="50800"/>
                </a:tc>
                <a:tc>
                  <a:txBody>
                    <a:bodyPr/>
                    <a:lstStyle/>
                    <a:p>
                      <a:r>
                        <a:rPr lang="en-US" sz="1800" dirty="0"/>
                        <a:t>A kind</a:t>
                      </a:r>
                      <a:r>
                        <a:rPr lang="en-US" sz="1800" baseline="0" dirty="0"/>
                        <a:t> of database with attached logic</a:t>
                      </a:r>
                      <a:endParaRPr lang="en-US" sz="1800" dirty="0"/>
                    </a:p>
                  </a:txBody>
                  <a:tcPr marT="50800" marB="50800"/>
                </a:tc>
                <a:extLst>
                  <a:ext uri="{0D108BD9-81ED-4DB2-BD59-A6C34878D82A}">
                    <a16:rowId xmlns:a16="http://schemas.microsoft.com/office/drawing/2014/main" val="10001"/>
                  </a:ext>
                </a:extLst>
              </a:tr>
              <a:tr h="412044">
                <a:tc>
                  <a:txBody>
                    <a:bodyPr/>
                    <a:lstStyle/>
                    <a:p>
                      <a:r>
                        <a:rPr lang="en-US" sz="1800" dirty="0"/>
                        <a:t>Trustless</a:t>
                      </a:r>
                    </a:p>
                  </a:txBody>
                  <a:tcPr marT="50800" marB="50800"/>
                </a:tc>
                <a:tc>
                  <a:txBody>
                    <a:bodyPr/>
                    <a:lstStyle/>
                    <a:p>
                      <a:r>
                        <a:rPr lang="en-US" sz="1800" dirty="0"/>
                        <a:t>Can shift trust &amp; spread trust</a:t>
                      </a:r>
                    </a:p>
                  </a:txBody>
                  <a:tcPr marT="50800" marB="50800"/>
                </a:tc>
                <a:extLst>
                  <a:ext uri="{0D108BD9-81ED-4DB2-BD59-A6C34878D82A}">
                    <a16:rowId xmlns:a16="http://schemas.microsoft.com/office/drawing/2014/main" val="10002"/>
                  </a:ext>
                </a:extLst>
              </a:tr>
              <a:tr h="412044">
                <a:tc>
                  <a:txBody>
                    <a:bodyPr/>
                    <a:lstStyle/>
                    <a:p>
                      <a:r>
                        <a:rPr lang="en-US" sz="1800" dirty="0"/>
                        <a:t>Secure</a:t>
                      </a:r>
                    </a:p>
                  </a:txBody>
                  <a:tcPr marT="50800" marB="50800"/>
                </a:tc>
                <a:tc>
                  <a:txBody>
                    <a:bodyPr/>
                    <a:lstStyle/>
                    <a:p>
                      <a:r>
                        <a:rPr lang="en-US" sz="1800" dirty="0"/>
                        <a:t>Focus is Integrity, not Confidentiality</a:t>
                      </a:r>
                    </a:p>
                  </a:txBody>
                  <a:tcPr marT="50800" marB="50800"/>
                </a:tc>
                <a:extLst>
                  <a:ext uri="{0D108BD9-81ED-4DB2-BD59-A6C34878D82A}">
                    <a16:rowId xmlns:a16="http://schemas.microsoft.com/office/drawing/2014/main" val="10003"/>
                  </a:ext>
                </a:extLst>
              </a:tr>
              <a:tr h="412044">
                <a:tc>
                  <a:txBody>
                    <a:bodyPr/>
                    <a:lstStyle/>
                    <a:p>
                      <a:r>
                        <a:rPr lang="en-US" sz="1800" dirty="0"/>
                        <a:t>Smart contracts are legal contracts</a:t>
                      </a:r>
                    </a:p>
                  </a:txBody>
                  <a:tcPr marT="50800" marB="50800"/>
                </a:tc>
                <a:tc>
                  <a:txBody>
                    <a:bodyPr/>
                    <a:lstStyle/>
                    <a:p>
                      <a:r>
                        <a:rPr lang="en-US" sz="1800" dirty="0"/>
                        <a:t>May help execute parts of some legal contracts</a:t>
                      </a:r>
                    </a:p>
                  </a:txBody>
                  <a:tcPr marT="50800" marB="50800"/>
                </a:tc>
                <a:extLst>
                  <a:ext uri="{0D108BD9-81ED-4DB2-BD59-A6C34878D82A}">
                    <a16:rowId xmlns:a16="http://schemas.microsoft.com/office/drawing/2014/main" val="10004"/>
                  </a:ext>
                </a:extLst>
              </a:tr>
              <a:tr h="412044">
                <a:tc>
                  <a:txBody>
                    <a:bodyPr/>
                    <a:lstStyle/>
                    <a:p>
                      <a:r>
                        <a:rPr lang="en-US" sz="1800" dirty="0"/>
                        <a:t>Immutable</a:t>
                      </a:r>
                    </a:p>
                  </a:txBody>
                  <a:tcPr marT="50800" marB="50800"/>
                </a:tc>
                <a:tc>
                  <a:txBody>
                    <a:bodyPr/>
                    <a:lstStyle/>
                    <a:p>
                      <a:r>
                        <a:rPr lang="en-US" sz="1800" dirty="0"/>
                        <a:t>Many only offer probabilistic immutability</a:t>
                      </a:r>
                    </a:p>
                  </a:txBody>
                  <a:tcPr marT="50800" marB="50800"/>
                </a:tc>
                <a:extLst>
                  <a:ext uri="{0D108BD9-81ED-4DB2-BD59-A6C34878D82A}">
                    <a16:rowId xmlns:a16="http://schemas.microsoft.com/office/drawing/2014/main" val="10005"/>
                  </a:ext>
                </a:extLst>
              </a:tr>
              <a:tr h="41204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Are inherently unscalable</a:t>
                      </a:r>
                    </a:p>
                  </a:txBody>
                  <a:tcPr marT="50800" marB="508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Emerging blockchains are more scalable</a:t>
                      </a:r>
                    </a:p>
                  </a:txBody>
                  <a:tcPr marT="50800" marB="50800"/>
                </a:tc>
                <a:extLst>
                  <a:ext uri="{0D108BD9-81ED-4DB2-BD59-A6C34878D82A}">
                    <a16:rowId xmlns:a16="http://schemas.microsoft.com/office/drawing/2014/main" val="10006"/>
                  </a:ext>
                </a:extLst>
              </a:tr>
              <a:tr h="41204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Need to waste electricity</a:t>
                      </a:r>
                    </a:p>
                  </a:txBody>
                  <a:tcPr marT="50800" marB="508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Emerging blockchains are more efficient</a:t>
                      </a:r>
                    </a:p>
                  </a:txBody>
                  <a:tcPr marT="50800" marB="50800"/>
                </a:tc>
                <a:extLst>
                  <a:ext uri="{0D108BD9-81ED-4DB2-BD59-A6C34878D82A}">
                    <a16:rowId xmlns:a16="http://schemas.microsoft.com/office/drawing/2014/main" val="10007"/>
                  </a:ext>
                </a:extLst>
              </a:tr>
              <a:tr h="412044">
                <a:tc>
                  <a:txBody>
                    <a:bodyPr/>
                    <a:lstStyle/>
                    <a:p>
                      <a:r>
                        <a:rPr lang="en-US" sz="1800" dirty="0"/>
                        <a:t>If beneficial, will be adopted </a:t>
                      </a:r>
                    </a:p>
                  </a:txBody>
                  <a:tcPr marT="50800" marB="50800"/>
                </a:tc>
                <a:tc>
                  <a:txBody>
                    <a:bodyPr/>
                    <a:lstStyle/>
                    <a:p>
                      <a:r>
                        <a:rPr lang="en-US" sz="1800" dirty="0"/>
                        <a:t>Adoption</a:t>
                      </a:r>
                      <a:r>
                        <a:rPr lang="en-US" sz="1800" baseline="0" dirty="0"/>
                        <a:t> can be hampered by </a:t>
                      </a:r>
                      <a:endParaRPr lang="en-US" sz="1800" dirty="0"/>
                    </a:p>
                  </a:txBody>
                  <a:tcPr marT="50800" marB="50800"/>
                </a:tc>
                <a:extLst>
                  <a:ext uri="{0D108BD9-81ED-4DB2-BD59-A6C34878D82A}">
                    <a16:rowId xmlns:a16="http://schemas.microsoft.com/office/drawing/2014/main" val="10008"/>
                  </a:ext>
                </a:extLst>
              </a:tr>
            </a:tbl>
          </a:graphicData>
        </a:graphic>
      </p:graphicFrame>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35</a:t>
            </a:fld>
            <a:r>
              <a:rPr lang="en-AU"/>
              <a:t>  |</a:t>
            </a:r>
            <a:endParaRPr lang="en-AU" dirty="0"/>
          </a:p>
        </p:txBody>
      </p:sp>
    </p:spTree>
    <p:extLst>
      <p:ext uri="{BB962C8B-B14F-4D97-AF65-F5344CB8AC3E}">
        <p14:creationId xmlns:p14="http://schemas.microsoft.com/office/powerpoint/2010/main" val="28827519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9100" y="1489348"/>
            <a:ext cx="8096250" cy="4136109"/>
          </a:xfrm>
        </p:spPr>
        <p:txBody>
          <a:bodyPr vert="horz" lIns="91440" tIns="45720" rIns="91440" bIns="45720" rtlCol="0" anchor="t">
            <a:normAutofit lnSpcReduction="10000"/>
          </a:bodyPr>
          <a:lstStyle/>
          <a:p>
            <a:pPr marL="212725" indent="-212725"/>
            <a:r>
              <a:rPr lang="en-AU" sz="2400" dirty="0"/>
              <a:t>Architecting applications on Blockchain:</a:t>
            </a:r>
            <a:endParaRPr lang="en-US" sz="2400" dirty="0"/>
          </a:p>
          <a:p>
            <a:pPr marL="424180" lvl="1" indent="-221615"/>
            <a:r>
              <a:rPr lang="en-AU" sz="2000" dirty="0"/>
              <a:t>Taxonomy &amp; design process</a:t>
            </a:r>
            <a:endParaRPr lang="en-AU" sz="2000" dirty="0">
              <a:cs typeface="Calibri"/>
            </a:endParaRPr>
          </a:p>
          <a:p>
            <a:pPr marL="424180" lvl="1" indent="-221615"/>
            <a:r>
              <a:rPr lang="en-AU" sz="2000" dirty="0"/>
              <a:t>Blockchain as an element in an architecture</a:t>
            </a:r>
            <a:endParaRPr lang="en-AU" sz="2000" dirty="0">
              <a:cs typeface="Calibri"/>
            </a:endParaRPr>
          </a:p>
          <a:p>
            <a:pPr marL="497205" lvl="2" indent="-139700"/>
            <a:r>
              <a:rPr lang="en-AU" sz="1800" dirty="0"/>
              <a:t>Functional &amp; non-functional properties of blockchain</a:t>
            </a:r>
            <a:endParaRPr lang="en-AU" sz="1800" dirty="0">
              <a:cs typeface="Calibri"/>
            </a:endParaRPr>
          </a:p>
          <a:p>
            <a:pPr marL="424180" lvl="1" indent="-221615"/>
            <a:r>
              <a:rPr lang="en-AU" sz="2000" dirty="0"/>
              <a:t>Blockchain Patterns</a:t>
            </a:r>
            <a:endParaRPr lang="en-AU" sz="2000" dirty="0">
              <a:cs typeface="Calibri"/>
            </a:endParaRPr>
          </a:p>
          <a:p>
            <a:pPr marL="424180" lvl="1" indent="-221615"/>
            <a:r>
              <a:rPr lang="en-AU" sz="2000" dirty="0"/>
              <a:t>Trade-offs</a:t>
            </a:r>
          </a:p>
          <a:p>
            <a:pPr marL="497260" lvl="2" indent="-221615"/>
            <a:r>
              <a:rPr lang="en-AU" sz="1800" dirty="0"/>
              <a:t>Cost – how much will it cost to use blockchain?</a:t>
            </a:r>
            <a:endParaRPr lang="en-AU" sz="1800" dirty="0">
              <a:cs typeface="Calibri"/>
            </a:endParaRPr>
          </a:p>
          <a:p>
            <a:pPr marL="497260" lvl="2" indent="-221615"/>
            <a:r>
              <a:rPr lang="en-AU" sz="1800" dirty="0"/>
              <a:t>Latency – uncertainties &amp; quality of service</a:t>
            </a:r>
            <a:endParaRPr lang="en-AU" sz="1800" dirty="0">
              <a:cs typeface="Calibri"/>
            </a:endParaRPr>
          </a:p>
          <a:p>
            <a:pPr marL="497260" lvl="2" indent="-221615"/>
            <a:r>
              <a:rPr lang="en-AU" sz="1800" dirty="0"/>
              <a:t>Security &amp; Dependability</a:t>
            </a:r>
            <a:endParaRPr lang="en-AU" sz="1800" dirty="0">
              <a:cs typeface="Calibri"/>
            </a:endParaRPr>
          </a:p>
          <a:p>
            <a:pPr marL="212725" indent="-212725"/>
            <a:r>
              <a:rPr lang="en-AU" sz="2400" dirty="0"/>
              <a:t>Model-driven development of smart contracts</a:t>
            </a:r>
            <a:endParaRPr lang="en-AU" sz="2400" dirty="0">
              <a:cs typeface="Calibri"/>
            </a:endParaRPr>
          </a:p>
          <a:p>
            <a:pPr marL="424180" lvl="1" indent="-221615"/>
            <a:r>
              <a:rPr lang="en-AU" sz="2000" dirty="0"/>
              <a:t>Business process execution</a:t>
            </a:r>
            <a:endParaRPr lang="en-AU" sz="2000" dirty="0">
              <a:cs typeface="Calibri"/>
            </a:endParaRPr>
          </a:p>
          <a:p>
            <a:pPr marL="424180" lvl="1" indent="-221615"/>
            <a:r>
              <a:rPr lang="en-AU" sz="2000" dirty="0"/>
              <a:t>Model-based generation of registries &amp; UIs</a:t>
            </a:r>
            <a:endParaRPr lang="en-AU" sz="2000" dirty="0">
              <a:cs typeface="Calibri"/>
            </a:endParaRPr>
          </a:p>
          <a:p>
            <a:pPr marL="424180" lvl="1" indent="-221615"/>
            <a:endParaRPr lang="en-AU" sz="2000" dirty="0">
              <a:cs typeface="Calibri"/>
            </a:endParaRPr>
          </a:p>
        </p:txBody>
      </p:sp>
      <p:sp>
        <p:nvSpPr>
          <p:cNvPr id="4" name="Footer Placeholder 3"/>
          <p:cNvSpPr>
            <a:spLocks noGrp="1"/>
          </p:cNvSpPr>
          <p:nvPr>
            <p:ph type="ftr" sz="quarter" idx="4294967295"/>
          </p:nvPr>
        </p:nvSpPr>
        <p:spPr>
          <a:xfrm>
            <a:off x="677991" y="6504332"/>
            <a:ext cx="6083845" cy="124274"/>
          </a:xfrm>
          <a:prstGeom prst="rect">
            <a:avLst/>
          </a:prstGeom>
        </p:spPr>
        <p:txBody>
          <a:bodyPr vert="horz" lIns="0" tIns="0" rIns="0" bIns="0" rtlCol="0" anchor="ctr"/>
          <a:lstStyle>
            <a:defPPr>
              <a:defRPr lang="en-US"/>
            </a:defPPr>
            <a:lvl1pPr marL="0" algn="l" defTabSz="914400" rtl="0" eaLnBrk="1" latinLnBrk="0" hangingPunct="1">
              <a:defRPr sz="9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AU"/>
              <a:t>COMP6452 Software Architecture for Blockchain Applications |  Data61, CSIRO</a:t>
            </a:r>
          </a:p>
        </p:txBody>
      </p:sp>
      <p:sp>
        <p:nvSpPr>
          <p:cNvPr id="5" name="Slide Number Placeholder 4"/>
          <p:cNvSpPr>
            <a:spLocks noGrp="1"/>
          </p:cNvSpPr>
          <p:nvPr>
            <p:ph type="sldNum" sz="quarter" idx="4294967295"/>
          </p:nvPr>
        </p:nvSpPr>
        <p:spPr>
          <a:xfrm>
            <a:off x="330200" y="6504332"/>
            <a:ext cx="288789" cy="127346"/>
          </a:xfrm>
          <a:prstGeom prst="rect">
            <a:avLst/>
          </a:prstGeom>
        </p:spPr>
        <p:txBody>
          <a:bodyPr vert="horz" lIns="0" tIns="0" rIns="0" bIns="0" rtlCol="0" anchor="ctr"/>
          <a:lstStyle>
            <a:defPPr>
              <a:defRPr lang="en-US"/>
            </a:defPPr>
            <a:lvl1pPr marL="0" algn="r" defTabSz="914400" rtl="0" eaLnBrk="1" latinLnBrk="0" hangingPunct="1">
              <a:defRPr sz="9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ABE124A-B5C5-46E0-B944-45307B126769}" type="slidenum">
              <a:rPr lang="en-AU" smtClean="0"/>
              <a:pPr/>
              <a:t>36</a:t>
            </a:fld>
            <a:r>
              <a:rPr lang="en-AU"/>
              <a:t>  |</a:t>
            </a:r>
          </a:p>
        </p:txBody>
      </p:sp>
      <p:sp>
        <p:nvSpPr>
          <p:cNvPr id="6" name="Title 1"/>
          <p:cNvSpPr txBox="1">
            <a:spLocks/>
          </p:cNvSpPr>
          <p:nvPr/>
        </p:nvSpPr>
        <p:spPr>
          <a:xfrm>
            <a:off x="251520" y="894956"/>
            <a:ext cx="8640960" cy="710406"/>
          </a:xfrm>
          <a:prstGeom prst="rect">
            <a:avLst/>
          </a:prstGeom>
        </p:spPr>
        <p:txBody>
          <a:bodyPr vert="horz" lIns="0" tIns="0" rIns="0" bIns="0" rtlCol="0" anchor="t" anchorCtr="0">
            <a:normAutofit/>
          </a:bodyPr>
          <a:lstStyle>
            <a:lvl1pPr algn="l" defTabSz="914400" rtl="0" eaLnBrk="1" latinLnBrk="0" hangingPunct="1">
              <a:spcBef>
                <a:spcPct val="0"/>
              </a:spcBef>
              <a:buNone/>
              <a:defRPr sz="3600" b="0" kern="1200">
                <a:solidFill>
                  <a:schemeClr val="accent3"/>
                </a:solidFill>
                <a:latin typeface="+mj-lt"/>
                <a:ea typeface="+mj-ea"/>
                <a:cs typeface="+mj-cs"/>
              </a:defRPr>
            </a:lvl1pPr>
          </a:lstStyle>
          <a:p>
            <a:r>
              <a:rPr lang="en-AU" dirty="0"/>
              <a:t>Relevant Topics in the Course</a:t>
            </a:r>
          </a:p>
        </p:txBody>
      </p:sp>
      <p:sp>
        <p:nvSpPr>
          <p:cNvPr id="8" name="Footer Placeholder 5"/>
          <p:cNvSpPr>
            <a:spLocks noGrp="1"/>
          </p:cNvSpPr>
          <p:nvPr>
            <p:ph type="ftr" sz="quarter" idx="10"/>
          </p:nvPr>
        </p:nvSpPr>
        <p:spPr>
          <a:xfrm>
            <a:off x="601375" y="5420278"/>
            <a:ext cx="6083845" cy="103562"/>
          </a:xfrm>
        </p:spPr>
        <p:txBody>
          <a:bodyPr/>
          <a:lstStyle/>
          <a:p>
            <a:r>
              <a:rPr lang="en-AU" dirty="0"/>
              <a:t>COMP6452 Software Architecture for Blockchain Applications |  Data61, CSIRO</a:t>
            </a:r>
          </a:p>
        </p:txBody>
      </p:sp>
      <p:sp>
        <p:nvSpPr>
          <p:cNvPr id="9" name="Slide Number Placeholder 7"/>
          <p:cNvSpPr>
            <a:spLocks noGrp="1"/>
          </p:cNvSpPr>
          <p:nvPr>
            <p:ph type="sldNum" sz="quarter" idx="11"/>
          </p:nvPr>
        </p:nvSpPr>
        <p:spPr>
          <a:xfrm>
            <a:off x="253582" y="5415674"/>
            <a:ext cx="288789" cy="106122"/>
          </a:xfrm>
        </p:spPr>
        <p:txBody>
          <a:bodyPr/>
          <a:lstStyle/>
          <a:p>
            <a:fld id="{2ABE124A-B5C5-46E0-B944-45307B126769}" type="slidenum">
              <a:rPr lang="en-AU" smtClean="0"/>
              <a:pPr/>
              <a:t>36</a:t>
            </a:fld>
            <a:r>
              <a:rPr lang="en-AU"/>
              <a:t>  |</a:t>
            </a:r>
            <a:endParaRPr lang="en-AU" dirty="0"/>
          </a:p>
        </p:txBody>
      </p:sp>
    </p:spTree>
    <p:extLst>
      <p:ext uri="{BB962C8B-B14F-4D97-AF65-F5344CB8AC3E}">
        <p14:creationId xmlns:p14="http://schemas.microsoft.com/office/powerpoint/2010/main" val="41664168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B592F80-FA0C-4863-9225-651F30A2A2AB}"/>
              </a:ext>
            </a:extLst>
          </p:cNvPr>
          <p:cNvSpPr>
            <a:spLocks noGrp="1"/>
          </p:cNvSpPr>
          <p:nvPr>
            <p:ph idx="1"/>
          </p:nvPr>
        </p:nvSpPr>
        <p:spPr>
          <a:xfrm>
            <a:off x="251522" y="1723100"/>
            <a:ext cx="8640958" cy="710405"/>
          </a:xfrm>
        </p:spPr>
        <p:txBody>
          <a:bodyPr>
            <a:normAutofit/>
          </a:bodyPr>
          <a:lstStyle/>
          <a:p>
            <a:r>
              <a:rPr lang="en-AU" dirty="0"/>
              <a:t>Mark True or False for each the following statements about a blockchain’s ability to handle data</a:t>
            </a:r>
          </a:p>
        </p:txBody>
      </p:sp>
      <p:sp>
        <p:nvSpPr>
          <p:cNvPr id="3" name="Title 2">
            <a:extLst>
              <a:ext uri="{FF2B5EF4-FFF2-40B4-BE49-F238E27FC236}">
                <a16:creationId xmlns:a16="http://schemas.microsoft.com/office/drawing/2014/main" id="{C4E1C189-48C5-47E1-91D6-E6FC81927951}"/>
              </a:ext>
            </a:extLst>
          </p:cNvPr>
          <p:cNvSpPr>
            <a:spLocks noGrp="1"/>
          </p:cNvSpPr>
          <p:nvPr>
            <p:ph type="title"/>
          </p:nvPr>
        </p:nvSpPr>
        <p:spPr/>
        <p:txBody>
          <a:bodyPr/>
          <a:lstStyle/>
          <a:p>
            <a:r>
              <a:rPr lang="en-AU" dirty="0"/>
              <a:t>Question</a:t>
            </a:r>
          </a:p>
        </p:txBody>
      </p:sp>
      <p:sp>
        <p:nvSpPr>
          <p:cNvPr id="4" name="Footer Placeholder 3">
            <a:extLst>
              <a:ext uri="{FF2B5EF4-FFF2-40B4-BE49-F238E27FC236}">
                <a16:creationId xmlns:a16="http://schemas.microsoft.com/office/drawing/2014/main" id="{9A9258C8-19BC-4A2B-982D-646E43870A11}"/>
              </a:ext>
            </a:extLst>
          </p:cNvPr>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a:extLst>
              <a:ext uri="{FF2B5EF4-FFF2-40B4-BE49-F238E27FC236}">
                <a16:creationId xmlns:a16="http://schemas.microsoft.com/office/drawing/2014/main" id="{48DFC14B-3540-4C7E-A3AF-F8A5A6BDA8F2}"/>
              </a:ext>
            </a:extLst>
          </p:cNvPr>
          <p:cNvSpPr>
            <a:spLocks noGrp="1"/>
          </p:cNvSpPr>
          <p:nvPr>
            <p:ph type="sldNum" sz="quarter" idx="11"/>
          </p:nvPr>
        </p:nvSpPr>
        <p:spPr/>
        <p:txBody>
          <a:bodyPr/>
          <a:lstStyle/>
          <a:p>
            <a:fld id="{2ABE124A-B5C5-46E0-B944-45307B126769}" type="slidenum">
              <a:rPr lang="en-AU" smtClean="0"/>
              <a:pPr/>
              <a:t>37</a:t>
            </a:fld>
            <a:r>
              <a:rPr lang="en-AU"/>
              <a:t>  |</a:t>
            </a:r>
            <a:endParaRPr lang="en-AU" dirty="0"/>
          </a:p>
        </p:txBody>
      </p:sp>
      <p:graphicFrame>
        <p:nvGraphicFramePr>
          <p:cNvPr id="6" name="Table 6">
            <a:extLst>
              <a:ext uri="{FF2B5EF4-FFF2-40B4-BE49-F238E27FC236}">
                <a16:creationId xmlns:a16="http://schemas.microsoft.com/office/drawing/2014/main" id="{C2E6979F-A84A-4B74-8A98-9DAC14E0A9F1}"/>
              </a:ext>
            </a:extLst>
          </p:cNvPr>
          <p:cNvGraphicFramePr>
            <a:graphicFrameLocks noGrp="1"/>
          </p:cNvGraphicFramePr>
          <p:nvPr>
            <p:extLst>
              <p:ext uri="{D42A27DB-BD31-4B8C-83A1-F6EECF244321}">
                <p14:modId xmlns:p14="http://schemas.microsoft.com/office/powerpoint/2010/main" val="1426659476"/>
              </p:ext>
            </p:extLst>
          </p:nvPr>
        </p:nvGraphicFramePr>
        <p:xfrm>
          <a:off x="359912" y="2551243"/>
          <a:ext cx="8424176" cy="2494280"/>
        </p:xfrm>
        <a:graphic>
          <a:graphicData uri="http://schemas.openxmlformats.org/drawingml/2006/table">
            <a:tbl>
              <a:tblPr firstRow="1" bandRow="1">
                <a:tableStyleId>{5C22544A-7EE6-4342-B048-85BDC9FD1C3A}</a:tableStyleId>
              </a:tblPr>
              <a:tblGrid>
                <a:gridCol w="6840000">
                  <a:extLst>
                    <a:ext uri="{9D8B030D-6E8A-4147-A177-3AD203B41FA5}">
                      <a16:colId xmlns:a16="http://schemas.microsoft.com/office/drawing/2014/main" val="1782155876"/>
                    </a:ext>
                  </a:extLst>
                </a:gridCol>
                <a:gridCol w="792176">
                  <a:extLst>
                    <a:ext uri="{9D8B030D-6E8A-4147-A177-3AD203B41FA5}">
                      <a16:colId xmlns:a16="http://schemas.microsoft.com/office/drawing/2014/main" val="2823428764"/>
                    </a:ext>
                  </a:extLst>
                </a:gridCol>
                <a:gridCol w="792000">
                  <a:extLst>
                    <a:ext uri="{9D8B030D-6E8A-4147-A177-3AD203B41FA5}">
                      <a16:colId xmlns:a16="http://schemas.microsoft.com/office/drawing/2014/main" val="1035594307"/>
                    </a:ext>
                  </a:extLst>
                </a:gridCol>
              </a:tblGrid>
              <a:tr h="370840">
                <a:tc>
                  <a:txBody>
                    <a:bodyPr/>
                    <a:lstStyle/>
                    <a:p>
                      <a:endParaRPr lang="en-AU" dirty="0"/>
                    </a:p>
                  </a:txBody>
                  <a:tcPr/>
                </a:tc>
                <a:tc>
                  <a:txBody>
                    <a:bodyPr/>
                    <a:lstStyle/>
                    <a:p>
                      <a:pPr algn="ctr"/>
                      <a:r>
                        <a:rPr lang="en-AU" dirty="0"/>
                        <a:t>True</a:t>
                      </a:r>
                    </a:p>
                  </a:txBody>
                  <a:tcPr/>
                </a:tc>
                <a:tc>
                  <a:txBody>
                    <a:bodyPr/>
                    <a:lstStyle/>
                    <a:p>
                      <a:pPr algn="ctr"/>
                      <a:r>
                        <a:rPr lang="en-AU" dirty="0"/>
                        <a:t>False</a:t>
                      </a:r>
                    </a:p>
                  </a:txBody>
                  <a:tcPr/>
                </a:tc>
                <a:extLst>
                  <a:ext uri="{0D108BD9-81ED-4DB2-BD59-A6C34878D82A}">
                    <a16:rowId xmlns:a16="http://schemas.microsoft.com/office/drawing/2014/main" val="1986046296"/>
                  </a:ext>
                </a:extLst>
              </a:tr>
              <a:tr h="370840">
                <a:tc>
                  <a:txBody>
                    <a:bodyPr/>
                    <a:lstStyle/>
                    <a:p>
                      <a:r>
                        <a:rPr lang="en-AU" dirty="0"/>
                        <a:t>Blockchains can store a large volume of data</a:t>
                      </a:r>
                    </a:p>
                  </a:txBody>
                  <a:tcPr/>
                </a:tc>
                <a:tc>
                  <a:txBody>
                    <a:bodyPr/>
                    <a:lstStyle/>
                    <a:p>
                      <a:pPr algn="ctr"/>
                      <a:endParaRPr lang="en-AU" b="1" dirty="0">
                        <a:solidFill>
                          <a:srgbClr val="00B050"/>
                        </a:solidFill>
                      </a:endParaRPr>
                    </a:p>
                  </a:txBody>
                  <a:tcPr/>
                </a:tc>
                <a:tc>
                  <a:txBody>
                    <a:bodyPr/>
                    <a:lstStyle/>
                    <a:p>
                      <a:pPr algn="ctr"/>
                      <a:endParaRPr lang="en-AU" b="1" dirty="0">
                        <a:solidFill>
                          <a:srgbClr val="00B050"/>
                        </a:solidFill>
                      </a:endParaRPr>
                    </a:p>
                  </a:txBody>
                  <a:tcPr/>
                </a:tc>
                <a:extLst>
                  <a:ext uri="{0D108BD9-81ED-4DB2-BD59-A6C34878D82A}">
                    <a16:rowId xmlns:a16="http://schemas.microsoft.com/office/drawing/2014/main" val="3229766117"/>
                  </a:ext>
                </a:extLst>
              </a:tr>
              <a:tr h="370840">
                <a:tc>
                  <a:txBody>
                    <a:bodyPr/>
                    <a:lstStyle/>
                    <a:p>
                      <a:r>
                        <a:rPr lang="en-AU" dirty="0"/>
                        <a:t>Data can be read faster, but writing is slow</a:t>
                      </a:r>
                    </a:p>
                  </a:txBody>
                  <a:tcPr/>
                </a:tc>
                <a:tc>
                  <a:txBody>
                    <a:bodyPr/>
                    <a:lstStyle/>
                    <a:p>
                      <a:pPr algn="ctr"/>
                      <a:endParaRPr lang="en-AU" b="1" dirty="0">
                        <a:solidFill>
                          <a:srgbClr val="00B050"/>
                        </a:solidFill>
                      </a:endParaRPr>
                    </a:p>
                  </a:txBody>
                  <a:tcPr/>
                </a:tc>
                <a:tc>
                  <a:txBody>
                    <a:bodyPr/>
                    <a:lstStyle/>
                    <a:p>
                      <a:pPr algn="ctr"/>
                      <a:endParaRPr lang="en-AU" b="1" dirty="0">
                        <a:solidFill>
                          <a:srgbClr val="00B050"/>
                        </a:solidFill>
                      </a:endParaRPr>
                    </a:p>
                  </a:txBody>
                  <a:tcPr/>
                </a:tc>
                <a:extLst>
                  <a:ext uri="{0D108BD9-81ED-4DB2-BD59-A6C34878D82A}">
                    <a16:rowId xmlns:a16="http://schemas.microsoft.com/office/drawing/2014/main" val="425814248"/>
                  </a:ext>
                </a:extLst>
              </a:tr>
              <a:tr h="370840">
                <a:tc>
                  <a:txBody>
                    <a:bodyPr/>
                    <a:lstStyle/>
                    <a:p>
                      <a:r>
                        <a:rPr lang="en-AU" dirty="0"/>
                        <a:t>Data on a blockchain is secure</a:t>
                      </a:r>
                    </a:p>
                  </a:txBody>
                  <a:tcPr/>
                </a:tc>
                <a:tc>
                  <a:txBody>
                    <a:bodyPr/>
                    <a:lstStyle/>
                    <a:p>
                      <a:pPr algn="ctr"/>
                      <a:endParaRPr lang="en-AU" b="1" dirty="0">
                        <a:solidFill>
                          <a:srgbClr val="00B050"/>
                        </a:solidFill>
                      </a:endParaRPr>
                    </a:p>
                  </a:txBody>
                  <a:tcPr/>
                </a:tc>
                <a:tc>
                  <a:txBody>
                    <a:bodyPr/>
                    <a:lstStyle/>
                    <a:p>
                      <a:pPr algn="ctr"/>
                      <a:endParaRPr lang="en-AU" b="1" dirty="0">
                        <a:solidFill>
                          <a:srgbClr val="00B050"/>
                        </a:solidFill>
                      </a:endParaRPr>
                    </a:p>
                  </a:txBody>
                  <a:tcPr/>
                </a:tc>
                <a:extLst>
                  <a:ext uri="{0D108BD9-81ED-4DB2-BD59-A6C34878D82A}">
                    <a16:rowId xmlns:a16="http://schemas.microsoft.com/office/drawing/2014/main" val="333393551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It’s impossible to correct errors in data</a:t>
                      </a:r>
                    </a:p>
                  </a:txBody>
                  <a:tcPr/>
                </a:tc>
                <a:tc>
                  <a:txBody>
                    <a:bodyPr/>
                    <a:lstStyle/>
                    <a:p>
                      <a:pPr algn="ctr"/>
                      <a:endParaRPr lang="en-AU" b="1" dirty="0">
                        <a:solidFill>
                          <a:srgbClr val="00B05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AU" b="1" dirty="0">
                        <a:solidFill>
                          <a:srgbClr val="00B050"/>
                        </a:solidFill>
                      </a:endParaRPr>
                    </a:p>
                  </a:txBody>
                  <a:tcPr/>
                </a:tc>
                <a:extLst>
                  <a:ext uri="{0D108BD9-81ED-4DB2-BD59-A6C34878D82A}">
                    <a16:rowId xmlns:a16="http://schemas.microsoft.com/office/drawing/2014/main" val="7607663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Both data &amp; rules that govern the manipulation of that data can be specified in a smart contract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AU" b="1" dirty="0">
                        <a:solidFill>
                          <a:srgbClr val="00B050"/>
                        </a:solidFill>
                      </a:endParaRPr>
                    </a:p>
                  </a:txBody>
                  <a:tcPr/>
                </a:tc>
                <a:tc>
                  <a:txBody>
                    <a:bodyPr/>
                    <a:lstStyle/>
                    <a:p>
                      <a:pPr algn="ctr"/>
                      <a:endParaRPr lang="en-AU" b="1" dirty="0">
                        <a:solidFill>
                          <a:srgbClr val="00B050"/>
                        </a:solidFill>
                      </a:endParaRPr>
                    </a:p>
                  </a:txBody>
                  <a:tcPr/>
                </a:tc>
                <a:extLst>
                  <a:ext uri="{0D108BD9-81ED-4DB2-BD59-A6C34878D82A}">
                    <a16:rowId xmlns:a16="http://schemas.microsoft.com/office/drawing/2014/main" val="3637828416"/>
                  </a:ext>
                </a:extLst>
              </a:tr>
            </a:tbl>
          </a:graphicData>
        </a:graphic>
      </p:graphicFrame>
      <p:sp>
        <p:nvSpPr>
          <p:cNvPr id="8" name="Rectangle 7">
            <a:extLst>
              <a:ext uri="{FF2B5EF4-FFF2-40B4-BE49-F238E27FC236}">
                <a16:creationId xmlns:a16="http://schemas.microsoft.com/office/drawing/2014/main" id="{47FFB6E9-0DD9-4AF8-96A9-059ACDEEA544}"/>
              </a:ext>
            </a:extLst>
          </p:cNvPr>
          <p:cNvSpPr/>
          <p:nvPr/>
        </p:nvSpPr>
        <p:spPr>
          <a:xfrm>
            <a:off x="8172400" y="2914082"/>
            <a:ext cx="357790" cy="369332"/>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9" name="Rectangle 8">
            <a:extLst>
              <a:ext uri="{FF2B5EF4-FFF2-40B4-BE49-F238E27FC236}">
                <a16:creationId xmlns:a16="http://schemas.microsoft.com/office/drawing/2014/main" id="{99B2A952-605D-4369-9550-3C9A6365C50C}"/>
              </a:ext>
            </a:extLst>
          </p:cNvPr>
          <p:cNvSpPr/>
          <p:nvPr/>
        </p:nvSpPr>
        <p:spPr>
          <a:xfrm>
            <a:off x="7380312" y="3289548"/>
            <a:ext cx="357790" cy="369332"/>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10" name="Rectangle 9">
            <a:extLst>
              <a:ext uri="{FF2B5EF4-FFF2-40B4-BE49-F238E27FC236}">
                <a16:creationId xmlns:a16="http://schemas.microsoft.com/office/drawing/2014/main" id="{CA387ECF-E166-42C8-B96B-5562689B2475}"/>
              </a:ext>
            </a:extLst>
          </p:cNvPr>
          <p:cNvSpPr/>
          <p:nvPr/>
        </p:nvSpPr>
        <p:spPr>
          <a:xfrm>
            <a:off x="8174650" y="3649588"/>
            <a:ext cx="357790" cy="369332"/>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11" name="Rectangle 10">
            <a:extLst>
              <a:ext uri="{FF2B5EF4-FFF2-40B4-BE49-F238E27FC236}">
                <a16:creationId xmlns:a16="http://schemas.microsoft.com/office/drawing/2014/main" id="{74B2B7C5-CB9F-4046-B710-85AD6678F0D1}"/>
              </a:ext>
            </a:extLst>
          </p:cNvPr>
          <p:cNvSpPr/>
          <p:nvPr/>
        </p:nvSpPr>
        <p:spPr>
          <a:xfrm>
            <a:off x="8172400" y="4036015"/>
            <a:ext cx="357790" cy="369332"/>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12" name="Rectangle 11">
            <a:extLst>
              <a:ext uri="{FF2B5EF4-FFF2-40B4-BE49-F238E27FC236}">
                <a16:creationId xmlns:a16="http://schemas.microsoft.com/office/drawing/2014/main" id="{A7295C8A-533C-4D56-BC25-BDDB121E49AC}"/>
              </a:ext>
            </a:extLst>
          </p:cNvPr>
          <p:cNvSpPr/>
          <p:nvPr/>
        </p:nvSpPr>
        <p:spPr>
          <a:xfrm>
            <a:off x="7384224" y="4513684"/>
            <a:ext cx="357790" cy="369332"/>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Tree>
    <p:extLst>
      <p:ext uri="{BB962C8B-B14F-4D97-AF65-F5344CB8AC3E}">
        <p14:creationId xmlns:p14="http://schemas.microsoft.com/office/powerpoint/2010/main" val="409918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Problem Formulation</a:t>
            </a:r>
          </a:p>
        </p:txBody>
      </p:sp>
    </p:spTree>
    <p:extLst>
      <p:ext uri="{BB962C8B-B14F-4D97-AF65-F5344CB8AC3E}">
        <p14:creationId xmlns:p14="http://schemas.microsoft.com/office/powerpoint/2010/main" val="30726973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dirty="0"/>
              <a:t>Goal – Decentralized </a:t>
            </a:r>
            <a:r>
              <a:rPr lang="en-AU" dirty="0" err="1"/>
              <a:t>Trustless</a:t>
            </a:r>
            <a:r>
              <a:rPr lang="en-AU" dirty="0"/>
              <a:t> Environment</a:t>
            </a:r>
          </a:p>
        </p:txBody>
      </p:sp>
      <p:sp>
        <p:nvSpPr>
          <p:cNvPr id="4" name="Left-Right Arrow 3"/>
          <p:cNvSpPr/>
          <p:nvPr/>
        </p:nvSpPr>
        <p:spPr>
          <a:xfrm>
            <a:off x="1638128" y="2112041"/>
            <a:ext cx="1224136" cy="540000"/>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28" name="Picture 27"/>
          <p:cNvPicPr>
            <a:picLocks noChangeAspect="1"/>
          </p:cNvPicPr>
          <p:nvPr/>
        </p:nvPicPr>
        <p:blipFill>
          <a:blip r:embed="rId3"/>
          <a:stretch>
            <a:fillRect/>
          </a:stretch>
        </p:blipFill>
        <p:spPr>
          <a:xfrm>
            <a:off x="566328" y="1721372"/>
            <a:ext cx="1080120" cy="1200133"/>
          </a:xfrm>
          <a:prstGeom prst="rect">
            <a:avLst/>
          </a:prstGeom>
        </p:spPr>
      </p:pic>
      <p:sp>
        <p:nvSpPr>
          <p:cNvPr id="29" name="Rounded Rectangle 28"/>
          <p:cNvSpPr/>
          <p:nvPr/>
        </p:nvSpPr>
        <p:spPr>
          <a:xfrm>
            <a:off x="251520" y="1561356"/>
            <a:ext cx="4032448" cy="3440382"/>
          </a:xfrm>
          <a:prstGeom prst="roundRect">
            <a:avLst/>
          </a:prstGeom>
          <a:noFill/>
          <a:ln w="12700" cmpd="sng">
            <a:solidFill>
              <a:schemeClr val="bg1">
                <a:lumMod val="50000"/>
              </a:schemeClr>
            </a:solidFill>
            <a:prstDash val="lgDash"/>
          </a:ln>
          <a:effectLst/>
        </p:spPr>
        <p:style>
          <a:lnRef idx="1">
            <a:schemeClr val="accent1"/>
          </a:lnRef>
          <a:fillRef idx="3">
            <a:schemeClr val="accent1"/>
          </a:fillRef>
          <a:effectRef idx="2">
            <a:schemeClr val="accent1"/>
          </a:effectRef>
          <a:fontRef idx="minor">
            <a:schemeClr val="lt1"/>
          </a:fontRef>
        </p:style>
        <p:txBody>
          <a:bodyPr rtlCol="0" anchor="b"/>
          <a:lstStyle/>
          <a:p>
            <a:pPr algn="ctr"/>
            <a:endParaRPr lang="en-US" sz="1400" b="1">
              <a:solidFill>
                <a:srgbClr val="000000"/>
              </a:solidFill>
              <a:latin typeface="Avenir Next Regular"/>
              <a:cs typeface="Avenir Next Regular"/>
            </a:endParaRPr>
          </a:p>
        </p:txBody>
      </p:sp>
      <p:pic>
        <p:nvPicPr>
          <p:cNvPr id="30" name="Picture 29"/>
          <p:cNvPicPr>
            <a:picLocks noChangeAspect="1"/>
          </p:cNvPicPr>
          <p:nvPr/>
        </p:nvPicPr>
        <p:blipFill>
          <a:blip r:embed="rId3"/>
          <a:stretch>
            <a:fillRect/>
          </a:stretch>
        </p:blipFill>
        <p:spPr>
          <a:xfrm>
            <a:off x="2961048" y="1721372"/>
            <a:ext cx="1080120" cy="1200133"/>
          </a:xfrm>
          <a:prstGeom prst="rect">
            <a:avLst/>
          </a:prstGeom>
        </p:spPr>
      </p:pic>
      <p:sp>
        <p:nvSpPr>
          <p:cNvPr id="7" name="Down Arrow 6"/>
          <p:cNvSpPr/>
          <p:nvPr/>
        </p:nvSpPr>
        <p:spPr>
          <a:xfrm>
            <a:off x="1934480" y="2921506"/>
            <a:ext cx="648072" cy="640071"/>
          </a:xfrm>
          <a:prstGeom prst="downArrow">
            <a:avLst/>
          </a:prstGeom>
          <a:noFill/>
        </p:spPr>
        <p:style>
          <a:lnRef idx="2">
            <a:schemeClr val="accent2">
              <a:shade val="50000"/>
            </a:schemeClr>
          </a:lnRef>
          <a:fillRef idx="1">
            <a:schemeClr val="accent2"/>
          </a:fillRef>
          <a:effectRef idx="0">
            <a:schemeClr val="accent2"/>
          </a:effectRef>
          <a:fontRef idx="minor">
            <a:schemeClr val="lt1"/>
          </a:fontRef>
        </p:style>
        <p:txBody>
          <a:bodyPr vert="vert" rtlCol="0" anchor="ctr"/>
          <a:lstStyle/>
          <a:p>
            <a:pPr algn="ctr"/>
            <a:endParaRPr lang="en-US"/>
          </a:p>
        </p:txBody>
      </p:sp>
      <p:sp>
        <p:nvSpPr>
          <p:cNvPr id="32" name="TextBox 31"/>
          <p:cNvSpPr txBox="1"/>
          <p:nvPr/>
        </p:nvSpPr>
        <p:spPr>
          <a:xfrm>
            <a:off x="488980" y="2841497"/>
            <a:ext cx="1274708" cy="307777"/>
          </a:xfrm>
          <a:prstGeom prst="rect">
            <a:avLst/>
          </a:prstGeom>
          <a:noFill/>
        </p:spPr>
        <p:txBody>
          <a:bodyPr wrap="none" rtlCol="0">
            <a:spAutoFit/>
          </a:bodyPr>
          <a:lstStyle/>
          <a:p>
            <a:r>
              <a:rPr lang="en-US" sz="1400" b="1" dirty="0">
                <a:cs typeface="Avenir Next Regular"/>
              </a:rPr>
              <a:t>Organization 1</a:t>
            </a:r>
          </a:p>
        </p:txBody>
      </p:sp>
      <p:sp>
        <p:nvSpPr>
          <p:cNvPr id="33" name="TextBox 32"/>
          <p:cNvSpPr txBox="1"/>
          <p:nvPr/>
        </p:nvSpPr>
        <p:spPr>
          <a:xfrm>
            <a:off x="2843808" y="2819558"/>
            <a:ext cx="1274708" cy="307777"/>
          </a:xfrm>
          <a:prstGeom prst="rect">
            <a:avLst/>
          </a:prstGeom>
          <a:noFill/>
        </p:spPr>
        <p:txBody>
          <a:bodyPr wrap="none" rtlCol="0">
            <a:spAutoFit/>
          </a:bodyPr>
          <a:lstStyle/>
          <a:p>
            <a:r>
              <a:rPr lang="en-US" sz="1400" b="1" dirty="0">
                <a:cs typeface="Avenir Next Regular"/>
              </a:rPr>
              <a:t>Organization </a:t>
            </a:r>
            <a:r>
              <a:rPr lang="en-US" altLang="zh-CN" sz="1400" b="1" dirty="0">
                <a:cs typeface="Avenir Next Regular"/>
              </a:rPr>
              <a:t>2</a:t>
            </a:r>
            <a:endParaRPr lang="en-US" sz="1400" b="1" dirty="0">
              <a:cs typeface="Avenir Next Regular"/>
            </a:endParaRPr>
          </a:p>
        </p:txBody>
      </p:sp>
      <p:sp>
        <p:nvSpPr>
          <p:cNvPr id="37" name="Rounded Rectangle 36"/>
          <p:cNvSpPr/>
          <p:nvPr/>
        </p:nvSpPr>
        <p:spPr>
          <a:xfrm>
            <a:off x="4860032" y="1561356"/>
            <a:ext cx="4032448" cy="3440382"/>
          </a:xfrm>
          <a:prstGeom prst="roundRect">
            <a:avLst/>
          </a:prstGeom>
          <a:noFill/>
          <a:ln w="12700" cmpd="sng">
            <a:solidFill>
              <a:schemeClr val="bg1">
                <a:lumMod val="50000"/>
              </a:schemeClr>
            </a:solidFill>
            <a:prstDash val="lgDash"/>
          </a:ln>
          <a:effectLst/>
        </p:spPr>
        <p:style>
          <a:lnRef idx="1">
            <a:schemeClr val="accent1"/>
          </a:lnRef>
          <a:fillRef idx="3">
            <a:schemeClr val="accent1"/>
          </a:fillRef>
          <a:effectRef idx="2">
            <a:schemeClr val="accent1"/>
          </a:effectRef>
          <a:fontRef idx="minor">
            <a:schemeClr val="lt1"/>
          </a:fontRef>
        </p:style>
        <p:txBody>
          <a:bodyPr rtlCol="0" anchor="b"/>
          <a:lstStyle/>
          <a:p>
            <a:pPr algn="ctr"/>
            <a:endParaRPr lang="en-US" sz="1400" b="1">
              <a:solidFill>
                <a:srgbClr val="000000"/>
              </a:solidFill>
              <a:latin typeface="Avenir Next Regular"/>
              <a:cs typeface="Avenir Next Regular"/>
            </a:endParaRPr>
          </a:p>
        </p:txBody>
      </p:sp>
      <p:sp>
        <p:nvSpPr>
          <p:cNvPr id="38" name="Left-Right Arrow 37"/>
          <p:cNvSpPr/>
          <p:nvPr/>
        </p:nvSpPr>
        <p:spPr>
          <a:xfrm>
            <a:off x="6300192" y="2112041"/>
            <a:ext cx="1224136" cy="540000"/>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39" name="Picture 38"/>
          <p:cNvPicPr>
            <a:picLocks noChangeAspect="1"/>
          </p:cNvPicPr>
          <p:nvPr/>
        </p:nvPicPr>
        <p:blipFill>
          <a:blip r:embed="rId3"/>
          <a:stretch>
            <a:fillRect/>
          </a:stretch>
        </p:blipFill>
        <p:spPr>
          <a:xfrm>
            <a:off x="5121288" y="1641363"/>
            <a:ext cx="1080120" cy="1200133"/>
          </a:xfrm>
          <a:prstGeom prst="rect">
            <a:avLst/>
          </a:prstGeom>
        </p:spPr>
      </p:pic>
      <p:pic>
        <p:nvPicPr>
          <p:cNvPr id="40" name="Picture 39"/>
          <p:cNvPicPr>
            <a:picLocks noChangeAspect="1"/>
          </p:cNvPicPr>
          <p:nvPr/>
        </p:nvPicPr>
        <p:blipFill>
          <a:blip r:embed="rId3"/>
          <a:stretch>
            <a:fillRect/>
          </a:stretch>
        </p:blipFill>
        <p:spPr>
          <a:xfrm>
            <a:off x="7516008" y="1641363"/>
            <a:ext cx="1080120" cy="1200133"/>
          </a:xfrm>
          <a:prstGeom prst="rect">
            <a:avLst/>
          </a:prstGeom>
        </p:spPr>
      </p:pic>
      <p:sp>
        <p:nvSpPr>
          <p:cNvPr id="42" name="TextBox 41"/>
          <p:cNvSpPr txBox="1"/>
          <p:nvPr/>
        </p:nvSpPr>
        <p:spPr>
          <a:xfrm>
            <a:off x="5025484" y="2761488"/>
            <a:ext cx="1274708" cy="307777"/>
          </a:xfrm>
          <a:prstGeom prst="rect">
            <a:avLst/>
          </a:prstGeom>
          <a:noFill/>
        </p:spPr>
        <p:txBody>
          <a:bodyPr wrap="none" rtlCol="0">
            <a:spAutoFit/>
          </a:bodyPr>
          <a:lstStyle/>
          <a:p>
            <a:r>
              <a:rPr lang="en-US" sz="1400" b="1" dirty="0">
                <a:cs typeface="Avenir Next Regular"/>
              </a:rPr>
              <a:t>Organization 1</a:t>
            </a:r>
          </a:p>
        </p:txBody>
      </p:sp>
      <p:sp>
        <p:nvSpPr>
          <p:cNvPr id="43" name="TextBox 42"/>
          <p:cNvSpPr txBox="1"/>
          <p:nvPr/>
        </p:nvSpPr>
        <p:spPr>
          <a:xfrm>
            <a:off x="7452320" y="2739550"/>
            <a:ext cx="1274708" cy="307777"/>
          </a:xfrm>
          <a:prstGeom prst="rect">
            <a:avLst/>
          </a:prstGeom>
          <a:noFill/>
        </p:spPr>
        <p:txBody>
          <a:bodyPr wrap="none" rtlCol="0">
            <a:spAutoFit/>
          </a:bodyPr>
          <a:lstStyle/>
          <a:p>
            <a:r>
              <a:rPr lang="en-US" sz="1400" b="1" dirty="0">
                <a:cs typeface="Avenir Next Regular"/>
              </a:rPr>
              <a:t>Organization </a:t>
            </a:r>
            <a:r>
              <a:rPr lang="en-US" altLang="zh-CN" sz="1400" b="1" dirty="0">
                <a:cs typeface="Avenir Next Regular"/>
              </a:rPr>
              <a:t>2</a:t>
            </a:r>
            <a:endParaRPr lang="en-US" sz="1400" b="1" dirty="0">
              <a:cs typeface="Avenir Next Regular"/>
            </a:endParaRPr>
          </a:p>
        </p:txBody>
      </p:sp>
      <p:pic>
        <p:nvPicPr>
          <p:cNvPr id="44" name="Picture 43" descr="blockchainnetwork.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84168" y="3256201"/>
            <a:ext cx="1787970" cy="1345492"/>
          </a:xfrm>
          <a:prstGeom prst="rect">
            <a:avLst/>
          </a:prstGeom>
        </p:spPr>
      </p:pic>
      <p:pic>
        <p:nvPicPr>
          <p:cNvPr id="21" name="Picture 20"/>
          <p:cNvPicPr>
            <a:picLocks noChangeAspect="1"/>
          </p:cNvPicPr>
          <p:nvPr/>
        </p:nvPicPr>
        <p:blipFill>
          <a:blip r:embed="rId3"/>
          <a:stretch>
            <a:fillRect/>
          </a:stretch>
        </p:blipFill>
        <p:spPr>
          <a:xfrm>
            <a:off x="1763688" y="3481568"/>
            <a:ext cx="1080120" cy="1200133"/>
          </a:xfrm>
          <a:prstGeom prst="rect">
            <a:avLst/>
          </a:prstGeom>
        </p:spPr>
      </p:pic>
      <p:sp>
        <p:nvSpPr>
          <p:cNvPr id="22" name="TextBox 21"/>
          <p:cNvSpPr txBox="1"/>
          <p:nvPr/>
        </p:nvSpPr>
        <p:spPr>
          <a:xfrm>
            <a:off x="1115616" y="4601693"/>
            <a:ext cx="2403222" cy="307777"/>
          </a:xfrm>
          <a:prstGeom prst="rect">
            <a:avLst/>
          </a:prstGeom>
          <a:noFill/>
        </p:spPr>
        <p:txBody>
          <a:bodyPr wrap="none" rtlCol="0">
            <a:spAutoFit/>
          </a:bodyPr>
          <a:lstStyle/>
          <a:p>
            <a:r>
              <a:rPr lang="en-US" sz="1400" b="1" dirty="0">
                <a:cs typeface="Avenir Next Regular"/>
              </a:rPr>
              <a:t>Centralized Trusted Authority</a:t>
            </a:r>
          </a:p>
        </p:txBody>
      </p:sp>
      <p:sp>
        <p:nvSpPr>
          <p:cNvPr id="3" name="Rectangle 2"/>
          <p:cNvSpPr/>
          <p:nvPr/>
        </p:nvSpPr>
        <p:spPr>
          <a:xfrm>
            <a:off x="251521" y="5001736"/>
            <a:ext cx="4032449" cy="400110"/>
          </a:xfrm>
          <a:prstGeom prst="rect">
            <a:avLst/>
          </a:prstGeom>
        </p:spPr>
        <p:txBody>
          <a:bodyPr wrap="square">
            <a:spAutoFit/>
          </a:bodyPr>
          <a:lstStyle/>
          <a:p>
            <a:pPr algn="ctr"/>
            <a:r>
              <a:rPr lang="en-US" sz="2000" b="1" dirty="0">
                <a:solidFill>
                  <a:srgbClr val="000000"/>
                </a:solidFill>
                <a:cs typeface="Avenir Next Regular"/>
              </a:rPr>
              <a:t>Traditional</a:t>
            </a:r>
            <a:r>
              <a:rPr lang="zh-CN" altLang="en-US" sz="2000" b="1" dirty="0">
                <a:solidFill>
                  <a:srgbClr val="000000"/>
                </a:solidFill>
                <a:cs typeface="Avenir Next Regular"/>
              </a:rPr>
              <a:t> </a:t>
            </a:r>
            <a:r>
              <a:rPr lang="en-US" altLang="zh-CN" sz="2000" b="1" dirty="0">
                <a:solidFill>
                  <a:srgbClr val="000000"/>
                </a:solidFill>
                <a:cs typeface="Avenir Next Regular"/>
              </a:rPr>
              <a:t>trusted</a:t>
            </a:r>
            <a:r>
              <a:rPr lang="zh-CN" altLang="en-US" sz="2000" b="1" dirty="0">
                <a:solidFill>
                  <a:srgbClr val="000000"/>
                </a:solidFill>
                <a:cs typeface="Avenir Next Regular"/>
              </a:rPr>
              <a:t> </a:t>
            </a:r>
            <a:r>
              <a:rPr lang="en-US" altLang="zh-CN" sz="2000" b="1" dirty="0">
                <a:solidFill>
                  <a:srgbClr val="000000"/>
                </a:solidFill>
                <a:cs typeface="Avenir Next Regular"/>
              </a:rPr>
              <a:t>environment</a:t>
            </a:r>
            <a:r>
              <a:rPr lang="zh-CN" altLang="en-US" sz="2000" b="1" dirty="0">
                <a:solidFill>
                  <a:srgbClr val="000000"/>
                </a:solidFill>
                <a:cs typeface="Avenir Next Regular"/>
              </a:rPr>
              <a:t> </a:t>
            </a:r>
            <a:endParaRPr lang="en-US" sz="2000" b="1" dirty="0">
              <a:solidFill>
                <a:srgbClr val="000000"/>
              </a:solidFill>
              <a:cs typeface="Avenir Next Regular"/>
            </a:endParaRPr>
          </a:p>
        </p:txBody>
      </p:sp>
      <p:sp>
        <p:nvSpPr>
          <p:cNvPr id="5" name="Rectangle 4"/>
          <p:cNvSpPr/>
          <p:nvPr/>
        </p:nvSpPr>
        <p:spPr>
          <a:xfrm>
            <a:off x="4860033" y="5001736"/>
            <a:ext cx="4032447" cy="400110"/>
          </a:xfrm>
          <a:prstGeom prst="rect">
            <a:avLst/>
          </a:prstGeom>
        </p:spPr>
        <p:txBody>
          <a:bodyPr wrap="square">
            <a:spAutoFit/>
          </a:bodyPr>
          <a:lstStyle/>
          <a:p>
            <a:pPr algn="ctr"/>
            <a:r>
              <a:rPr lang="en-US" sz="2000" b="1" dirty="0">
                <a:solidFill>
                  <a:srgbClr val="000000"/>
                </a:solidFill>
                <a:cs typeface="Avenir Next Regular"/>
              </a:rPr>
              <a:t>Blockchain</a:t>
            </a:r>
            <a:r>
              <a:rPr lang="zh-CN" altLang="en-US" sz="2000" b="1" dirty="0">
                <a:solidFill>
                  <a:srgbClr val="000000"/>
                </a:solidFill>
                <a:cs typeface="Avenir Next Regular"/>
              </a:rPr>
              <a:t> </a:t>
            </a:r>
            <a:r>
              <a:rPr lang="en-US" altLang="zh-CN" sz="2000" b="1" dirty="0">
                <a:solidFill>
                  <a:srgbClr val="000000"/>
                </a:solidFill>
                <a:cs typeface="Avenir Next Regular"/>
              </a:rPr>
              <a:t>trustless</a:t>
            </a:r>
            <a:r>
              <a:rPr lang="zh-CN" altLang="en-US" sz="2000" b="1" dirty="0">
                <a:solidFill>
                  <a:srgbClr val="000000"/>
                </a:solidFill>
                <a:cs typeface="Avenir Next Regular"/>
              </a:rPr>
              <a:t> </a:t>
            </a:r>
            <a:r>
              <a:rPr lang="en-US" altLang="zh-CN" sz="2000" b="1" dirty="0">
                <a:solidFill>
                  <a:srgbClr val="000000"/>
                </a:solidFill>
                <a:cs typeface="Avenir Next Regular"/>
              </a:rPr>
              <a:t>environment</a:t>
            </a:r>
            <a:r>
              <a:rPr lang="zh-CN" altLang="en-US" sz="2000" b="1" dirty="0">
                <a:solidFill>
                  <a:srgbClr val="000000"/>
                </a:solidFill>
                <a:cs typeface="Avenir Next Regular"/>
              </a:rPr>
              <a:t> </a:t>
            </a:r>
            <a:endParaRPr lang="en-US" sz="2000" b="1" dirty="0">
              <a:solidFill>
                <a:srgbClr val="000000"/>
              </a:solidFill>
              <a:cs typeface="Avenir Next Regular"/>
            </a:endParaRPr>
          </a:p>
        </p:txBody>
      </p:sp>
      <p:sp>
        <p:nvSpPr>
          <p:cNvPr id="41" name="Down Arrow 40"/>
          <p:cNvSpPr/>
          <p:nvPr/>
        </p:nvSpPr>
        <p:spPr>
          <a:xfrm>
            <a:off x="6489440" y="2841497"/>
            <a:ext cx="648072" cy="640071"/>
          </a:xfrm>
          <a:prstGeom prst="downArrow">
            <a:avLst/>
          </a:prstGeom>
          <a:noFill/>
          <a:ln>
            <a:prstDash val="sysDash"/>
          </a:ln>
        </p:spPr>
        <p:style>
          <a:lnRef idx="2">
            <a:schemeClr val="accent2">
              <a:shade val="50000"/>
            </a:schemeClr>
          </a:lnRef>
          <a:fillRef idx="1">
            <a:schemeClr val="accent2"/>
          </a:fillRef>
          <a:effectRef idx="0">
            <a:schemeClr val="accent2"/>
          </a:effectRef>
          <a:fontRef idx="minor">
            <a:schemeClr val="lt1"/>
          </a:fontRef>
        </p:style>
        <p:txBody>
          <a:bodyPr vert="vert" rtlCol="0" anchor="ctr"/>
          <a:lstStyle/>
          <a:p>
            <a:pPr algn="ctr"/>
            <a:endParaRPr lang="en-US"/>
          </a:p>
        </p:txBody>
      </p:sp>
      <p:sp>
        <p:nvSpPr>
          <p:cNvPr id="9" name="Rectangle 8"/>
          <p:cNvSpPr/>
          <p:nvPr/>
        </p:nvSpPr>
        <p:spPr>
          <a:xfrm>
            <a:off x="7020272" y="4441674"/>
            <a:ext cx="1008112" cy="160018"/>
          </a:xfrm>
          <a:prstGeom prst="rect">
            <a:avLst/>
          </a:prstGeom>
          <a:ln>
            <a:solidFill>
              <a:srgbClr val="FFFFFF"/>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5" name="TextBox 24"/>
          <p:cNvSpPr txBox="1"/>
          <p:nvPr/>
        </p:nvSpPr>
        <p:spPr>
          <a:xfrm>
            <a:off x="6152932" y="4601693"/>
            <a:ext cx="1659429" cy="307777"/>
          </a:xfrm>
          <a:prstGeom prst="rect">
            <a:avLst/>
          </a:prstGeom>
          <a:noFill/>
        </p:spPr>
        <p:txBody>
          <a:bodyPr wrap="none" rtlCol="0">
            <a:spAutoFit/>
          </a:bodyPr>
          <a:lstStyle/>
          <a:p>
            <a:r>
              <a:rPr lang="en-US" sz="1400" b="1" dirty="0">
                <a:cs typeface="Avenir Next Regular"/>
              </a:rPr>
              <a:t>Blockchain</a:t>
            </a:r>
            <a:r>
              <a:rPr lang="zh-CN" altLang="en-US" sz="1400" b="1" dirty="0">
                <a:cs typeface="Avenir Next Regular"/>
              </a:rPr>
              <a:t> </a:t>
            </a:r>
            <a:r>
              <a:rPr lang="en-AU" altLang="zh-CN" sz="1400" b="1" dirty="0">
                <a:cs typeface="Avenir Next Regular"/>
              </a:rPr>
              <a:t>network</a:t>
            </a:r>
            <a:endParaRPr lang="en-US" sz="1400" b="1" dirty="0">
              <a:cs typeface="Avenir Next Regular"/>
            </a:endParaRPr>
          </a:p>
        </p:txBody>
      </p:sp>
      <p:sp>
        <p:nvSpPr>
          <p:cNvPr id="6" name="Footer Placeholder 5"/>
          <p:cNvSpPr>
            <a:spLocks noGrp="1"/>
          </p:cNvSpPr>
          <p:nvPr>
            <p:ph type="ftr" sz="quarter" idx="10"/>
          </p:nvPr>
        </p:nvSpPr>
        <p:spPr/>
        <p:txBody>
          <a:bodyPr/>
          <a:lstStyle/>
          <a:p>
            <a:r>
              <a:rPr lang="en-AU" dirty="0"/>
              <a:t>COMP6452 Software Architecture for Blockchain Applications |  Data61, CSIRO</a:t>
            </a:r>
          </a:p>
        </p:txBody>
      </p:sp>
      <p:sp>
        <p:nvSpPr>
          <p:cNvPr id="8" name="Slide Number Placeholder 7"/>
          <p:cNvSpPr>
            <a:spLocks noGrp="1"/>
          </p:cNvSpPr>
          <p:nvPr>
            <p:ph type="sldNum" sz="quarter" idx="11"/>
          </p:nvPr>
        </p:nvSpPr>
        <p:spPr>
          <a:xfrm>
            <a:off x="253582" y="5415674"/>
            <a:ext cx="288789" cy="106122"/>
          </a:xfrm>
        </p:spPr>
        <p:txBody>
          <a:bodyPr/>
          <a:lstStyle/>
          <a:p>
            <a:fld id="{2ABE124A-B5C5-46E0-B944-45307B126769}" type="slidenum">
              <a:rPr lang="en-AU" smtClean="0"/>
              <a:pPr/>
              <a:t>39</a:t>
            </a:fld>
            <a:r>
              <a:rPr lang="en-AU"/>
              <a:t>  |</a:t>
            </a:r>
            <a:endParaRPr lang="en-AU" dirty="0"/>
          </a:p>
        </p:txBody>
      </p:sp>
    </p:spTree>
    <p:extLst>
      <p:ext uri="{BB962C8B-B14F-4D97-AF65-F5344CB8AC3E}">
        <p14:creationId xmlns:p14="http://schemas.microsoft.com/office/powerpoint/2010/main" val="3020521955"/>
      </p:ext>
    </p:extLst>
  </p:cSld>
  <p:clrMapOvr>
    <a:masterClrMapping/>
  </p:clrMapOvr>
  <mc:AlternateContent xmlns:mc="http://schemas.openxmlformats.org/markup-compatibility/2006" xmlns:p14="http://schemas.microsoft.com/office/powerpoint/2010/main">
    <mc:Choice Requires="p14">
      <p:transition spd="slow" p14:dur="2000" advTm="839949"/>
    </mc:Choice>
    <mc:Fallback xmlns="">
      <p:transition spd="slow" advTm="83994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1761529" y="1747117"/>
            <a:ext cx="1586335" cy="901700"/>
          </a:xfrm>
        </p:spPr>
        <p:txBody>
          <a:bodyPr>
            <a:normAutofit fontScale="70000" lnSpcReduction="20000"/>
          </a:bodyPr>
          <a:lstStyle/>
          <a:p>
            <a:r>
              <a:rPr lang="en-AU" noProof="0" dirty="0"/>
              <a:t>1100+</a:t>
            </a:r>
          </a:p>
          <a:p>
            <a:r>
              <a:rPr lang="en-AU" noProof="0" dirty="0"/>
              <a:t>employees</a:t>
            </a:r>
          </a:p>
          <a:p>
            <a:r>
              <a:rPr lang="en-AU" noProof="0" dirty="0"/>
              <a:t>[including students]</a:t>
            </a:r>
          </a:p>
        </p:txBody>
      </p:sp>
      <p:sp>
        <p:nvSpPr>
          <p:cNvPr id="7" name="Content Placeholder 6"/>
          <p:cNvSpPr>
            <a:spLocks noGrp="1"/>
          </p:cNvSpPr>
          <p:nvPr>
            <p:ph idx="13"/>
          </p:nvPr>
        </p:nvSpPr>
        <p:spPr>
          <a:xfrm>
            <a:off x="3370504" y="1747117"/>
            <a:ext cx="1561536" cy="901700"/>
          </a:xfrm>
        </p:spPr>
        <p:txBody>
          <a:bodyPr>
            <a:normAutofit fontScale="92500" lnSpcReduction="20000"/>
          </a:bodyPr>
          <a:lstStyle/>
          <a:p>
            <a:r>
              <a:rPr lang="en-AU" noProof="0"/>
              <a:t>31</a:t>
            </a:r>
          </a:p>
          <a:p>
            <a:r>
              <a:rPr lang="en-AU" noProof="0"/>
              <a:t>Government</a:t>
            </a:r>
          </a:p>
          <a:p>
            <a:r>
              <a:rPr lang="en-AU" noProof="0"/>
              <a:t>partners</a:t>
            </a:r>
          </a:p>
        </p:txBody>
      </p:sp>
      <p:sp>
        <p:nvSpPr>
          <p:cNvPr id="8" name="Content Placeholder 7"/>
          <p:cNvSpPr>
            <a:spLocks noGrp="1"/>
          </p:cNvSpPr>
          <p:nvPr>
            <p:ph idx="14"/>
          </p:nvPr>
        </p:nvSpPr>
        <p:spPr>
          <a:xfrm>
            <a:off x="4910835" y="1747117"/>
            <a:ext cx="1533373" cy="901700"/>
          </a:xfrm>
        </p:spPr>
        <p:txBody>
          <a:bodyPr>
            <a:normAutofit fontScale="92500" lnSpcReduction="20000"/>
          </a:bodyPr>
          <a:lstStyle/>
          <a:p>
            <a:r>
              <a:rPr lang="en-AU" noProof="0" dirty="0"/>
              <a:t>91</a:t>
            </a:r>
          </a:p>
          <a:p>
            <a:r>
              <a:rPr lang="en-AU" noProof="0" dirty="0"/>
              <a:t>Corporate </a:t>
            </a:r>
          </a:p>
          <a:p>
            <a:r>
              <a:rPr lang="en-AU" noProof="0" dirty="0"/>
              <a:t>partners</a:t>
            </a:r>
          </a:p>
        </p:txBody>
      </p:sp>
      <p:sp>
        <p:nvSpPr>
          <p:cNvPr id="9" name="Content Placeholder 8"/>
          <p:cNvSpPr>
            <a:spLocks noGrp="1"/>
          </p:cNvSpPr>
          <p:nvPr>
            <p:ph idx="15"/>
          </p:nvPr>
        </p:nvSpPr>
        <p:spPr>
          <a:xfrm>
            <a:off x="2555776" y="3413642"/>
            <a:ext cx="1565598" cy="956026"/>
          </a:xfrm>
        </p:spPr>
        <p:txBody>
          <a:bodyPr>
            <a:normAutofit fontScale="92500" lnSpcReduction="20000"/>
          </a:bodyPr>
          <a:lstStyle/>
          <a:p>
            <a:r>
              <a:rPr lang="en-AU" noProof="0" dirty="0"/>
              <a:t>38</a:t>
            </a:r>
          </a:p>
          <a:p>
            <a:r>
              <a:rPr lang="en-AU" noProof="0" dirty="0"/>
              <a:t>University</a:t>
            </a:r>
          </a:p>
          <a:p>
            <a:r>
              <a:rPr lang="en-AU" noProof="0" dirty="0"/>
              <a:t>partners</a:t>
            </a:r>
          </a:p>
        </p:txBody>
      </p:sp>
      <p:sp>
        <p:nvSpPr>
          <p:cNvPr id="10" name="Content Placeholder 9"/>
          <p:cNvSpPr>
            <a:spLocks noGrp="1"/>
          </p:cNvSpPr>
          <p:nvPr>
            <p:ph idx="16"/>
          </p:nvPr>
        </p:nvSpPr>
        <p:spPr>
          <a:xfrm>
            <a:off x="4121374" y="3413642"/>
            <a:ext cx="1570783" cy="956026"/>
          </a:xfrm>
        </p:spPr>
        <p:txBody>
          <a:bodyPr>
            <a:normAutofit fontScale="92500" lnSpcReduction="20000"/>
          </a:bodyPr>
          <a:lstStyle/>
          <a:p>
            <a:r>
              <a:rPr lang="en-AU" noProof="0"/>
              <a:t>190+</a:t>
            </a:r>
          </a:p>
          <a:p>
            <a:r>
              <a:rPr lang="en-AU" noProof="0"/>
              <a:t>data-driven</a:t>
            </a:r>
          </a:p>
          <a:p>
            <a:r>
              <a:rPr lang="en-AU" noProof="0"/>
              <a:t>projects</a:t>
            </a:r>
          </a:p>
        </p:txBody>
      </p:sp>
      <p:sp>
        <p:nvSpPr>
          <p:cNvPr id="11" name="Content Placeholder 10"/>
          <p:cNvSpPr>
            <a:spLocks noGrp="1"/>
          </p:cNvSpPr>
          <p:nvPr>
            <p:ph idx="17"/>
          </p:nvPr>
        </p:nvSpPr>
        <p:spPr>
          <a:xfrm>
            <a:off x="5718065" y="3413642"/>
            <a:ext cx="1555230" cy="956026"/>
          </a:xfrm>
        </p:spPr>
        <p:txBody>
          <a:bodyPr/>
          <a:lstStyle/>
          <a:p>
            <a:r>
              <a:rPr lang="en-AU" noProof="0" dirty="0"/>
              <a:t>172</a:t>
            </a:r>
          </a:p>
          <a:p>
            <a:r>
              <a:rPr lang="en-AU" noProof="0" dirty="0"/>
              <a:t>patents</a:t>
            </a:r>
          </a:p>
        </p:txBody>
      </p:sp>
      <p:sp>
        <p:nvSpPr>
          <p:cNvPr id="2" name="Footer Placeholder 1"/>
          <p:cNvSpPr>
            <a:spLocks noGrp="1"/>
          </p:cNvSpPr>
          <p:nvPr>
            <p:ph type="ftr" sz="quarter" idx="3"/>
          </p:nvPr>
        </p:nvSpPr>
        <p:spPr/>
        <p:txBody>
          <a:bodyPr/>
          <a:lstStyle/>
          <a:p>
            <a:r>
              <a:rPr lang="en-AU"/>
              <a:t>COMP6452 Software Architecture for Blockchain Applications |  Data61, CSIRO</a:t>
            </a:r>
          </a:p>
        </p:txBody>
      </p:sp>
      <p:sp>
        <p:nvSpPr>
          <p:cNvPr id="3" name="Slide Number Placeholder 2"/>
          <p:cNvSpPr>
            <a:spLocks noGrp="1"/>
          </p:cNvSpPr>
          <p:nvPr>
            <p:ph type="sldNum" sz="quarter" idx="4"/>
          </p:nvPr>
        </p:nvSpPr>
        <p:spPr/>
        <p:txBody>
          <a:bodyPr/>
          <a:lstStyle/>
          <a:p>
            <a:fld id="{FFF7CBAA-22EA-41CE-9725-C57ED0CEBC27}" type="slidenum">
              <a:rPr lang="en-AU" smtClean="0"/>
              <a:pPr/>
              <a:t>4</a:t>
            </a:fld>
            <a:r>
              <a:rPr lang="en-AU"/>
              <a:t>  |</a:t>
            </a:r>
          </a:p>
        </p:txBody>
      </p:sp>
      <p:sp>
        <p:nvSpPr>
          <p:cNvPr id="13" name="Title 1"/>
          <p:cNvSpPr txBox="1">
            <a:spLocks/>
          </p:cNvSpPr>
          <p:nvPr/>
        </p:nvSpPr>
        <p:spPr>
          <a:xfrm>
            <a:off x="251520" y="894956"/>
            <a:ext cx="8640960" cy="710406"/>
          </a:xfrm>
          <a:prstGeom prst="rect">
            <a:avLst/>
          </a:prstGeom>
        </p:spPr>
        <p:txBody>
          <a:bodyPr vert="horz" lIns="0" tIns="0" rIns="0" bIns="0" rtlCol="0" anchor="t" anchorCtr="0">
            <a:normAutofit/>
          </a:bodyPr>
          <a:lstStyle>
            <a:lvl1pPr algn="l" defTabSz="914400" rtl="0" eaLnBrk="1" latinLnBrk="0" hangingPunct="1">
              <a:spcBef>
                <a:spcPct val="0"/>
              </a:spcBef>
              <a:buNone/>
              <a:defRPr sz="3600" b="0" kern="1200">
                <a:solidFill>
                  <a:schemeClr val="accent3"/>
                </a:solidFill>
                <a:latin typeface="+mj-lt"/>
                <a:ea typeface="+mj-ea"/>
                <a:cs typeface="+mj-cs"/>
              </a:defRPr>
            </a:lvl1pPr>
          </a:lstStyle>
          <a:p>
            <a:r>
              <a:rPr lang="en-AU" dirty="0"/>
              <a:t>Data61 </a:t>
            </a:r>
          </a:p>
        </p:txBody>
      </p:sp>
      <p:sp>
        <p:nvSpPr>
          <p:cNvPr id="14" name="Rectangle 13"/>
          <p:cNvSpPr/>
          <p:nvPr/>
        </p:nvSpPr>
        <p:spPr>
          <a:xfrm>
            <a:off x="4499992" y="625252"/>
            <a:ext cx="4176464" cy="369332"/>
          </a:xfrm>
          <a:prstGeom prst="rect">
            <a:avLst/>
          </a:prstGeom>
        </p:spPr>
        <p:txBody>
          <a:bodyPr wrap="square">
            <a:spAutoFit/>
          </a:bodyPr>
          <a:lstStyle/>
          <a:p>
            <a:r>
              <a:rPr lang="en-AU" b="1" dirty="0"/>
              <a:t>Australia’s Digital Innovation Powerhouse</a:t>
            </a:r>
            <a:endParaRPr lang="en-US" b="1" dirty="0"/>
          </a:p>
        </p:txBody>
      </p:sp>
      <p:sp>
        <p:nvSpPr>
          <p:cNvPr id="15" name="Footer Placeholder 3"/>
          <p:cNvSpPr txBox="1">
            <a:spLocks/>
          </p:cNvSpPr>
          <p:nvPr/>
        </p:nvSpPr>
        <p:spPr>
          <a:xfrm>
            <a:off x="601375" y="5420278"/>
            <a:ext cx="6083845" cy="103562"/>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AU" sz="900">
                <a:solidFill>
                  <a:srgbClr val="757579"/>
                </a:solidFill>
              </a:rPr>
              <a:t>COMP6452 Software Architecture for Blockchain Applications |  Data61, CSIRO</a:t>
            </a:r>
            <a:endParaRPr lang="en-AU" sz="900" dirty="0">
              <a:solidFill>
                <a:srgbClr val="757579"/>
              </a:solidFill>
            </a:endParaRPr>
          </a:p>
        </p:txBody>
      </p:sp>
      <p:sp>
        <p:nvSpPr>
          <p:cNvPr id="16" name="Slide Number Placeholder 4"/>
          <p:cNvSpPr txBox="1">
            <a:spLocks/>
          </p:cNvSpPr>
          <p:nvPr/>
        </p:nvSpPr>
        <p:spPr>
          <a:xfrm>
            <a:off x="253582" y="5420278"/>
            <a:ext cx="501994" cy="17352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ABE124A-B5C5-46E0-B944-45307B126769}" type="slidenum">
              <a:rPr lang="en-AU" sz="900" smtClean="0">
                <a:solidFill>
                  <a:srgbClr val="757579"/>
                </a:solidFill>
              </a:rPr>
              <a:pPr/>
              <a:t>4</a:t>
            </a:fld>
            <a:r>
              <a:rPr lang="en-AU" sz="900" dirty="0">
                <a:solidFill>
                  <a:srgbClr val="757579"/>
                </a:solidFill>
              </a:rPr>
              <a:t>  |</a:t>
            </a:r>
          </a:p>
        </p:txBody>
      </p:sp>
    </p:spTree>
    <p:extLst>
      <p:ext uri="{BB962C8B-B14F-4D97-AF65-F5344CB8AC3E}">
        <p14:creationId xmlns:p14="http://schemas.microsoft.com/office/powerpoint/2010/main" val="35727510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18435-337C-4CC8-8086-47A88C8DD80C}"/>
              </a:ext>
            </a:extLst>
          </p:cNvPr>
          <p:cNvSpPr>
            <a:spLocks noGrp="1"/>
          </p:cNvSpPr>
          <p:nvPr>
            <p:ph type="title"/>
          </p:nvPr>
        </p:nvSpPr>
        <p:spPr/>
        <p:txBody>
          <a:bodyPr/>
          <a:lstStyle/>
          <a:p>
            <a:r>
              <a:rPr lang="en-US" dirty="0"/>
              <a:t>Decentralization of Ledger</a:t>
            </a:r>
          </a:p>
        </p:txBody>
      </p:sp>
      <p:sp>
        <p:nvSpPr>
          <p:cNvPr id="5" name="TextBox 4">
            <a:extLst>
              <a:ext uri="{FF2B5EF4-FFF2-40B4-BE49-F238E27FC236}">
                <a16:creationId xmlns:a16="http://schemas.microsoft.com/office/drawing/2014/main" id="{4E489932-655E-49BE-856F-0FB768B3D043}"/>
              </a:ext>
            </a:extLst>
          </p:cNvPr>
          <p:cNvSpPr txBox="1"/>
          <p:nvPr/>
        </p:nvSpPr>
        <p:spPr>
          <a:xfrm>
            <a:off x="207821" y="2576985"/>
            <a:ext cx="685800" cy="252000"/>
          </a:xfrm>
          <a:prstGeom prst="rect">
            <a:avLst/>
          </a:prstGeom>
          <a:noFill/>
          <a:ln>
            <a:solidFill>
              <a:schemeClr val="tx1"/>
            </a:solidFill>
          </a:ln>
        </p:spPr>
        <p:txBody>
          <a:bodyPr wrap="square" rtlCol="0">
            <a:spAutoFit/>
          </a:bodyPr>
          <a:lstStyle/>
          <a:p>
            <a:pPr algn="ctr"/>
            <a:r>
              <a:rPr lang="en-US" sz="1200" b="1" dirty="0"/>
              <a:t>ID</a:t>
            </a:r>
          </a:p>
        </p:txBody>
      </p:sp>
      <p:sp>
        <p:nvSpPr>
          <p:cNvPr id="6" name="TextBox 5">
            <a:extLst>
              <a:ext uri="{FF2B5EF4-FFF2-40B4-BE49-F238E27FC236}">
                <a16:creationId xmlns:a16="http://schemas.microsoft.com/office/drawing/2014/main" id="{265F3469-5FBC-4549-A709-CD2CB26BC1CD}"/>
              </a:ext>
            </a:extLst>
          </p:cNvPr>
          <p:cNvSpPr txBox="1"/>
          <p:nvPr/>
        </p:nvSpPr>
        <p:spPr>
          <a:xfrm>
            <a:off x="890150" y="2576985"/>
            <a:ext cx="1296000" cy="252000"/>
          </a:xfrm>
          <a:prstGeom prst="rect">
            <a:avLst/>
          </a:prstGeom>
          <a:noFill/>
          <a:ln>
            <a:solidFill>
              <a:schemeClr val="tx1"/>
            </a:solidFill>
          </a:ln>
        </p:spPr>
        <p:txBody>
          <a:bodyPr wrap="square" rtlCol="0">
            <a:spAutoFit/>
          </a:bodyPr>
          <a:lstStyle/>
          <a:p>
            <a:pPr algn="ctr"/>
            <a:r>
              <a:rPr lang="en-US" sz="1053" b="1" dirty="0"/>
              <a:t>Assets</a:t>
            </a:r>
          </a:p>
        </p:txBody>
      </p:sp>
      <p:sp>
        <p:nvSpPr>
          <p:cNvPr id="7" name="TextBox 6">
            <a:extLst>
              <a:ext uri="{FF2B5EF4-FFF2-40B4-BE49-F238E27FC236}">
                <a16:creationId xmlns:a16="http://schemas.microsoft.com/office/drawing/2014/main" id="{3A2B1218-CF65-4E31-A6F9-884ED203455C}"/>
              </a:ext>
            </a:extLst>
          </p:cNvPr>
          <p:cNvSpPr txBox="1"/>
          <p:nvPr/>
        </p:nvSpPr>
        <p:spPr>
          <a:xfrm>
            <a:off x="207821" y="2830171"/>
            <a:ext cx="685800" cy="252000"/>
          </a:xfrm>
          <a:prstGeom prst="rect">
            <a:avLst/>
          </a:prstGeom>
          <a:noFill/>
          <a:ln>
            <a:solidFill>
              <a:schemeClr val="tx1"/>
            </a:solidFill>
          </a:ln>
        </p:spPr>
        <p:txBody>
          <a:bodyPr wrap="square" rtlCol="0">
            <a:spAutoFit/>
          </a:bodyPr>
          <a:lstStyle/>
          <a:p>
            <a:r>
              <a:rPr lang="en-US" sz="1200" dirty="0"/>
              <a:t>Alice</a:t>
            </a:r>
          </a:p>
        </p:txBody>
      </p:sp>
      <p:sp>
        <p:nvSpPr>
          <p:cNvPr id="8" name="TextBox 7">
            <a:extLst>
              <a:ext uri="{FF2B5EF4-FFF2-40B4-BE49-F238E27FC236}">
                <a16:creationId xmlns:a16="http://schemas.microsoft.com/office/drawing/2014/main" id="{1A041199-2565-4EEA-AA55-4845CB805740}"/>
              </a:ext>
            </a:extLst>
          </p:cNvPr>
          <p:cNvSpPr txBox="1"/>
          <p:nvPr/>
        </p:nvSpPr>
        <p:spPr>
          <a:xfrm>
            <a:off x="890150" y="2829387"/>
            <a:ext cx="1296000" cy="252000"/>
          </a:xfrm>
          <a:prstGeom prst="rect">
            <a:avLst/>
          </a:prstGeom>
          <a:noFill/>
          <a:ln>
            <a:solidFill>
              <a:schemeClr val="tx1"/>
            </a:solidFill>
          </a:ln>
        </p:spPr>
        <p:txBody>
          <a:bodyPr wrap="square" rtlCol="0">
            <a:spAutoFit/>
          </a:bodyPr>
          <a:lstStyle/>
          <a:p>
            <a:pPr algn="r"/>
            <a:r>
              <a:rPr lang="en-US" sz="1200" dirty="0"/>
              <a:t>500</a:t>
            </a:r>
          </a:p>
        </p:txBody>
      </p:sp>
      <p:sp>
        <p:nvSpPr>
          <p:cNvPr id="9" name="TextBox 8">
            <a:extLst>
              <a:ext uri="{FF2B5EF4-FFF2-40B4-BE49-F238E27FC236}">
                <a16:creationId xmlns:a16="http://schemas.microsoft.com/office/drawing/2014/main" id="{E1CBD78B-695D-46D2-B560-31F0DAE0A06C}"/>
              </a:ext>
            </a:extLst>
          </p:cNvPr>
          <p:cNvSpPr txBox="1"/>
          <p:nvPr/>
        </p:nvSpPr>
        <p:spPr>
          <a:xfrm>
            <a:off x="207821" y="3082171"/>
            <a:ext cx="685800" cy="252000"/>
          </a:xfrm>
          <a:prstGeom prst="rect">
            <a:avLst/>
          </a:prstGeom>
          <a:noFill/>
          <a:ln>
            <a:solidFill>
              <a:schemeClr val="tx1"/>
            </a:solidFill>
          </a:ln>
        </p:spPr>
        <p:txBody>
          <a:bodyPr wrap="square" rtlCol="0">
            <a:spAutoFit/>
          </a:bodyPr>
          <a:lstStyle/>
          <a:p>
            <a:r>
              <a:rPr lang="en-US" sz="1200" dirty="0"/>
              <a:t>Bob</a:t>
            </a:r>
          </a:p>
        </p:txBody>
      </p:sp>
      <p:sp>
        <p:nvSpPr>
          <p:cNvPr id="10" name="TextBox 9">
            <a:extLst>
              <a:ext uri="{FF2B5EF4-FFF2-40B4-BE49-F238E27FC236}">
                <a16:creationId xmlns:a16="http://schemas.microsoft.com/office/drawing/2014/main" id="{247785C8-218A-41FD-91CF-BEB59004FF7B}"/>
              </a:ext>
            </a:extLst>
          </p:cNvPr>
          <p:cNvSpPr txBox="1"/>
          <p:nvPr/>
        </p:nvSpPr>
        <p:spPr>
          <a:xfrm>
            <a:off x="890150" y="3083219"/>
            <a:ext cx="1296000" cy="252000"/>
          </a:xfrm>
          <a:prstGeom prst="rect">
            <a:avLst/>
          </a:prstGeom>
          <a:noFill/>
          <a:ln>
            <a:solidFill>
              <a:schemeClr val="tx1"/>
            </a:solidFill>
          </a:ln>
        </p:spPr>
        <p:txBody>
          <a:bodyPr wrap="square" rtlCol="0">
            <a:spAutoFit/>
          </a:bodyPr>
          <a:lstStyle/>
          <a:p>
            <a:pPr algn="r"/>
            <a:r>
              <a:rPr lang="en-US" sz="1200" dirty="0"/>
              <a:t>1,000</a:t>
            </a:r>
          </a:p>
        </p:txBody>
      </p:sp>
      <p:sp>
        <p:nvSpPr>
          <p:cNvPr id="11" name="TextBox 10">
            <a:extLst>
              <a:ext uri="{FF2B5EF4-FFF2-40B4-BE49-F238E27FC236}">
                <a16:creationId xmlns:a16="http://schemas.microsoft.com/office/drawing/2014/main" id="{AF5D2AF4-F025-4EF9-9207-D7A937C1BBD9}"/>
              </a:ext>
            </a:extLst>
          </p:cNvPr>
          <p:cNvSpPr txBox="1"/>
          <p:nvPr/>
        </p:nvSpPr>
        <p:spPr>
          <a:xfrm>
            <a:off x="207821" y="3333981"/>
            <a:ext cx="685800" cy="252000"/>
          </a:xfrm>
          <a:prstGeom prst="rect">
            <a:avLst/>
          </a:prstGeom>
          <a:noFill/>
          <a:ln>
            <a:solidFill>
              <a:schemeClr val="tx1"/>
            </a:solidFill>
          </a:ln>
        </p:spPr>
        <p:txBody>
          <a:bodyPr wrap="square" rtlCol="0">
            <a:spAutoFit/>
          </a:bodyPr>
          <a:lstStyle/>
          <a:p>
            <a:r>
              <a:rPr lang="en-US" sz="1200" dirty="0"/>
              <a:t>Charlie</a:t>
            </a:r>
          </a:p>
        </p:txBody>
      </p:sp>
      <p:sp>
        <p:nvSpPr>
          <p:cNvPr id="12" name="TextBox 11">
            <a:extLst>
              <a:ext uri="{FF2B5EF4-FFF2-40B4-BE49-F238E27FC236}">
                <a16:creationId xmlns:a16="http://schemas.microsoft.com/office/drawing/2014/main" id="{59506D23-B9E2-413E-A650-3577F35962D8}"/>
              </a:ext>
            </a:extLst>
          </p:cNvPr>
          <p:cNvSpPr txBox="1"/>
          <p:nvPr/>
        </p:nvSpPr>
        <p:spPr>
          <a:xfrm>
            <a:off x="890150" y="3335135"/>
            <a:ext cx="1296000" cy="252000"/>
          </a:xfrm>
          <a:prstGeom prst="rect">
            <a:avLst/>
          </a:prstGeom>
          <a:noFill/>
          <a:ln>
            <a:solidFill>
              <a:schemeClr val="tx1"/>
            </a:solidFill>
          </a:ln>
        </p:spPr>
        <p:txBody>
          <a:bodyPr wrap="square" rtlCol="0">
            <a:spAutoFit/>
          </a:bodyPr>
          <a:lstStyle/>
          <a:p>
            <a:pPr algn="r"/>
            <a:r>
              <a:rPr lang="en-US" sz="1200" dirty="0"/>
              <a:t>500</a:t>
            </a:r>
          </a:p>
        </p:txBody>
      </p:sp>
      <p:grpSp>
        <p:nvGrpSpPr>
          <p:cNvPr id="19" name="Group 18">
            <a:extLst>
              <a:ext uri="{FF2B5EF4-FFF2-40B4-BE49-F238E27FC236}">
                <a16:creationId xmlns:a16="http://schemas.microsoft.com/office/drawing/2014/main" id="{B46F8430-6EA1-4451-AF6C-F3A65CF0076A}"/>
              </a:ext>
            </a:extLst>
          </p:cNvPr>
          <p:cNvGrpSpPr/>
          <p:nvPr/>
        </p:nvGrpSpPr>
        <p:grpSpPr>
          <a:xfrm>
            <a:off x="211070" y="3584933"/>
            <a:ext cx="1975080" cy="701695"/>
            <a:chOff x="249383" y="3455571"/>
            <a:chExt cx="2633440" cy="935593"/>
          </a:xfrm>
        </p:grpSpPr>
        <p:sp>
          <p:nvSpPr>
            <p:cNvPr id="13" name="TextBox 12">
              <a:extLst>
                <a:ext uri="{FF2B5EF4-FFF2-40B4-BE49-F238E27FC236}">
                  <a16:creationId xmlns:a16="http://schemas.microsoft.com/office/drawing/2014/main" id="{06D6B7D3-2064-4CAA-81B2-03A3C0857987}"/>
                </a:ext>
              </a:extLst>
            </p:cNvPr>
            <p:cNvSpPr txBox="1"/>
            <p:nvPr/>
          </p:nvSpPr>
          <p:spPr>
            <a:xfrm>
              <a:off x="249383" y="3455571"/>
              <a:ext cx="914400" cy="336000"/>
            </a:xfrm>
            <a:prstGeom prst="rect">
              <a:avLst/>
            </a:prstGeom>
            <a:solidFill>
              <a:srgbClr val="92D050"/>
            </a:solidFill>
            <a:ln>
              <a:solidFill>
                <a:schemeClr val="tx1"/>
              </a:solidFill>
            </a:ln>
          </p:spPr>
          <p:txBody>
            <a:bodyPr wrap="square" rtlCol="0">
              <a:spAutoFit/>
            </a:bodyPr>
            <a:lstStyle/>
            <a:p>
              <a:r>
                <a:rPr lang="en-US" sz="1200" dirty="0"/>
                <a:t>Dave</a:t>
              </a:r>
            </a:p>
          </p:txBody>
        </p:sp>
        <p:sp>
          <p:nvSpPr>
            <p:cNvPr id="14" name="TextBox 13">
              <a:extLst>
                <a:ext uri="{FF2B5EF4-FFF2-40B4-BE49-F238E27FC236}">
                  <a16:creationId xmlns:a16="http://schemas.microsoft.com/office/drawing/2014/main" id="{6EECB371-A401-4D95-AE07-1E1CC59615C0}"/>
                </a:ext>
              </a:extLst>
            </p:cNvPr>
            <p:cNvSpPr txBox="1"/>
            <p:nvPr/>
          </p:nvSpPr>
          <p:spPr>
            <a:xfrm>
              <a:off x="1154823" y="3455571"/>
              <a:ext cx="1728000" cy="336000"/>
            </a:xfrm>
            <a:prstGeom prst="rect">
              <a:avLst/>
            </a:prstGeom>
            <a:solidFill>
              <a:srgbClr val="92D050"/>
            </a:solidFill>
            <a:ln>
              <a:solidFill>
                <a:schemeClr val="tx1"/>
              </a:solidFill>
            </a:ln>
          </p:spPr>
          <p:txBody>
            <a:bodyPr wrap="square" rtlCol="0">
              <a:spAutoFit/>
            </a:bodyPr>
            <a:lstStyle/>
            <a:p>
              <a:r>
                <a:rPr lang="en-US" sz="1200" dirty="0"/>
                <a:t>Plot 123 @ 2015</a:t>
              </a:r>
            </a:p>
          </p:txBody>
        </p:sp>
        <p:sp>
          <p:nvSpPr>
            <p:cNvPr id="15" name="TextBox 14">
              <a:extLst>
                <a:ext uri="{FF2B5EF4-FFF2-40B4-BE49-F238E27FC236}">
                  <a16:creationId xmlns:a16="http://schemas.microsoft.com/office/drawing/2014/main" id="{28BE0E58-371D-4F00-9557-75D67781E77A}"/>
                </a:ext>
              </a:extLst>
            </p:cNvPr>
            <p:cNvSpPr txBox="1"/>
            <p:nvPr/>
          </p:nvSpPr>
          <p:spPr>
            <a:xfrm>
              <a:off x="249383" y="3775611"/>
              <a:ext cx="914400" cy="615553"/>
            </a:xfrm>
            <a:prstGeom prst="rect">
              <a:avLst/>
            </a:prstGeom>
            <a:solidFill>
              <a:srgbClr val="92D050"/>
            </a:solidFill>
            <a:ln>
              <a:solidFill>
                <a:schemeClr val="tx1"/>
              </a:solidFill>
            </a:ln>
          </p:spPr>
          <p:txBody>
            <a:bodyPr wrap="square" rtlCol="0">
              <a:spAutoFit/>
            </a:bodyPr>
            <a:lstStyle/>
            <a:p>
              <a:r>
                <a:rPr lang="en-US" sz="1200" dirty="0"/>
                <a:t>Sweet Mango</a:t>
              </a:r>
            </a:p>
          </p:txBody>
        </p:sp>
        <p:sp>
          <p:nvSpPr>
            <p:cNvPr id="16" name="TextBox 15">
              <a:extLst>
                <a:ext uri="{FF2B5EF4-FFF2-40B4-BE49-F238E27FC236}">
                  <a16:creationId xmlns:a16="http://schemas.microsoft.com/office/drawing/2014/main" id="{5F50F969-1E86-4472-8077-79344552005E}"/>
                </a:ext>
              </a:extLst>
            </p:cNvPr>
            <p:cNvSpPr txBox="1"/>
            <p:nvPr/>
          </p:nvSpPr>
          <p:spPr>
            <a:xfrm>
              <a:off x="1154823" y="3775610"/>
              <a:ext cx="1728000" cy="615553"/>
            </a:xfrm>
            <a:prstGeom prst="rect">
              <a:avLst/>
            </a:prstGeom>
            <a:solidFill>
              <a:srgbClr val="92D050"/>
            </a:solidFill>
            <a:ln>
              <a:solidFill>
                <a:schemeClr val="tx1"/>
              </a:solidFill>
            </a:ln>
          </p:spPr>
          <p:txBody>
            <a:bodyPr wrap="square" rtlCol="0">
              <a:spAutoFit/>
            </a:bodyPr>
            <a:lstStyle/>
            <a:p>
              <a:r>
                <a:rPr lang="en-AU" sz="1200" dirty="0"/>
                <a:t>Bowen </a:t>
              </a:r>
              <a:r>
                <a:rPr lang="en-US" sz="1200" dirty="0"/>
                <a:t>QUE, Org. Cert #45781</a:t>
              </a:r>
            </a:p>
          </p:txBody>
        </p:sp>
      </p:grpSp>
      <p:pic>
        <p:nvPicPr>
          <p:cNvPr id="21" name="Picture 20" descr="A picture containing building&#10;&#10;Description generated with very high confidence">
            <a:extLst>
              <a:ext uri="{FF2B5EF4-FFF2-40B4-BE49-F238E27FC236}">
                <a16:creationId xmlns:a16="http://schemas.microsoft.com/office/drawing/2014/main" id="{7D384908-FA55-4A4B-8ABC-6E9F8D759075}"/>
              </a:ext>
            </a:extLst>
          </p:cNvPr>
          <p:cNvPicPr>
            <a:picLocks noChangeAspect="1"/>
          </p:cNvPicPr>
          <p:nvPr/>
        </p:nvPicPr>
        <p:blipFill rotWithShape="1">
          <a:blip r:embed="rId3"/>
          <a:srcRect l="10436" t="1961" r="10436" b="12018"/>
          <a:stretch/>
        </p:blipFill>
        <p:spPr>
          <a:xfrm>
            <a:off x="699655" y="1703241"/>
            <a:ext cx="1018309" cy="841326"/>
          </a:xfrm>
          <a:prstGeom prst="rect">
            <a:avLst/>
          </a:prstGeom>
        </p:spPr>
      </p:pic>
      <p:grpSp>
        <p:nvGrpSpPr>
          <p:cNvPr id="18" name="Group 17">
            <a:extLst>
              <a:ext uri="{FF2B5EF4-FFF2-40B4-BE49-F238E27FC236}">
                <a16:creationId xmlns:a16="http://schemas.microsoft.com/office/drawing/2014/main" id="{5B87B11A-1080-4C6C-99EF-05ED60A35696}"/>
              </a:ext>
            </a:extLst>
          </p:cNvPr>
          <p:cNvGrpSpPr/>
          <p:nvPr/>
        </p:nvGrpSpPr>
        <p:grpSpPr>
          <a:xfrm>
            <a:off x="2791691" y="1345332"/>
            <a:ext cx="6275820" cy="4278771"/>
            <a:chOff x="2791691" y="984590"/>
            <a:chExt cx="6275820" cy="4278771"/>
          </a:xfrm>
        </p:grpSpPr>
        <p:cxnSp>
          <p:nvCxnSpPr>
            <p:cNvPr id="70" name="Straight Arrow Connector 69">
              <a:extLst>
                <a:ext uri="{FF2B5EF4-FFF2-40B4-BE49-F238E27FC236}">
                  <a16:creationId xmlns:a16="http://schemas.microsoft.com/office/drawing/2014/main" id="{F9931CA8-3208-4056-B059-4E71C1BB11C1}"/>
                </a:ext>
              </a:extLst>
            </p:cNvPr>
            <p:cNvCxnSpPr/>
            <p:nvPr/>
          </p:nvCxnSpPr>
          <p:spPr>
            <a:xfrm>
              <a:off x="2791691" y="3278669"/>
              <a:ext cx="1406236" cy="0"/>
            </a:xfrm>
            <a:prstGeom prst="straightConnector1">
              <a:avLst/>
            </a:prstGeom>
            <a:ln w="57150">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63" name="Picture 62" descr="A tall building&#10;&#10;Description generated with very high confidence">
              <a:extLst>
                <a:ext uri="{FF2B5EF4-FFF2-40B4-BE49-F238E27FC236}">
                  <a16:creationId xmlns:a16="http://schemas.microsoft.com/office/drawing/2014/main" id="{38910CC8-A5A0-4C15-9C5B-CBFCA471FD68}"/>
                </a:ext>
              </a:extLst>
            </p:cNvPr>
            <p:cNvPicPr>
              <a:picLocks noChangeAspect="1"/>
            </p:cNvPicPr>
            <p:nvPr/>
          </p:nvPicPr>
          <p:blipFill>
            <a:blip r:embed="rId4"/>
            <a:stretch>
              <a:fillRect/>
            </a:stretch>
          </p:blipFill>
          <p:spPr>
            <a:xfrm>
              <a:off x="6400574" y="4241497"/>
              <a:ext cx="618776" cy="1021864"/>
            </a:xfrm>
            <a:prstGeom prst="rect">
              <a:avLst/>
            </a:prstGeom>
          </p:spPr>
        </p:pic>
        <p:pic>
          <p:nvPicPr>
            <p:cNvPr id="66" name="Picture 65" descr="A drawing of a cartoon character&#10;&#10;Description generated with high confidence">
              <a:extLst>
                <a:ext uri="{FF2B5EF4-FFF2-40B4-BE49-F238E27FC236}">
                  <a16:creationId xmlns:a16="http://schemas.microsoft.com/office/drawing/2014/main" id="{C1E9EEB9-740B-40F1-8081-46A3414569E8}"/>
                </a:ext>
              </a:extLst>
            </p:cNvPr>
            <p:cNvPicPr>
              <a:picLocks noChangeAspect="1"/>
            </p:cNvPicPr>
            <p:nvPr/>
          </p:nvPicPr>
          <p:blipFill>
            <a:blip r:embed="rId5"/>
            <a:stretch>
              <a:fillRect/>
            </a:stretch>
          </p:blipFill>
          <p:spPr>
            <a:xfrm>
              <a:off x="6612746" y="1419469"/>
              <a:ext cx="685800" cy="685800"/>
            </a:xfrm>
            <a:prstGeom prst="rect">
              <a:avLst/>
            </a:prstGeom>
          </p:spPr>
        </p:pic>
        <p:pic>
          <p:nvPicPr>
            <p:cNvPr id="68" name="Picture 67" descr="A close up of sunglasses&#10;&#10;Description generated with high confidence">
              <a:extLst>
                <a:ext uri="{FF2B5EF4-FFF2-40B4-BE49-F238E27FC236}">
                  <a16:creationId xmlns:a16="http://schemas.microsoft.com/office/drawing/2014/main" id="{0D20647D-5CFC-434F-B604-E95D51EF2787}"/>
                </a:ext>
              </a:extLst>
            </p:cNvPr>
            <p:cNvPicPr>
              <a:picLocks noChangeAspect="1"/>
            </p:cNvPicPr>
            <p:nvPr/>
          </p:nvPicPr>
          <p:blipFill>
            <a:blip r:embed="rId6"/>
            <a:stretch>
              <a:fillRect/>
            </a:stretch>
          </p:blipFill>
          <p:spPr>
            <a:xfrm>
              <a:off x="8236670" y="1844033"/>
              <a:ext cx="768096" cy="768096"/>
            </a:xfrm>
            <a:prstGeom prst="rect">
              <a:avLst/>
            </a:prstGeom>
          </p:spPr>
        </p:pic>
        <p:sp>
          <p:nvSpPr>
            <p:cNvPr id="64" name="TextBox 63">
              <a:extLst>
                <a:ext uri="{FF2B5EF4-FFF2-40B4-BE49-F238E27FC236}">
                  <a16:creationId xmlns:a16="http://schemas.microsoft.com/office/drawing/2014/main" id="{6B5FD81F-4D17-457A-9A93-237CB75E949D}"/>
                </a:ext>
              </a:extLst>
            </p:cNvPr>
            <p:cNvSpPr txBox="1"/>
            <p:nvPr/>
          </p:nvSpPr>
          <p:spPr>
            <a:xfrm>
              <a:off x="4634417" y="984590"/>
              <a:ext cx="685800" cy="252000"/>
            </a:xfrm>
            <a:prstGeom prst="rect">
              <a:avLst/>
            </a:prstGeom>
            <a:noFill/>
            <a:ln>
              <a:solidFill>
                <a:schemeClr val="tx1"/>
              </a:solidFill>
            </a:ln>
          </p:spPr>
          <p:txBody>
            <a:bodyPr wrap="square" rtlCol="0">
              <a:spAutoFit/>
            </a:bodyPr>
            <a:lstStyle/>
            <a:p>
              <a:pPr algn="ctr"/>
              <a:r>
                <a:rPr lang="en-US" sz="1200" b="1" dirty="0"/>
                <a:t>ID</a:t>
              </a:r>
            </a:p>
          </p:txBody>
        </p:sp>
        <p:sp>
          <p:nvSpPr>
            <p:cNvPr id="65" name="TextBox 64">
              <a:extLst>
                <a:ext uri="{FF2B5EF4-FFF2-40B4-BE49-F238E27FC236}">
                  <a16:creationId xmlns:a16="http://schemas.microsoft.com/office/drawing/2014/main" id="{DB3F3924-5F2E-4D5C-94FE-F6350F0B4E7E}"/>
                </a:ext>
              </a:extLst>
            </p:cNvPr>
            <p:cNvSpPr txBox="1"/>
            <p:nvPr/>
          </p:nvSpPr>
          <p:spPr>
            <a:xfrm>
              <a:off x="5316746" y="984590"/>
              <a:ext cx="1296000" cy="252000"/>
            </a:xfrm>
            <a:prstGeom prst="rect">
              <a:avLst/>
            </a:prstGeom>
            <a:noFill/>
            <a:ln>
              <a:solidFill>
                <a:schemeClr val="tx1"/>
              </a:solidFill>
            </a:ln>
          </p:spPr>
          <p:txBody>
            <a:bodyPr wrap="square" rtlCol="0">
              <a:spAutoFit/>
            </a:bodyPr>
            <a:lstStyle/>
            <a:p>
              <a:pPr algn="ctr"/>
              <a:r>
                <a:rPr lang="en-US" sz="1053" b="1" dirty="0"/>
                <a:t>Assets</a:t>
              </a:r>
            </a:p>
          </p:txBody>
        </p:sp>
        <p:sp>
          <p:nvSpPr>
            <p:cNvPr id="67" name="TextBox 66">
              <a:extLst>
                <a:ext uri="{FF2B5EF4-FFF2-40B4-BE49-F238E27FC236}">
                  <a16:creationId xmlns:a16="http://schemas.microsoft.com/office/drawing/2014/main" id="{FC65E91A-346F-4FAF-A755-20E3899D3E6A}"/>
                </a:ext>
              </a:extLst>
            </p:cNvPr>
            <p:cNvSpPr txBox="1"/>
            <p:nvPr/>
          </p:nvSpPr>
          <p:spPr>
            <a:xfrm>
              <a:off x="4634417" y="1237776"/>
              <a:ext cx="685800" cy="252000"/>
            </a:xfrm>
            <a:prstGeom prst="rect">
              <a:avLst/>
            </a:prstGeom>
            <a:noFill/>
            <a:ln>
              <a:solidFill>
                <a:schemeClr val="tx1"/>
              </a:solidFill>
            </a:ln>
          </p:spPr>
          <p:txBody>
            <a:bodyPr wrap="square" rtlCol="0">
              <a:spAutoFit/>
            </a:bodyPr>
            <a:lstStyle/>
            <a:p>
              <a:r>
                <a:rPr lang="en-US" sz="1200" dirty="0"/>
                <a:t>Alice</a:t>
              </a:r>
            </a:p>
          </p:txBody>
        </p:sp>
        <p:sp>
          <p:nvSpPr>
            <p:cNvPr id="69" name="TextBox 68">
              <a:extLst>
                <a:ext uri="{FF2B5EF4-FFF2-40B4-BE49-F238E27FC236}">
                  <a16:creationId xmlns:a16="http://schemas.microsoft.com/office/drawing/2014/main" id="{E15B61D2-4142-4C39-B5A1-2A7FBC1B97C8}"/>
                </a:ext>
              </a:extLst>
            </p:cNvPr>
            <p:cNvSpPr txBox="1"/>
            <p:nvPr/>
          </p:nvSpPr>
          <p:spPr>
            <a:xfrm>
              <a:off x="5316746" y="1236992"/>
              <a:ext cx="1296000" cy="252000"/>
            </a:xfrm>
            <a:prstGeom prst="rect">
              <a:avLst/>
            </a:prstGeom>
            <a:noFill/>
            <a:ln>
              <a:solidFill>
                <a:schemeClr val="tx1"/>
              </a:solidFill>
            </a:ln>
          </p:spPr>
          <p:txBody>
            <a:bodyPr wrap="square" rtlCol="0">
              <a:spAutoFit/>
            </a:bodyPr>
            <a:lstStyle/>
            <a:p>
              <a:pPr algn="r"/>
              <a:r>
                <a:rPr lang="en-US" sz="1200" dirty="0"/>
                <a:t>500</a:t>
              </a:r>
            </a:p>
          </p:txBody>
        </p:sp>
        <p:sp>
          <p:nvSpPr>
            <p:cNvPr id="72" name="TextBox 71">
              <a:extLst>
                <a:ext uri="{FF2B5EF4-FFF2-40B4-BE49-F238E27FC236}">
                  <a16:creationId xmlns:a16="http://schemas.microsoft.com/office/drawing/2014/main" id="{7E155432-78F0-4111-8ADE-7734886B2CC0}"/>
                </a:ext>
              </a:extLst>
            </p:cNvPr>
            <p:cNvSpPr txBox="1"/>
            <p:nvPr/>
          </p:nvSpPr>
          <p:spPr>
            <a:xfrm>
              <a:off x="4634417" y="1489776"/>
              <a:ext cx="685800" cy="252000"/>
            </a:xfrm>
            <a:prstGeom prst="rect">
              <a:avLst/>
            </a:prstGeom>
            <a:noFill/>
            <a:ln>
              <a:solidFill>
                <a:schemeClr val="tx1"/>
              </a:solidFill>
            </a:ln>
          </p:spPr>
          <p:txBody>
            <a:bodyPr wrap="square" rtlCol="0">
              <a:spAutoFit/>
            </a:bodyPr>
            <a:lstStyle/>
            <a:p>
              <a:r>
                <a:rPr lang="en-US" sz="1200" dirty="0"/>
                <a:t>Bob</a:t>
              </a:r>
            </a:p>
          </p:txBody>
        </p:sp>
        <p:sp>
          <p:nvSpPr>
            <p:cNvPr id="73" name="TextBox 72">
              <a:extLst>
                <a:ext uri="{FF2B5EF4-FFF2-40B4-BE49-F238E27FC236}">
                  <a16:creationId xmlns:a16="http://schemas.microsoft.com/office/drawing/2014/main" id="{41EDA855-665E-4875-92A9-D65943C1EA29}"/>
                </a:ext>
              </a:extLst>
            </p:cNvPr>
            <p:cNvSpPr txBox="1"/>
            <p:nvPr/>
          </p:nvSpPr>
          <p:spPr>
            <a:xfrm>
              <a:off x="5316746" y="1490824"/>
              <a:ext cx="1296000" cy="252000"/>
            </a:xfrm>
            <a:prstGeom prst="rect">
              <a:avLst/>
            </a:prstGeom>
            <a:noFill/>
            <a:ln>
              <a:solidFill>
                <a:schemeClr val="tx1"/>
              </a:solidFill>
            </a:ln>
          </p:spPr>
          <p:txBody>
            <a:bodyPr wrap="square" rtlCol="0">
              <a:spAutoFit/>
            </a:bodyPr>
            <a:lstStyle/>
            <a:p>
              <a:pPr algn="r"/>
              <a:r>
                <a:rPr lang="en-US" sz="1200" dirty="0"/>
                <a:t>1,000</a:t>
              </a:r>
            </a:p>
          </p:txBody>
        </p:sp>
        <p:sp>
          <p:nvSpPr>
            <p:cNvPr id="74" name="TextBox 73">
              <a:extLst>
                <a:ext uri="{FF2B5EF4-FFF2-40B4-BE49-F238E27FC236}">
                  <a16:creationId xmlns:a16="http://schemas.microsoft.com/office/drawing/2014/main" id="{EE22BA96-F992-44ED-8F9C-D7FE027C44E4}"/>
                </a:ext>
              </a:extLst>
            </p:cNvPr>
            <p:cNvSpPr txBox="1"/>
            <p:nvPr/>
          </p:nvSpPr>
          <p:spPr>
            <a:xfrm>
              <a:off x="4634417" y="1741586"/>
              <a:ext cx="685800" cy="252000"/>
            </a:xfrm>
            <a:prstGeom prst="rect">
              <a:avLst/>
            </a:prstGeom>
            <a:noFill/>
            <a:ln>
              <a:solidFill>
                <a:schemeClr val="tx1"/>
              </a:solidFill>
            </a:ln>
          </p:spPr>
          <p:txBody>
            <a:bodyPr wrap="square" rtlCol="0">
              <a:spAutoFit/>
            </a:bodyPr>
            <a:lstStyle/>
            <a:p>
              <a:r>
                <a:rPr lang="en-US" sz="1200" dirty="0"/>
                <a:t>Charlie</a:t>
              </a:r>
            </a:p>
          </p:txBody>
        </p:sp>
        <p:sp>
          <p:nvSpPr>
            <p:cNvPr id="75" name="TextBox 74">
              <a:extLst>
                <a:ext uri="{FF2B5EF4-FFF2-40B4-BE49-F238E27FC236}">
                  <a16:creationId xmlns:a16="http://schemas.microsoft.com/office/drawing/2014/main" id="{64722135-34F7-4F2E-8CB1-FC3E91828979}"/>
                </a:ext>
              </a:extLst>
            </p:cNvPr>
            <p:cNvSpPr txBox="1"/>
            <p:nvPr/>
          </p:nvSpPr>
          <p:spPr>
            <a:xfrm>
              <a:off x="5316746" y="1742740"/>
              <a:ext cx="1296000" cy="252000"/>
            </a:xfrm>
            <a:prstGeom prst="rect">
              <a:avLst/>
            </a:prstGeom>
            <a:noFill/>
            <a:ln>
              <a:solidFill>
                <a:schemeClr val="tx1"/>
              </a:solidFill>
            </a:ln>
          </p:spPr>
          <p:txBody>
            <a:bodyPr wrap="square" rtlCol="0">
              <a:spAutoFit/>
            </a:bodyPr>
            <a:lstStyle/>
            <a:p>
              <a:pPr algn="r"/>
              <a:r>
                <a:rPr lang="en-US" sz="1200" dirty="0"/>
                <a:t>500</a:t>
              </a:r>
            </a:p>
          </p:txBody>
        </p:sp>
        <p:grpSp>
          <p:nvGrpSpPr>
            <p:cNvPr id="76" name="Group 75">
              <a:extLst>
                <a:ext uri="{FF2B5EF4-FFF2-40B4-BE49-F238E27FC236}">
                  <a16:creationId xmlns:a16="http://schemas.microsoft.com/office/drawing/2014/main" id="{BBF078E0-F8A9-4035-A098-671D6622FF01}"/>
                </a:ext>
              </a:extLst>
            </p:cNvPr>
            <p:cNvGrpSpPr/>
            <p:nvPr/>
          </p:nvGrpSpPr>
          <p:grpSpPr>
            <a:xfrm>
              <a:off x="4637666" y="1992538"/>
              <a:ext cx="1975080" cy="701695"/>
              <a:chOff x="249383" y="3455571"/>
              <a:chExt cx="2633440" cy="935593"/>
            </a:xfrm>
          </p:grpSpPr>
          <p:sp>
            <p:nvSpPr>
              <p:cNvPr id="77" name="TextBox 76">
                <a:extLst>
                  <a:ext uri="{FF2B5EF4-FFF2-40B4-BE49-F238E27FC236}">
                    <a16:creationId xmlns:a16="http://schemas.microsoft.com/office/drawing/2014/main" id="{9BCA70FB-294D-4D34-848D-6B653F4EEBC9}"/>
                  </a:ext>
                </a:extLst>
              </p:cNvPr>
              <p:cNvSpPr txBox="1"/>
              <p:nvPr/>
            </p:nvSpPr>
            <p:spPr>
              <a:xfrm>
                <a:off x="249383" y="3455571"/>
                <a:ext cx="914400" cy="336000"/>
              </a:xfrm>
              <a:prstGeom prst="rect">
                <a:avLst/>
              </a:prstGeom>
              <a:solidFill>
                <a:srgbClr val="92D050"/>
              </a:solidFill>
              <a:ln>
                <a:solidFill>
                  <a:schemeClr val="tx1"/>
                </a:solidFill>
              </a:ln>
            </p:spPr>
            <p:txBody>
              <a:bodyPr wrap="square" rtlCol="0">
                <a:spAutoFit/>
              </a:bodyPr>
              <a:lstStyle/>
              <a:p>
                <a:r>
                  <a:rPr lang="en-US" sz="1200" dirty="0"/>
                  <a:t>Dave</a:t>
                </a:r>
              </a:p>
            </p:txBody>
          </p:sp>
          <p:sp>
            <p:nvSpPr>
              <p:cNvPr id="78" name="TextBox 77">
                <a:extLst>
                  <a:ext uri="{FF2B5EF4-FFF2-40B4-BE49-F238E27FC236}">
                    <a16:creationId xmlns:a16="http://schemas.microsoft.com/office/drawing/2014/main" id="{0426889A-8787-46EC-A1C1-8913DD334EA2}"/>
                  </a:ext>
                </a:extLst>
              </p:cNvPr>
              <p:cNvSpPr txBox="1"/>
              <p:nvPr/>
            </p:nvSpPr>
            <p:spPr>
              <a:xfrm>
                <a:off x="1154823" y="3455571"/>
                <a:ext cx="1728000" cy="336000"/>
              </a:xfrm>
              <a:prstGeom prst="rect">
                <a:avLst/>
              </a:prstGeom>
              <a:solidFill>
                <a:srgbClr val="92D050"/>
              </a:solidFill>
              <a:ln>
                <a:solidFill>
                  <a:schemeClr val="tx1"/>
                </a:solidFill>
              </a:ln>
            </p:spPr>
            <p:txBody>
              <a:bodyPr wrap="square" rtlCol="0">
                <a:spAutoFit/>
              </a:bodyPr>
              <a:lstStyle/>
              <a:p>
                <a:r>
                  <a:rPr lang="en-US" sz="1200" dirty="0"/>
                  <a:t>Plot 123 @ 2015</a:t>
                </a:r>
              </a:p>
            </p:txBody>
          </p:sp>
          <p:sp>
            <p:nvSpPr>
              <p:cNvPr id="79" name="TextBox 78">
                <a:extLst>
                  <a:ext uri="{FF2B5EF4-FFF2-40B4-BE49-F238E27FC236}">
                    <a16:creationId xmlns:a16="http://schemas.microsoft.com/office/drawing/2014/main" id="{49441C66-ACC5-4ABF-94CD-6EFD7CB49DD7}"/>
                  </a:ext>
                </a:extLst>
              </p:cNvPr>
              <p:cNvSpPr txBox="1"/>
              <p:nvPr/>
            </p:nvSpPr>
            <p:spPr>
              <a:xfrm>
                <a:off x="249383" y="3775611"/>
                <a:ext cx="914400" cy="615553"/>
              </a:xfrm>
              <a:prstGeom prst="rect">
                <a:avLst/>
              </a:prstGeom>
              <a:solidFill>
                <a:srgbClr val="92D050"/>
              </a:solidFill>
              <a:ln>
                <a:solidFill>
                  <a:schemeClr val="tx1"/>
                </a:solidFill>
              </a:ln>
            </p:spPr>
            <p:txBody>
              <a:bodyPr wrap="square" rtlCol="0">
                <a:spAutoFit/>
              </a:bodyPr>
              <a:lstStyle/>
              <a:p>
                <a:r>
                  <a:rPr lang="en-US" sz="1200" dirty="0"/>
                  <a:t>Sweet Mango</a:t>
                </a:r>
              </a:p>
            </p:txBody>
          </p:sp>
          <p:sp>
            <p:nvSpPr>
              <p:cNvPr id="80" name="TextBox 79">
                <a:extLst>
                  <a:ext uri="{FF2B5EF4-FFF2-40B4-BE49-F238E27FC236}">
                    <a16:creationId xmlns:a16="http://schemas.microsoft.com/office/drawing/2014/main" id="{4AF1EEA9-42E7-4B7D-BEFD-DED2D4664F5B}"/>
                  </a:ext>
                </a:extLst>
              </p:cNvPr>
              <p:cNvSpPr txBox="1"/>
              <p:nvPr/>
            </p:nvSpPr>
            <p:spPr>
              <a:xfrm>
                <a:off x="1154823" y="3775610"/>
                <a:ext cx="1728000" cy="615553"/>
              </a:xfrm>
              <a:prstGeom prst="rect">
                <a:avLst/>
              </a:prstGeom>
              <a:solidFill>
                <a:srgbClr val="92D050"/>
              </a:solidFill>
              <a:ln>
                <a:solidFill>
                  <a:schemeClr val="tx1"/>
                </a:solidFill>
              </a:ln>
            </p:spPr>
            <p:txBody>
              <a:bodyPr wrap="square" rtlCol="0">
                <a:spAutoFit/>
              </a:bodyPr>
              <a:lstStyle/>
              <a:p>
                <a:r>
                  <a:rPr lang="en-AU" sz="1200" dirty="0"/>
                  <a:t>Bowen </a:t>
                </a:r>
                <a:r>
                  <a:rPr lang="en-US" sz="1200" dirty="0"/>
                  <a:t>QUE, Org. Cert #45781</a:t>
                </a:r>
              </a:p>
            </p:txBody>
          </p:sp>
        </p:grpSp>
        <p:sp>
          <p:nvSpPr>
            <p:cNvPr id="81" name="TextBox 80">
              <a:extLst>
                <a:ext uri="{FF2B5EF4-FFF2-40B4-BE49-F238E27FC236}">
                  <a16:creationId xmlns:a16="http://schemas.microsoft.com/office/drawing/2014/main" id="{6002C95D-FDE2-484F-B7A1-B425DB64DD1F}"/>
                </a:ext>
              </a:extLst>
            </p:cNvPr>
            <p:cNvSpPr txBox="1"/>
            <p:nvPr/>
          </p:nvSpPr>
          <p:spPr>
            <a:xfrm>
              <a:off x="7089182" y="2687503"/>
              <a:ext cx="685800" cy="252000"/>
            </a:xfrm>
            <a:prstGeom prst="rect">
              <a:avLst/>
            </a:prstGeom>
            <a:noFill/>
            <a:ln>
              <a:solidFill>
                <a:schemeClr val="tx1"/>
              </a:solidFill>
            </a:ln>
          </p:spPr>
          <p:txBody>
            <a:bodyPr wrap="square" rtlCol="0">
              <a:spAutoFit/>
            </a:bodyPr>
            <a:lstStyle/>
            <a:p>
              <a:pPr algn="ctr"/>
              <a:r>
                <a:rPr lang="en-US" sz="1200" b="1" dirty="0"/>
                <a:t>ID</a:t>
              </a:r>
            </a:p>
          </p:txBody>
        </p:sp>
        <p:sp>
          <p:nvSpPr>
            <p:cNvPr id="82" name="TextBox 81">
              <a:extLst>
                <a:ext uri="{FF2B5EF4-FFF2-40B4-BE49-F238E27FC236}">
                  <a16:creationId xmlns:a16="http://schemas.microsoft.com/office/drawing/2014/main" id="{6FCE8E77-B9FE-481B-B515-EC501C80DB9B}"/>
                </a:ext>
              </a:extLst>
            </p:cNvPr>
            <p:cNvSpPr txBox="1"/>
            <p:nvPr/>
          </p:nvSpPr>
          <p:spPr>
            <a:xfrm>
              <a:off x="7771511" y="2687503"/>
              <a:ext cx="1296000" cy="252000"/>
            </a:xfrm>
            <a:prstGeom prst="rect">
              <a:avLst/>
            </a:prstGeom>
            <a:noFill/>
            <a:ln>
              <a:solidFill>
                <a:schemeClr val="tx1"/>
              </a:solidFill>
            </a:ln>
          </p:spPr>
          <p:txBody>
            <a:bodyPr wrap="square" rtlCol="0">
              <a:spAutoFit/>
            </a:bodyPr>
            <a:lstStyle/>
            <a:p>
              <a:pPr algn="ctr"/>
              <a:r>
                <a:rPr lang="en-US" sz="1053" b="1" dirty="0"/>
                <a:t>Assets</a:t>
              </a:r>
            </a:p>
          </p:txBody>
        </p:sp>
        <p:sp>
          <p:nvSpPr>
            <p:cNvPr id="83" name="TextBox 82">
              <a:extLst>
                <a:ext uri="{FF2B5EF4-FFF2-40B4-BE49-F238E27FC236}">
                  <a16:creationId xmlns:a16="http://schemas.microsoft.com/office/drawing/2014/main" id="{A682789D-6182-4A73-B8F0-9FAA781F7FAA}"/>
                </a:ext>
              </a:extLst>
            </p:cNvPr>
            <p:cNvSpPr txBox="1"/>
            <p:nvPr/>
          </p:nvSpPr>
          <p:spPr>
            <a:xfrm>
              <a:off x="7089182" y="2940689"/>
              <a:ext cx="685800" cy="252000"/>
            </a:xfrm>
            <a:prstGeom prst="rect">
              <a:avLst/>
            </a:prstGeom>
            <a:noFill/>
            <a:ln>
              <a:solidFill>
                <a:schemeClr val="tx1"/>
              </a:solidFill>
            </a:ln>
          </p:spPr>
          <p:txBody>
            <a:bodyPr wrap="square" rtlCol="0">
              <a:spAutoFit/>
            </a:bodyPr>
            <a:lstStyle/>
            <a:p>
              <a:r>
                <a:rPr lang="en-US" sz="1200" dirty="0"/>
                <a:t>Alice</a:t>
              </a:r>
            </a:p>
          </p:txBody>
        </p:sp>
        <p:sp>
          <p:nvSpPr>
            <p:cNvPr id="84" name="TextBox 83">
              <a:extLst>
                <a:ext uri="{FF2B5EF4-FFF2-40B4-BE49-F238E27FC236}">
                  <a16:creationId xmlns:a16="http://schemas.microsoft.com/office/drawing/2014/main" id="{2E73C315-C127-4FE8-AF99-76C07C6866B9}"/>
                </a:ext>
              </a:extLst>
            </p:cNvPr>
            <p:cNvSpPr txBox="1"/>
            <p:nvPr/>
          </p:nvSpPr>
          <p:spPr>
            <a:xfrm>
              <a:off x="7771511" y="2939905"/>
              <a:ext cx="1296000" cy="252000"/>
            </a:xfrm>
            <a:prstGeom prst="rect">
              <a:avLst/>
            </a:prstGeom>
            <a:noFill/>
            <a:ln>
              <a:solidFill>
                <a:schemeClr val="tx1"/>
              </a:solidFill>
            </a:ln>
          </p:spPr>
          <p:txBody>
            <a:bodyPr wrap="square" rtlCol="0">
              <a:spAutoFit/>
            </a:bodyPr>
            <a:lstStyle/>
            <a:p>
              <a:pPr algn="r"/>
              <a:r>
                <a:rPr lang="en-US" sz="1200" dirty="0"/>
                <a:t>500</a:t>
              </a:r>
            </a:p>
          </p:txBody>
        </p:sp>
        <p:sp>
          <p:nvSpPr>
            <p:cNvPr id="85" name="TextBox 84">
              <a:extLst>
                <a:ext uri="{FF2B5EF4-FFF2-40B4-BE49-F238E27FC236}">
                  <a16:creationId xmlns:a16="http://schemas.microsoft.com/office/drawing/2014/main" id="{D8DC04C6-7E8D-4BB0-8737-17E6C112870C}"/>
                </a:ext>
              </a:extLst>
            </p:cNvPr>
            <p:cNvSpPr txBox="1"/>
            <p:nvPr/>
          </p:nvSpPr>
          <p:spPr>
            <a:xfrm>
              <a:off x="7089182" y="3192689"/>
              <a:ext cx="685800" cy="252000"/>
            </a:xfrm>
            <a:prstGeom prst="rect">
              <a:avLst/>
            </a:prstGeom>
            <a:noFill/>
            <a:ln>
              <a:solidFill>
                <a:schemeClr val="tx1"/>
              </a:solidFill>
            </a:ln>
          </p:spPr>
          <p:txBody>
            <a:bodyPr wrap="square" rtlCol="0">
              <a:spAutoFit/>
            </a:bodyPr>
            <a:lstStyle/>
            <a:p>
              <a:r>
                <a:rPr lang="en-US" sz="1200" dirty="0"/>
                <a:t>Bob</a:t>
              </a:r>
            </a:p>
          </p:txBody>
        </p:sp>
        <p:sp>
          <p:nvSpPr>
            <p:cNvPr id="86" name="TextBox 85">
              <a:extLst>
                <a:ext uri="{FF2B5EF4-FFF2-40B4-BE49-F238E27FC236}">
                  <a16:creationId xmlns:a16="http://schemas.microsoft.com/office/drawing/2014/main" id="{53B26930-3181-484C-9CCE-D8C53C669621}"/>
                </a:ext>
              </a:extLst>
            </p:cNvPr>
            <p:cNvSpPr txBox="1"/>
            <p:nvPr/>
          </p:nvSpPr>
          <p:spPr>
            <a:xfrm>
              <a:off x="7771511" y="3193737"/>
              <a:ext cx="1296000" cy="252000"/>
            </a:xfrm>
            <a:prstGeom prst="rect">
              <a:avLst/>
            </a:prstGeom>
            <a:noFill/>
            <a:ln>
              <a:solidFill>
                <a:schemeClr val="tx1"/>
              </a:solidFill>
            </a:ln>
          </p:spPr>
          <p:txBody>
            <a:bodyPr wrap="square" rtlCol="0">
              <a:spAutoFit/>
            </a:bodyPr>
            <a:lstStyle/>
            <a:p>
              <a:pPr algn="r"/>
              <a:r>
                <a:rPr lang="en-US" sz="1200" dirty="0"/>
                <a:t>1,000</a:t>
              </a:r>
            </a:p>
          </p:txBody>
        </p:sp>
        <p:sp>
          <p:nvSpPr>
            <p:cNvPr id="87" name="TextBox 86">
              <a:extLst>
                <a:ext uri="{FF2B5EF4-FFF2-40B4-BE49-F238E27FC236}">
                  <a16:creationId xmlns:a16="http://schemas.microsoft.com/office/drawing/2014/main" id="{3F2D3B55-2B8E-4719-89AB-A133EFC9BFB2}"/>
                </a:ext>
              </a:extLst>
            </p:cNvPr>
            <p:cNvSpPr txBox="1"/>
            <p:nvPr/>
          </p:nvSpPr>
          <p:spPr>
            <a:xfrm>
              <a:off x="7089182" y="3444499"/>
              <a:ext cx="685800" cy="252000"/>
            </a:xfrm>
            <a:prstGeom prst="rect">
              <a:avLst/>
            </a:prstGeom>
            <a:noFill/>
            <a:ln>
              <a:solidFill>
                <a:schemeClr val="tx1"/>
              </a:solidFill>
            </a:ln>
          </p:spPr>
          <p:txBody>
            <a:bodyPr wrap="square" rtlCol="0">
              <a:spAutoFit/>
            </a:bodyPr>
            <a:lstStyle/>
            <a:p>
              <a:r>
                <a:rPr lang="en-US" sz="1200" dirty="0"/>
                <a:t>Charlie</a:t>
              </a:r>
            </a:p>
          </p:txBody>
        </p:sp>
        <p:sp>
          <p:nvSpPr>
            <p:cNvPr id="88" name="TextBox 87">
              <a:extLst>
                <a:ext uri="{FF2B5EF4-FFF2-40B4-BE49-F238E27FC236}">
                  <a16:creationId xmlns:a16="http://schemas.microsoft.com/office/drawing/2014/main" id="{482C2D30-9C01-47A4-B60C-0292661BD6DC}"/>
                </a:ext>
              </a:extLst>
            </p:cNvPr>
            <p:cNvSpPr txBox="1"/>
            <p:nvPr/>
          </p:nvSpPr>
          <p:spPr>
            <a:xfrm>
              <a:off x="7771511" y="3445653"/>
              <a:ext cx="1296000" cy="252000"/>
            </a:xfrm>
            <a:prstGeom prst="rect">
              <a:avLst/>
            </a:prstGeom>
            <a:noFill/>
            <a:ln>
              <a:solidFill>
                <a:schemeClr val="tx1"/>
              </a:solidFill>
            </a:ln>
          </p:spPr>
          <p:txBody>
            <a:bodyPr wrap="square" rtlCol="0">
              <a:spAutoFit/>
            </a:bodyPr>
            <a:lstStyle/>
            <a:p>
              <a:pPr algn="r"/>
              <a:r>
                <a:rPr lang="en-US" sz="1200" dirty="0"/>
                <a:t>500</a:t>
              </a:r>
            </a:p>
          </p:txBody>
        </p:sp>
        <p:grpSp>
          <p:nvGrpSpPr>
            <p:cNvPr id="89" name="Group 88">
              <a:extLst>
                <a:ext uri="{FF2B5EF4-FFF2-40B4-BE49-F238E27FC236}">
                  <a16:creationId xmlns:a16="http://schemas.microsoft.com/office/drawing/2014/main" id="{0F4B8B8E-FCDB-45A0-A035-36A57F86FDBE}"/>
                </a:ext>
              </a:extLst>
            </p:cNvPr>
            <p:cNvGrpSpPr/>
            <p:nvPr/>
          </p:nvGrpSpPr>
          <p:grpSpPr>
            <a:xfrm>
              <a:off x="7092431" y="3695451"/>
              <a:ext cx="1975080" cy="701695"/>
              <a:chOff x="249383" y="3455571"/>
              <a:chExt cx="2633440" cy="935593"/>
            </a:xfrm>
          </p:grpSpPr>
          <p:sp>
            <p:nvSpPr>
              <p:cNvPr id="90" name="TextBox 89">
                <a:extLst>
                  <a:ext uri="{FF2B5EF4-FFF2-40B4-BE49-F238E27FC236}">
                    <a16:creationId xmlns:a16="http://schemas.microsoft.com/office/drawing/2014/main" id="{C65BD533-7505-4B03-A5B3-E9571C050CB6}"/>
                  </a:ext>
                </a:extLst>
              </p:cNvPr>
              <p:cNvSpPr txBox="1"/>
              <p:nvPr/>
            </p:nvSpPr>
            <p:spPr>
              <a:xfrm>
                <a:off x="249383" y="3455571"/>
                <a:ext cx="914400" cy="336000"/>
              </a:xfrm>
              <a:prstGeom prst="rect">
                <a:avLst/>
              </a:prstGeom>
              <a:solidFill>
                <a:srgbClr val="92D050"/>
              </a:solidFill>
              <a:ln>
                <a:solidFill>
                  <a:schemeClr val="tx1"/>
                </a:solidFill>
              </a:ln>
            </p:spPr>
            <p:txBody>
              <a:bodyPr wrap="square" rtlCol="0">
                <a:spAutoFit/>
              </a:bodyPr>
              <a:lstStyle/>
              <a:p>
                <a:r>
                  <a:rPr lang="en-US" sz="1200" dirty="0"/>
                  <a:t>Dave</a:t>
                </a:r>
              </a:p>
            </p:txBody>
          </p:sp>
          <p:sp>
            <p:nvSpPr>
              <p:cNvPr id="91" name="TextBox 90">
                <a:extLst>
                  <a:ext uri="{FF2B5EF4-FFF2-40B4-BE49-F238E27FC236}">
                    <a16:creationId xmlns:a16="http://schemas.microsoft.com/office/drawing/2014/main" id="{D41F3973-DBE8-49F4-8677-13617ABCD3AC}"/>
                  </a:ext>
                </a:extLst>
              </p:cNvPr>
              <p:cNvSpPr txBox="1"/>
              <p:nvPr/>
            </p:nvSpPr>
            <p:spPr>
              <a:xfrm>
                <a:off x="1154823" y="3455571"/>
                <a:ext cx="1728000" cy="336000"/>
              </a:xfrm>
              <a:prstGeom prst="rect">
                <a:avLst/>
              </a:prstGeom>
              <a:solidFill>
                <a:srgbClr val="92D050"/>
              </a:solidFill>
              <a:ln>
                <a:solidFill>
                  <a:schemeClr val="tx1"/>
                </a:solidFill>
              </a:ln>
            </p:spPr>
            <p:txBody>
              <a:bodyPr wrap="square" rtlCol="0">
                <a:spAutoFit/>
              </a:bodyPr>
              <a:lstStyle/>
              <a:p>
                <a:r>
                  <a:rPr lang="en-US" sz="1200" dirty="0"/>
                  <a:t>Plot 123 @ 2015</a:t>
                </a:r>
              </a:p>
            </p:txBody>
          </p:sp>
          <p:sp>
            <p:nvSpPr>
              <p:cNvPr id="92" name="TextBox 91">
                <a:extLst>
                  <a:ext uri="{FF2B5EF4-FFF2-40B4-BE49-F238E27FC236}">
                    <a16:creationId xmlns:a16="http://schemas.microsoft.com/office/drawing/2014/main" id="{B56A682B-C192-4075-9025-81E0E6632ED8}"/>
                  </a:ext>
                </a:extLst>
              </p:cNvPr>
              <p:cNvSpPr txBox="1"/>
              <p:nvPr/>
            </p:nvSpPr>
            <p:spPr>
              <a:xfrm>
                <a:off x="249383" y="3775611"/>
                <a:ext cx="914400" cy="615553"/>
              </a:xfrm>
              <a:prstGeom prst="rect">
                <a:avLst/>
              </a:prstGeom>
              <a:solidFill>
                <a:srgbClr val="92D050"/>
              </a:solidFill>
              <a:ln>
                <a:solidFill>
                  <a:schemeClr val="tx1"/>
                </a:solidFill>
              </a:ln>
            </p:spPr>
            <p:txBody>
              <a:bodyPr wrap="square" rtlCol="0">
                <a:spAutoFit/>
              </a:bodyPr>
              <a:lstStyle/>
              <a:p>
                <a:r>
                  <a:rPr lang="en-US" sz="1200" dirty="0"/>
                  <a:t>Sweet Mango</a:t>
                </a:r>
              </a:p>
            </p:txBody>
          </p:sp>
          <p:sp>
            <p:nvSpPr>
              <p:cNvPr id="93" name="TextBox 92">
                <a:extLst>
                  <a:ext uri="{FF2B5EF4-FFF2-40B4-BE49-F238E27FC236}">
                    <a16:creationId xmlns:a16="http://schemas.microsoft.com/office/drawing/2014/main" id="{626A9708-7344-4EA9-9069-C6A4B66A17E3}"/>
                  </a:ext>
                </a:extLst>
              </p:cNvPr>
              <p:cNvSpPr txBox="1"/>
              <p:nvPr/>
            </p:nvSpPr>
            <p:spPr>
              <a:xfrm>
                <a:off x="1154823" y="3775610"/>
                <a:ext cx="1728000" cy="615553"/>
              </a:xfrm>
              <a:prstGeom prst="rect">
                <a:avLst/>
              </a:prstGeom>
              <a:solidFill>
                <a:srgbClr val="92D050"/>
              </a:solidFill>
              <a:ln>
                <a:solidFill>
                  <a:schemeClr val="tx1"/>
                </a:solidFill>
              </a:ln>
            </p:spPr>
            <p:txBody>
              <a:bodyPr wrap="square" rtlCol="0">
                <a:spAutoFit/>
              </a:bodyPr>
              <a:lstStyle/>
              <a:p>
                <a:r>
                  <a:rPr lang="en-AU" sz="1200" dirty="0"/>
                  <a:t>Bowen </a:t>
                </a:r>
                <a:r>
                  <a:rPr lang="en-US" sz="1200" dirty="0"/>
                  <a:t>QUE, Org. Cert #45781</a:t>
                </a:r>
              </a:p>
            </p:txBody>
          </p:sp>
        </p:grpSp>
        <p:sp>
          <p:nvSpPr>
            <p:cNvPr id="94" name="TextBox 93">
              <a:extLst>
                <a:ext uri="{FF2B5EF4-FFF2-40B4-BE49-F238E27FC236}">
                  <a16:creationId xmlns:a16="http://schemas.microsoft.com/office/drawing/2014/main" id="{C1352B2F-5660-4715-B015-FA953ADFF33D}"/>
                </a:ext>
              </a:extLst>
            </p:cNvPr>
            <p:cNvSpPr txBox="1"/>
            <p:nvPr/>
          </p:nvSpPr>
          <p:spPr>
            <a:xfrm>
              <a:off x="4376734" y="3535411"/>
              <a:ext cx="685800" cy="252000"/>
            </a:xfrm>
            <a:prstGeom prst="rect">
              <a:avLst/>
            </a:prstGeom>
            <a:noFill/>
            <a:ln>
              <a:solidFill>
                <a:schemeClr val="tx1"/>
              </a:solidFill>
            </a:ln>
          </p:spPr>
          <p:txBody>
            <a:bodyPr wrap="square" rtlCol="0">
              <a:spAutoFit/>
            </a:bodyPr>
            <a:lstStyle/>
            <a:p>
              <a:pPr algn="ctr"/>
              <a:r>
                <a:rPr lang="en-US" sz="1200" b="1" dirty="0"/>
                <a:t>ID</a:t>
              </a:r>
            </a:p>
          </p:txBody>
        </p:sp>
        <p:sp>
          <p:nvSpPr>
            <p:cNvPr id="95" name="TextBox 94">
              <a:extLst>
                <a:ext uri="{FF2B5EF4-FFF2-40B4-BE49-F238E27FC236}">
                  <a16:creationId xmlns:a16="http://schemas.microsoft.com/office/drawing/2014/main" id="{02F06DF6-F3FE-4A9F-A38E-BDC8209B8A81}"/>
                </a:ext>
              </a:extLst>
            </p:cNvPr>
            <p:cNvSpPr txBox="1"/>
            <p:nvPr/>
          </p:nvSpPr>
          <p:spPr>
            <a:xfrm>
              <a:off x="5059063" y="3535411"/>
              <a:ext cx="1296000" cy="252000"/>
            </a:xfrm>
            <a:prstGeom prst="rect">
              <a:avLst/>
            </a:prstGeom>
            <a:noFill/>
            <a:ln>
              <a:solidFill>
                <a:schemeClr val="tx1"/>
              </a:solidFill>
            </a:ln>
          </p:spPr>
          <p:txBody>
            <a:bodyPr wrap="square" rtlCol="0">
              <a:spAutoFit/>
            </a:bodyPr>
            <a:lstStyle/>
            <a:p>
              <a:pPr algn="ctr"/>
              <a:r>
                <a:rPr lang="en-US" sz="1053" b="1" dirty="0"/>
                <a:t>Assets</a:t>
              </a:r>
            </a:p>
          </p:txBody>
        </p:sp>
        <p:sp>
          <p:nvSpPr>
            <p:cNvPr id="96" name="TextBox 95">
              <a:extLst>
                <a:ext uri="{FF2B5EF4-FFF2-40B4-BE49-F238E27FC236}">
                  <a16:creationId xmlns:a16="http://schemas.microsoft.com/office/drawing/2014/main" id="{AA78E66D-F2C3-4B4C-ABCB-7B5D0D3DEF28}"/>
                </a:ext>
              </a:extLst>
            </p:cNvPr>
            <p:cNvSpPr txBox="1"/>
            <p:nvPr/>
          </p:nvSpPr>
          <p:spPr>
            <a:xfrm>
              <a:off x="4376734" y="3788597"/>
              <a:ext cx="685800" cy="252000"/>
            </a:xfrm>
            <a:prstGeom prst="rect">
              <a:avLst/>
            </a:prstGeom>
            <a:noFill/>
            <a:ln>
              <a:solidFill>
                <a:schemeClr val="tx1"/>
              </a:solidFill>
            </a:ln>
          </p:spPr>
          <p:txBody>
            <a:bodyPr wrap="square" rtlCol="0">
              <a:spAutoFit/>
            </a:bodyPr>
            <a:lstStyle/>
            <a:p>
              <a:r>
                <a:rPr lang="en-US" sz="1200" dirty="0"/>
                <a:t>Alice</a:t>
              </a:r>
            </a:p>
          </p:txBody>
        </p:sp>
        <p:sp>
          <p:nvSpPr>
            <p:cNvPr id="97" name="TextBox 96">
              <a:extLst>
                <a:ext uri="{FF2B5EF4-FFF2-40B4-BE49-F238E27FC236}">
                  <a16:creationId xmlns:a16="http://schemas.microsoft.com/office/drawing/2014/main" id="{2D50CC09-05B0-4F7F-93CE-F8630D0C95A9}"/>
                </a:ext>
              </a:extLst>
            </p:cNvPr>
            <p:cNvSpPr txBox="1"/>
            <p:nvPr/>
          </p:nvSpPr>
          <p:spPr>
            <a:xfrm>
              <a:off x="5059063" y="3787813"/>
              <a:ext cx="1296000" cy="252000"/>
            </a:xfrm>
            <a:prstGeom prst="rect">
              <a:avLst/>
            </a:prstGeom>
            <a:noFill/>
            <a:ln>
              <a:solidFill>
                <a:schemeClr val="tx1"/>
              </a:solidFill>
            </a:ln>
          </p:spPr>
          <p:txBody>
            <a:bodyPr wrap="square" rtlCol="0">
              <a:spAutoFit/>
            </a:bodyPr>
            <a:lstStyle/>
            <a:p>
              <a:pPr algn="r"/>
              <a:r>
                <a:rPr lang="en-US" sz="1200" dirty="0"/>
                <a:t>500</a:t>
              </a:r>
            </a:p>
          </p:txBody>
        </p:sp>
        <p:sp>
          <p:nvSpPr>
            <p:cNvPr id="98" name="TextBox 97">
              <a:extLst>
                <a:ext uri="{FF2B5EF4-FFF2-40B4-BE49-F238E27FC236}">
                  <a16:creationId xmlns:a16="http://schemas.microsoft.com/office/drawing/2014/main" id="{A4BD37ED-D369-490B-B988-2B45C88C11F5}"/>
                </a:ext>
              </a:extLst>
            </p:cNvPr>
            <p:cNvSpPr txBox="1"/>
            <p:nvPr/>
          </p:nvSpPr>
          <p:spPr>
            <a:xfrm>
              <a:off x="4376734" y="4040597"/>
              <a:ext cx="685800" cy="252000"/>
            </a:xfrm>
            <a:prstGeom prst="rect">
              <a:avLst/>
            </a:prstGeom>
            <a:noFill/>
            <a:ln>
              <a:solidFill>
                <a:schemeClr val="tx1"/>
              </a:solidFill>
            </a:ln>
          </p:spPr>
          <p:txBody>
            <a:bodyPr wrap="square" rtlCol="0">
              <a:spAutoFit/>
            </a:bodyPr>
            <a:lstStyle/>
            <a:p>
              <a:r>
                <a:rPr lang="en-US" sz="1200" dirty="0"/>
                <a:t>Bob</a:t>
              </a:r>
            </a:p>
          </p:txBody>
        </p:sp>
        <p:sp>
          <p:nvSpPr>
            <p:cNvPr id="99" name="TextBox 98">
              <a:extLst>
                <a:ext uri="{FF2B5EF4-FFF2-40B4-BE49-F238E27FC236}">
                  <a16:creationId xmlns:a16="http://schemas.microsoft.com/office/drawing/2014/main" id="{FF5CCB87-2755-4617-B4D5-9630120E4529}"/>
                </a:ext>
              </a:extLst>
            </p:cNvPr>
            <p:cNvSpPr txBox="1"/>
            <p:nvPr/>
          </p:nvSpPr>
          <p:spPr>
            <a:xfrm>
              <a:off x="5059063" y="4041645"/>
              <a:ext cx="1296000" cy="252000"/>
            </a:xfrm>
            <a:prstGeom prst="rect">
              <a:avLst/>
            </a:prstGeom>
            <a:noFill/>
            <a:ln>
              <a:solidFill>
                <a:schemeClr val="tx1"/>
              </a:solidFill>
            </a:ln>
          </p:spPr>
          <p:txBody>
            <a:bodyPr wrap="square" rtlCol="0">
              <a:spAutoFit/>
            </a:bodyPr>
            <a:lstStyle/>
            <a:p>
              <a:pPr algn="r"/>
              <a:r>
                <a:rPr lang="en-US" sz="1200" dirty="0"/>
                <a:t>1,000</a:t>
              </a:r>
            </a:p>
          </p:txBody>
        </p:sp>
        <p:sp>
          <p:nvSpPr>
            <p:cNvPr id="100" name="TextBox 99">
              <a:extLst>
                <a:ext uri="{FF2B5EF4-FFF2-40B4-BE49-F238E27FC236}">
                  <a16:creationId xmlns:a16="http://schemas.microsoft.com/office/drawing/2014/main" id="{8173DC76-2540-4C17-81B2-CA8CE7B9FC21}"/>
                </a:ext>
              </a:extLst>
            </p:cNvPr>
            <p:cNvSpPr txBox="1"/>
            <p:nvPr/>
          </p:nvSpPr>
          <p:spPr>
            <a:xfrm>
              <a:off x="4376734" y="4292407"/>
              <a:ext cx="685800" cy="252000"/>
            </a:xfrm>
            <a:prstGeom prst="rect">
              <a:avLst/>
            </a:prstGeom>
            <a:noFill/>
            <a:ln>
              <a:solidFill>
                <a:schemeClr val="tx1"/>
              </a:solidFill>
            </a:ln>
          </p:spPr>
          <p:txBody>
            <a:bodyPr wrap="square" rtlCol="0">
              <a:spAutoFit/>
            </a:bodyPr>
            <a:lstStyle/>
            <a:p>
              <a:r>
                <a:rPr lang="en-US" sz="1200" dirty="0"/>
                <a:t>Charlie</a:t>
              </a:r>
            </a:p>
          </p:txBody>
        </p:sp>
        <p:sp>
          <p:nvSpPr>
            <p:cNvPr id="101" name="TextBox 100">
              <a:extLst>
                <a:ext uri="{FF2B5EF4-FFF2-40B4-BE49-F238E27FC236}">
                  <a16:creationId xmlns:a16="http://schemas.microsoft.com/office/drawing/2014/main" id="{B1C7C40B-DB51-4457-A9F6-5BB7B209B59E}"/>
                </a:ext>
              </a:extLst>
            </p:cNvPr>
            <p:cNvSpPr txBox="1"/>
            <p:nvPr/>
          </p:nvSpPr>
          <p:spPr>
            <a:xfrm>
              <a:off x="5059063" y="4293561"/>
              <a:ext cx="1296000" cy="252000"/>
            </a:xfrm>
            <a:prstGeom prst="rect">
              <a:avLst/>
            </a:prstGeom>
            <a:noFill/>
            <a:ln>
              <a:solidFill>
                <a:schemeClr val="tx1"/>
              </a:solidFill>
            </a:ln>
          </p:spPr>
          <p:txBody>
            <a:bodyPr wrap="square" rtlCol="0">
              <a:spAutoFit/>
            </a:bodyPr>
            <a:lstStyle/>
            <a:p>
              <a:pPr algn="r"/>
              <a:r>
                <a:rPr lang="en-US" sz="1200" dirty="0"/>
                <a:t>500</a:t>
              </a:r>
            </a:p>
          </p:txBody>
        </p:sp>
        <p:grpSp>
          <p:nvGrpSpPr>
            <p:cNvPr id="102" name="Group 101">
              <a:extLst>
                <a:ext uri="{FF2B5EF4-FFF2-40B4-BE49-F238E27FC236}">
                  <a16:creationId xmlns:a16="http://schemas.microsoft.com/office/drawing/2014/main" id="{7348E696-56BA-4D9A-840F-7F75E004A0C3}"/>
                </a:ext>
              </a:extLst>
            </p:cNvPr>
            <p:cNvGrpSpPr/>
            <p:nvPr/>
          </p:nvGrpSpPr>
          <p:grpSpPr>
            <a:xfrm>
              <a:off x="4379983" y="4543359"/>
              <a:ext cx="1975080" cy="701695"/>
              <a:chOff x="-89853" y="3455571"/>
              <a:chExt cx="2633440" cy="935593"/>
            </a:xfrm>
          </p:grpSpPr>
          <p:sp>
            <p:nvSpPr>
              <p:cNvPr id="103" name="TextBox 102">
                <a:extLst>
                  <a:ext uri="{FF2B5EF4-FFF2-40B4-BE49-F238E27FC236}">
                    <a16:creationId xmlns:a16="http://schemas.microsoft.com/office/drawing/2014/main" id="{C8581F1A-5ADB-404B-A438-6224AC7E0FF6}"/>
                  </a:ext>
                </a:extLst>
              </p:cNvPr>
              <p:cNvSpPr txBox="1"/>
              <p:nvPr/>
            </p:nvSpPr>
            <p:spPr>
              <a:xfrm>
                <a:off x="-89853" y="3455571"/>
                <a:ext cx="914400" cy="336000"/>
              </a:xfrm>
              <a:prstGeom prst="rect">
                <a:avLst/>
              </a:prstGeom>
              <a:solidFill>
                <a:srgbClr val="92D050"/>
              </a:solidFill>
              <a:ln>
                <a:solidFill>
                  <a:schemeClr val="tx1"/>
                </a:solidFill>
              </a:ln>
            </p:spPr>
            <p:txBody>
              <a:bodyPr wrap="square" rtlCol="0">
                <a:spAutoFit/>
              </a:bodyPr>
              <a:lstStyle/>
              <a:p>
                <a:r>
                  <a:rPr lang="en-US" sz="1200" dirty="0"/>
                  <a:t>Dave</a:t>
                </a:r>
              </a:p>
            </p:txBody>
          </p:sp>
          <p:sp>
            <p:nvSpPr>
              <p:cNvPr id="104" name="TextBox 103">
                <a:extLst>
                  <a:ext uri="{FF2B5EF4-FFF2-40B4-BE49-F238E27FC236}">
                    <a16:creationId xmlns:a16="http://schemas.microsoft.com/office/drawing/2014/main" id="{061D6053-F029-4A1C-95A4-A57929FCA9C4}"/>
                  </a:ext>
                </a:extLst>
              </p:cNvPr>
              <p:cNvSpPr txBox="1"/>
              <p:nvPr/>
            </p:nvSpPr>
            <p:spPr>
              <a:xfrm>
                <a:off x="815587" y="3455571"/>
                <a:ext cx="1728000" cy="336000"/>
              </a:xfrm>
              <a:prstGeom prst="rect">
                <a:avLst/>
              </a:prstGeom>
              <a:solidFill>
                <a:srgbClr val="92D050"/>
              </a:solidFill>
              <a:ln>
                <a:solidFill>
                  <a:schemeClr val="tx1"/>
                </a:solidFill>
              </a:ln>
            </p:spPr>
            <p:txBody>
              <a:bodyPr wrap="square" rtlCol="0">
                <a:spAutoFit/>
              </a:bodyPr>
              <a:lstStyle/>
              <a:p>
                <a:r>
                  <a:rPr lang="en-US" sz="1200" dirty="0"/>
                  <a:t>Plot 123 @ 2015</a:t>
                </a:r>
              </a:p>
            </p:txBody>
          </p:sp>
          <p:sp>
            <p:nvSpPr>
              <p:cNvPr id="105" name="TextBox 104">
                <a:extLst>
                  <a:ext uri="{FF2B5EF4-FFF2-40B4-BE49-F238E27FC236}">
                    <a16:creationId xmlns:a16="http://schemas.microsoft.com/office/drawing/2014/main" id="{2630807E-1531-4A31-88B0-1978A3B5DBB5}"/>
                  </a:ext>
                </a:extLst>
              </p:cNvPr>
              <p:cNvSpPr txBox="1"/>
              <p:nvPr/>
            </p:nvSpPr>
            <p:spPr>
              <a:xfrm>
                <a:off x="-89853" y="3775611"/>
                <a:ext cx="914400" cy="615553"/>
              </a:xfrm>
              <a:prstGeom prst="rect">
                <a:avLst/>
              </a:prstGeom>
              <a:solidFill>
                <a:srgbClr val="92D050"/>
              </a:solidFill>
              <a:ln>
                <a:solidFill>
                  <a:schemeClr val="tx1"/>
                </a:solidFill>
              </a:ln>
            </p:spPr>
            <p:txBody>
              <a:bodyPr wrap="square" rtlCol="0">
                <a:spAutoFit/>
              </a:bodyPr>
              <a:lstStyle/>
              <a:p>
                <a:r>
                  <a:rPr lang="en-US" sz="1200" dirty="0"/>
                  <a:t>Sweet Mango</a:t>
                </a:r>
              </a:p>
            </p:txBody>
          </p:sp>
          <p:sp>
            <p:nvSpPr>
              <p:cNvPr id="106" name="TextBox 105">
                <a:extLst>
                  <a:ext uri="{FF2B5EF4-FFF2-40B4-BE49-F238E27FC236}">
                    <a16:creationId xmlns:a16="http://schemas.microsoft.com/office/drawing/2014/main" id="{AAA26E7A-016E-465B-B716-446C5476DF27}"/>
                  </a:ext>
                </a:extLst>
              </p:cNvPr>
              <p:cNvSpPr txBox="1"/>
              <p:nvPr/>
            </p:nvSpPr>
            <p:spPr>
              <a:xfrm>
                <a:off x="815587" y="3775610"/>
                <a:ext cx="1728000" cy="615553"/>
              </a:xfrm>
              <a:prstGeom prst="rect">
                <a:avLst/>
              </a:prstGeom>
              <a:solidFill>
                <a:srgbClr val="92D050"/>
              </a:solidFill>
              <a:ln>
                <a:solidFill>
                  <a:schemeClr val="tx1"/>
                </a:solidFill>
              </a:ln>
            </p:spPr>
            <p:txBody>
              <a:bodyPr wrap="square" rtlCol="0">
                <a:spAutoFit/>
              </a:bodyPr>
              <a:lstStyle/>
              <a:p>
                <a:r>
                  <a:rPr lang="en-AU" sz="1200" dirty="0"/>
                  <a:t>Bowen </a:t>
                </a:r>
                <a:r>
                  <a:rPr lang="en-US" sz="1200" dirty="0"/>
                  <a:t>QUE, Org. Cert #45781</a:t>
                </a:r>
              </a:p>
            </p:txBody>
          </p:sp>
        </p:grpSp>
      </p:gr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40</a:t>
            </a:fld>
            <a:r>
              <a:rPr lang="en-AU" dirty="0"/>
              <a:t>  |</a:t>
            </a:r>
          </a:p>
        </p:txBody>
      </p:sp>
    </p:spTree>
    <p:extLst>
      <p:ext uri="{BB962C8B-B14F-4D97-AF65-F5344CB8AC3E}">
        <p14:creationId xmlns:p14="http://schemas.microsoft.com/office/powerpoint/2010/main" val="2977334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68436-8E21-4A15-9700-4468F9ECB046}"/>
              </a:ext>
            </a:extLst>
          </p:cNvPr>
          <p:cNvSpPr>
            <a:spLocks noGrp="1"/>
          </p:cNvSpPr>
          <p:nvPr>
            <p:ph type="title"/>
          </p:nvPr>
        </p:nvSpPr>
        <p:spPr/>
        <p:txBody>
          <a:bodyPr/>
          <a:lstStyle/>
          <a:p>
            <a:r>
              <a:rPr lang="en-US" dirty="0"/>
              <a:t>Replicated vs. Distributed Ledger</a:t>
            </a:r>
          </a:p>
        </p:txBody>
      </p:sp>
      <p:sp>
        <p:nvSpPr>
          <p:cNvPr id="3" name="Slide Number Placeholder 2">
            <a:extLst>
              <a:ext uri="{FF2B5EF4-FFF2-40B4-BE49-F238E27FC236}">
                <a16:creationId xmlns:a16="http://schemas.microsoft.com/office/drawing/2014/main" id="{4060D494-7746-4ACE-B2BF-B6B4A204623F}"/>
              </a:ext>
            </a:extLst>
          </p:cNvPr>
          <p:cNvSpPr>
            <a:spLocks noGrp="1"/>
          </p:cNvSpPr>
          <p:nvPr>
            <p:ph type="sldNum" sz="quarter" idx="4294967295"/>
          </p:nvPr>
        </p:nvSpPr>
        <p:spPr>
          <a:xfrm>
            <a:off x="11311128" y="6272784"/>
            <a:ext cx="640080" cy="365125"/>
          </a:xfrm>
          <a:prstGeom prst="rect">
            <a:avLst/>
          </a:prstGeom>
        </p:spPr>
        <p:txBody>
          <a:bodyPr vert="horz" lIns="91440" tIns="45720" rIns="91440" bIns="45720" rtlCol="0" anchor="ctr"/>
          <a:lstStyle>
            <a:defPPr>
              <a:defRPr lang="en-US"/>
            </a:defPPr>
            <a:lvl1pPr marL="0" algn="ctr" defTabSz="457200" rtl="0" eaLnBrk="1" latinLnBrk="0" hangingPunct="1">
              <a:defRPr sz="1400" b="1" kern="1200">
                <a:solidFill>
                  <a:srgbClr val="FFFFFF"/>
                </a:solidFill>
                <a:latin typeface="+mj-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4FAB73BC-B049-4115-A692-8D63A059BFB8}" type="slidenum">
              <a:rPr lang="en-US" smtClean="0"/>
              <a:pPr/>
              <a:t>41</a:t>
            </a:fld>
            <a:endParaRPr lang="en-US" dirty="0"/>
          </a:p>
        </p:txBody>
      </p:sp>
      <p:pic>
        <p:nvPicPr>
          <p:cNvPr id="8" name="Picture 7" descr="A tall building&#10;&#10;Description generated with very high confidence">
            <a:extLst>
              <a:ext uri="{FF2B5EF4-FFF2-40B4-BE49-F238E27FC236}">
                <a16:creationId xmlns:a16="http://schemas.microsoft.com/office/drawing/2014/main" id="{485FAF2B-8D40-4E35-8ABC-663BFA18AC43}"/>
              </a:ext>
            </a:extLst>
          </p:cNvPr>
          <p:cNvPicPr>
            <a:picLocks noChangeAspect="1"/>
          </p:cNvPicPr>
          <p:nvPr/>
        </p:nvPicPr>
        <p:blipFill>
          <a:blip r:embed="rId3"/>
          <a:stretch>
            <a:fillRect/>
          </a:stretch>
        </p:blipFill>
        <p:spPr>
          <a:xfrm>
            <a:off x="2123728" y="4252612"/>
            <a:ext cx="618776" cy="1021864"/>
          </a:xfrm>
          <a:prstGeom prst="rect">
            <a:avLst/>
          </a:prstGeom>
        </p:spPr>
      </p:pic>
      <p:pic>
        <p:nvPicPr>
          <p:cNvPr id="9" name="Picture 8" descr="A drawing of a cartoon character&#10;&#10;Description generated with high confidence">
            <a:extLst>
              <a:ext uri="{FF2B5EF4-FFF2-40B4-BE49-F238E27FC236}">
                <a16:creationId xmlns:a16="http://schemas.microsoft.com/office/drawing/2014/main" id="{0F78646E-E3DC-4337-A8EA-4AA132CE22A6}"/>
              </a:ext>
            </a:extLst>
          </p:cNvPr>
          <p:cNvPicPr>
            <a:picLocks noChangeAspect="1"/>
          </p:cNvPicPr>
          <p:nvPr/>
        </p:nvPicPr>
        <p:blipFill>
          <a:blip r:embed="rId4"/>
          <a:stretch>
            <a:fillRect/>
          </a:stretch>
        </p:blipFill>
        <p:spPr>
          <a:xfrm>
            <a:off x="2051720" y="1777380"/>
            <a:ext cx="685800" cy="685800"/>
          </a:xfrm>
          <a:prstGeom prst="rect">
            <a:avLst/>
          </a:prstGeom>
        </p:spPr>
      </p:pic>
      <p:pic>
        <p:nvPicPr>
          <p:cNvPr id="10" name="Picture 9" descr="A close up of sunglasses&#10;&#10;Description generated with high confidence">
            <a:extLst>
              <a:ext uri="{FF2B5EF4-FFF2-40B4-BE49-F238E27FC236}">
                <a16:creationId xmlns:a16="http://schemas.microsoft.com/office/drawing/2014/main" id="{B7C51667-BB61-4511-A15B-F3F4A8A9FB4C}"/>
              </a:ext>
            </a:extLst>
          </p:cNvPr>
          <p:cNvPicPr>
            <a:picLocks noChangeAspect="1"/>
          </p:cNvPicPr>
          <p:nvPr/>
        </p:nvPicPr>
        <p:blipFill>
          <a:blip r:embed="rId5"/>
          <a:stretch>
            <a:fillRect/>
          </a:stretch>
        </p:blipFill>
        <p:spPr>
          <a:xfrm>
            <a:off x="3580196" y="1721674"/>
            <a:ext cx="768096" cy="768096"/>
          </a:xfrm>
          <a:prstGeom prst="rect">
            <a:avLst/>
          </a:prstGeom>
        </p:spPr>
      </p:pic>
      <p:sp>
        <p:nvSpPr>
          <p:cNvPr id="81" name="TextBox 80">
            <a:extLst>
              <a:ext uri="{FF2B5EF4-FFF2-40B4-BE49-F238E27FC236}">
                <a16:creationId xmlns:a16="http://schemas.microsoft.com/office/drawing/2014/main" id="{6768DD72-4E9A-4744-87DB-61416E0E9DED}"/>
              </a:ext>
            </a:extLst>
          </p:cNvPr>
          <p:cNvSpPr txBox="1"/>
          <p:nvPr/>
        </p:nvSpPr>
        <p:spPr>
          <a:xfrm>
            <a:off x="70838" y="1442563"/>
            <a:ext cx="685800" cy="252000"/>
          </a:xfrm>
          <a:prstGeom prst="rect">
            <a:avLst/>
          </a:prstGeom>
          <a:noFill/>
          <a:ln>
            <a:solidFill>
              <a:schemeClr val="tx1"/>
            </a:solidFill>
          </a:ln>
        </p:spPr>
        <p:txBody>
          <a:bodyPr wrap="square" rtlCol="0">
            <a:spAutoFit/>
          </a:bodyPr>
          <a:lstStyle/>
          <a:p>
            <a:pPr algn="ctr"/>
            <a:r>
              <a:rPr lang="en-US" sz="1200" b="1" dirty="0"/>
              <a:t>ID</a:t>
            </a:r>
          </a:p>
        </p:txBody>
      </p:sp>
      <p:sp>
        <p:nvSpPr>
          <p:cNvPr id="82" name="TextBox 81">
            <a:extLst>
              <a:ext uri="{FF2B5EF4-FFF2-40B4-BE49-F238E27FC236}">
                <a16:creationId xmlns:a16="http://schemas.microsoft.com/office/drawing/2014/main" id="{B0EE8E72-D9DC-4956-91DC-5C1AACF9A04D}"/>
              </a:ext>
            </a:extLst>
          </p:cNvPr>
          <p:cNvSpPr txBox="1"/>
          <p:nvPr/>
        </p:nvSpPr>
        <p:spPr>
          <a:xfrm>
            <a:off x="753167" y="1442563"/>
            <a:ext cx="1296000" cy="252000"/>
          </a:xfrm>
          <a:prstGeom prst="rect">
            <a:avLst/>
          </a:prstGeom>
          <a:noFill/>
          <a:ln>
            <a:solidFill>
              <a:schemeClr val="tx1"/>
            </a:solidFill>
          </a:ln>
        </p:spPr>
        <p:txBody>
          <a:bodyPr wrap="square" rtlCol="0">
            <a:spAutoFit/>
          </a:bodyPr>
          <a:lstStyle/>
          <a:p>
            <a:pPr algn="ctr"/>
            <a:r>
              <a:rPr lang="en-US" sz="1053" b="1" dirty="0"/>
              <a:t>Assets</a:t>
            </a:r>
          </a:p>
        </p:txBody>
      </p:sp>
      <p:sp>
        <p:nvSpPr>
          <p:cNvPr id="85" name="TextBox 84">
            <a:extLst>
              <a:ext uri="{FF2B5EF4-FFF2-40B4-BE49-F238E27FC236}">
                <a16:creationId xmlns:a16="http://schemas.microsoft.com/office/drawing/2014/main" id="{76E620F4-6E61-4EC4-8E1E-0DC4635C94E4}"/>
              </a:ext>
            </a:extLst>
          </p:cNvPr>
          <p:cNvSpPr txBox="1"/>
          <p:nvPr/>
        </p:nvSpPr>
        <p:spPr>
          <a:xfrm>
            <a:off x="70838" y="1689075"/>
            <a:ext cx="685800" cy="252000"/>
          </a:xfrm>
          <a:prstGeom prst="rect">
            <a:avLst/>
          </a:prstGeom>
          <a:noFill/>
          <a:ln>
            <a:solidFill>
              <a:schemeClr val="tx1"/>
            </a:solidFill>
          </a:ln>
        </p:spPr>
        <p:txBody>
          <a:bodyPr wrap="square" rtlCol="0">
            <a:spAutoFit/>
          </a:bodyPr>
          <a:lstStyle/>
          <a:p>
            <a:r>
              <a:rPr lang="en-US" sz="1200" dirty="0"/>
              <a:t>Alice</a:t>
            </a:r>
          </a:p>
        </p:txBody>
      </p:sp>
      <p:sp>
        <p:nvSpPr>
          <p:cNvPr id="86" name="TextBox 85">
            <a:extLst>
              <a:ext uri="{FF2B5EF4-FFF2-40B4-BE49-F238E27FC236}">
                <a16:creationId xmlns:a16="http://schemas.microsoft.com/office/drawing/2014/main" id="{5C482176-5442-4DFD-B12A-3CC3EAA90C40}"/>
              </a:ext>
            </a:extLst>
          </p:cNvPr>
          <p:cNvSpPr txBox="1"/>
          <p:nvPr/>
        </p:nvSpPr>
        <p:spPr>
          <a:xfrm>
            <a:off x="753167" y="1694965"/>
            <a:ext cx="1296000" cy="252000"/>
          </a:xfrm>
          <a:prstGeom prst="rect">
            <a:avLst/>
          </a:prstGeom>
          <a:noFill/>
          <a:ln>
            <a:solidFill>
              <a:schemeClr val="tx1"/>
            </a:solidFill>
          </a:ln>
        </p:spPr>
        <p:txBody>
          <a:bodyPr wrap="square" rtlCol="0">
            <a:spAutoFit/>
          </a:bodyPr>
          <a:lstStyle/>
          <a:p>
            <a:pPr algn="r"/>
            <a:r>
              <a:rPr lang="en-US" sz="1200" dirty="0"/>
              <a:t>500</a:t>
            </a:r>
          </a:p>
        </p:txBody>
      </p:sp>
      <p:sp>
        <p:nvSpPr>
          <p:cNvPr id="91" name="TextBox 90">
            <a:extLst>
              <a:ext uri="{FF2B5EF4-FFF2-40B4-BE49-F238E27FC236}">
                <a16:creationId xmlns:a16="http://schemas.microsoft.com/office/drawing/2014/main" id="{26B953BA-B594-4ED5-9893-017BD61CBD2E}"/>
              </a:ext>
            </a:extLst>
          </p:cNvPr>
          <p:cNvSpPr txBox="1"/>
          <p:nvPr/>
        </p:nvSpPr>
        <p:spPr>
          <a:xfrm>
            <a:off x="70838" y="1941075"/>
            <a:ext cx="685800" cy="252000"/>
          </a:xfrm>
          <a:prstGeom prst="rect">
            <a:avLst/>
          </a:prstGeom>
          <a:noFill/>
          <a:ln>
            <a:solidFill>
              <a:schemeClr val="tx1"/>
            </a:solidFill>
          </a:ln>
        </p:spPr>
        <p:txBody>
          <a:bodyPr wrap="square" rtlCol="0">
            <a:spAutoFit/>
          </a:bodyPr>
          <a:lstStyle/>
          <a:p>
            <a:r>
              <a:rPr lang="en-US" sz="1200" dirty="0"/>
              <a:t>Bob</a:t>
            </a:r>
          </a:p>
        </p:txBody>
      </p:sp>
      <p:sp>
        <p:nvSpPr>
          <p:cNvPr id="92" name="TextBox 91">
            <a:extLst>
              <a:ext uri="{FF2B5EF4-FFF2-40B4-BE49-F238E27FC236}">
                <a16:creationId xmlns:a16="http://schemas.microsoft.com/office/drawing/2014/main" id="{393962C4-473B-489C-8307-B4875D43294E}"/>
              </a:ext>
            </a:extLst>
          </p:cNvPr>
          <p:cNvSpPr txBox="1"/>
          <p:nvPr/>
        </p:nvSpPr>
        <p:spPr>
          <a:xfrm>
            <a:off x="753167" y="1942123"/>
            <a:ext cx="1296000" cy="252000"/>
          </a:xfrm>
          <a:prstGeom prst="rect">
            <a:avLst/>
          </a:prstGeom>
          <a:noFill/>
          <a:ln>
            <a:solidFill>
              <a:schemeClr val="tx1"/>
            </a:solidFill>
          </a:ln>
        </p:spPr>
        <p:txBody>
          <a:bodyPr wrap="square" rtlCol="0">
            <a:spAutoFit/>
          </a:bodyPr>
          <a:lstStyle/>
          <a:p>
            <a:pPr algn="r"/>
            <a:r>
              <a:rPr lang="en-US" sz="1200" dirty="0"/>
              <a:t>1,000</a:t>
            </a:r>
          </a:p>
        </p:txBody>
      </p:sp>
      <p:sp>
        <p:nvSpPr>
          <p:cNvPr id="93" name="TextBox 92">
            <a:extLst>
              <a:ext uri="{FF2B5EF4-FFF2-40B4-BE49-F238E27FC236}">
                <a16:creationId xmlns:a16="http://schemas.microsoft.com/office/drawing/2014/main" id="{C52CC40C-A341-4DF5-8D2B-837375B4E4AF}"/>
              </a:ext>
            </a:extLst>
          </p:cNvPr>
          <p:cNvSpPr txBox="1"/>
          <p:nvPr/>
        </p:nvSpPr>
        <p:spPr>
          <a:xfrm>
            <a:off x="70838" y="2192885"/>
            <a:ext cx="685800" cy="252000"/>
          </a:xfrm>
          <a:prstGeom prst="rect">
            <a:avLst/>
          </a:prstGeom>
          <a:noFill/>
          <a:ln>
            <a:solidFill>
              <a:schemeClr val="tx1"/>
            </a:solidFill>
          </a:ln>
        </p:spPr>
        <p:txBody>
          <a:bodyPr wrap="square" rtlCol="0">
            <a:spAutoFit/>
          </a:bodyPr>
          <a:lstStyle/>
          <a:p>
            <a:r>
              <a:rPr lang="en-US" sz="1200" dirty="0"/>
              <a:t>Charlie</a:t>
            </a:r>
          </a:p>
        </p:txBody>
      </p:sp>
      <p:sp>
        <p:nvSpPr>
          <p:cNvPr id="94" name="TextBox 93">
            <a:extLst>
              <a:ext uri="{FF2B5EF4-FFF2-40B4-BE49-F238E27FC236}">
                <a16:creationId xmlns:a16="http://schemas.microsoft.com/office/drawing/2014/main" id="{EAB4D12F-822B-40F7-B1A5-40C55B511C3C}"/>
              </a:ext>
            </a:extLst>
          </p:cNvPr>
          <p:cNvSpPr txBox="1"/>
          <p:nvPr/>
        </p:nvSpPr>
        <p:spPr>
          <a:xfrm>
            <a:off x="753167" y="2194039"/>
            <a:ext cx="1296000" cy="252000"/>
          </a:xfrm>
          <a:prstGeom prst="rect">
            <a:avLst/>
          </a:prstGeom>
          <a:noFill/>
          <a:ln>
            <a:solidFill>
              <a:schemeClr val="tx1"/>
            </a:solidFill>
          </a:ln>
        </p:spPr>
        <p:txBody>
          <a:bodyPr wrap="square" rtlCol="0">
            <a:spAutoFit/>
          </a:bodyPr>
          <a:lstStyle/>
          <a:p>
            <a:pPr algn="r"/>
            <a:r>
              <a:rPr lang="en-US" sz="1200" dirty="0"/>
              <a:t>500</a:t>
            </a:r>
          </a:p>
        </p:txBody>
      </p:sp>
      <p:grpSp>
        <p:nvGrpSpPr>
          <p:cNvPr id="95" name="Group 94">
            <a:extLst>
              <a:ext uri="{FF2B5EF4-FFF2-40B4-BE49-F238E27FC236}">
                <a16:creationId xmlns:a16="http://schemas.microsoft.com/office/drawing/2014/main" id="{7941D3C1-DFD6-48E9-8524-FA44234BEC65}"/>
              </a:ext>
            </a:extLst>
          </p:cNvPr>
          <p:cNvGrpSpPr/>
          <p:nvPr/>
        </p:nvGrpSpPr>
        <p:grpSpPr>
          <a:xfrm>
            <a:off x="74087" y="2443837"/>
            <a:ext cx="1975080" cy="701695"/>
            <a:chOff x="249383" y="3455571"/>
            <a:chExt cx="2633440" cy="935593"/>
          </a:xfrm>
        </p:grpSpPr>
        <p:sp>
          <p:nvSpPr>
            <p:cNvPr id="96" name="TextBox 95">
              <a:extLst>
                <a:ext uri="{FF2B5EF4-FFF2-40B4-BE49-F238E27FC236}">
                  <a16:creationId xmlns:a16="http://schemas.microsoft.com/office/drawing/2014/main" id="{6368B3DB-98BF-418F-B382-C78E6E723021}"/>
                </a:ext>
              </a:extLst>
            </p:cNvPr>
            <p:cNvSpPr txBox="1"/>
            <p:nvPr/>
          </p:nvSpPr>
          <p:spPr>
            <a:xfrm>
              <a:off x="249383" y="3455571"/>
              <a:ext cx="914400" cy="336000"/>
            </a:xfrm>
            <a:prstGeom prst="rect">
              <a:avLst/>
            </a:prstGeom>
            <a:solidFill>
              <a:srgbClr val="92D050"/>
            </a:solidFill>
            <a:ln>
              <a:solidFill>
                <a:schemeClr val="tx1"/>
              </a:solidFill>
            </a:ln>
          </p:spPr>
          <p:txBody>
            <a:bodyPr wrap="square" rtlCol="0">
              <a:spAutoFit/>
            </a:bodyPr>
            <a:lstStyle/>
            <a:p>
              <a:r>
                <a:rPr lang="en-US" sz="1200" dirty="0"/>
                <a:t>Dave</a:t>
              </a:r>
            </a:p>
          </p:txBody>
        </p:sp>
        <p:sp>
          <p:nvSpPr>
            <p:cNvPr id="97" name="TextBox 96">
              <a:extLst>
                <a:ext uri="{FF2B5EF4-FFF2-40B4-BE49-F238E27FC236}">
                  <a16:creationId xmlns:a16="http://schemas.microsoft.com/office/drawing/2014/main" id="{45F7B5AF-3761-4AD2-A3EE-81A9E9974AB0}"/>
                </a:ext>
              </a:extLst>
            </p:cNvPr>
            <p:cNvSpPr txBox="1"/>
            <p:nvPr/>
          </p:nvSpPr>
          <p:spPr>
            <a:xfrm>
              <a:off x="1154823" y="3455571"/>
              <a:ext cx="1728000" cy="336000"/>
            </a:xfrm>
            <a:prstGeom prst="rect">
              <a:avLst/>
            </a:prstGeom>
            <a:solidFill>
              <a:srgbClr val="92D050"/>
            </a:solidFill>
            <a:ln>
              <a:solidFill>
                <a:schemeClr val="tx1"/>
              </a:solidFill>
            </a:ln>
          </p:spPr>
          <p:txBody>
            <a:bodyPr wrap="square" rtlCol="0">
              <a:spAutoFit/>
            </a:bodyPr>
            <a:lstStyle/>
            <a:p>
              <a:r>
                <a:rPr lang="en-US" sz="1200" dirty="0"/>
                <a:t>Plot 123 @ 2015</a:t>
              </a:r>
            </a:p>
          </p:txBody>
        </p:sp>
        <p:sp>
          <p:nvSpPr>
            <p:cNvPr id="98" name="TextBox 97">
              <a:extLst>
                <a:ext uri="{FF2B5EF4-FFF2-40B4-BE49-F238E27FC236}">
                  <a16:creationId xmlns:a16="http://schemas.microsoft.com/office/drawing/2014/main" id="{8269669B-0FF4-4DFD-B8A5-6D0980B6A25E}"/>
                </a:ext>
              </a:extLst>
            </p:cNvPr>
            <p:cNvSpPr txBox="1"/>
            <p:nvPr/>
          </p:nvSpPr>
          <p:spPr>
            <a:xfrm>
              <a:off x="249383" y="3775611"/>
              <a:ext cx="914400" cy="615553"/>
            </a:xfrm>
            <a:prstGeom prst="rect">
              <a:avLst/>
            </a:prstGeom>
            <a:solidFill>
              <a:srgbClr val="92D050"/>
            </a:solidFill>
            <a:ln>
              <a:solidFill>
                <a:schemeClr val="tx1"/>
              </a:solidFill>
            </a:ln>
          </p:spPr>
          <p:txBody>
            <a:bodyPr wrap="square" rtlCol="0">
              <a:spAutoFit/>
            </a:bodyPr>
            <a:lstStyle/>
            <a:p>
              <a:r>
                <a:rPr lang="en-US" sz="1200" dirty="0"/>
                <a:t>Sweet Mango</a:t>
              </a:r>
            </a:p>
          </p:txBody>
        </p:sp>
        <p:sp>
          <p:nvSpPr>
            <p:cNvPr id="99" name="TextBox 98">
              <a:extLst>
                <a:ext uri="{FF2B5EF4-FFF2-40B4-BE49-F238E27FC236}">
                  <a16:creationId xmlns:a16="http://schemas.microsoft.com/office/drawing/2014/main" id="{E4C6D420-86B2-41DD-98AB-2DD91A3A234D}"/>
                </a:ext>
              </a:extLst>
            </p:cNvPr>
            <p:cNvSpPr txBox="1"/>
            <p:nvPr/>
          </p:nvSpPr>
          <p:spPr>
            <a:xfrm>
              <a:off x="1154823" y="3775610"/>
              <a:ext cx="1728000" cy="615553"/>
            </a:xfrm>
            <a:prstGeom prst="rect">
              <a:avLst/>
            </a:prstGeom>
            <a:solidFill>
              <a:srgbClr val="92D050"/>
            </a:solidFill>
            <a:ln>
              <a:solidFill>
                <a:schemeClr val="tx1"/>
              </a:solidFill>
            </a:ln>
          </p:spPr>
          <p:txBody>
            <a:bodyPr wrap="square" rtlCol="0">
              <a:spAutoFit/>
            </a:bodyPr>
            <a:lstStyle/>
            <a:p>
              <a:r>
                <a:rPr lang="en-AU" sz="1200" dirty="0"/>
                <a:t>Bowen </a:t>
              </a:r>
              <a:r>
                <a:rPr lang="en-US" sz="1200" dirty="0"/>
                <a:t>QUE, Org. Cert #45781</a:t>
              </a:r>
            </a:p>
          </p:txBody>
        </p:sp>
      </p:grpSp>
      <p:sp>
        <p:nvSpPr>
          <p:cNvPr id="100" name="TextBox 99">
            <a:extLst>
              <a:ext uri="{FF2B5EF4-FFF2-40B4-BE49-F238E27FC236}">
                <a16:creationId xmlns:a16="http://schemas.microsoft.com/office/drawing/2014/main" id="{E33C23F5-B463-415D-8289-D5E6DB4B7AFE}"/>
              </a:ext>
            </a:extLst>
          </p:cNvPr>
          <p:cNvSpPr txBox="1"/>
          <p:nvPr/>
        </p:nvSpPr>
        <p:spPr>
          <a:xfrm>
            <a:off x="73391" y="3565043"/>
            <a:ext cx="685800" cy="252000"/>
          </a:xfrm>
          <a:prstGeom prst="rect">
            <a:avLst/>
          </a:prstGeom>
          <a:noFill/>
          <a:ln>
            <a:solidFill>
              <a:schemeClr val="tx1"/>
            </a:solidFill>
          </a:ln>
        </p:spPr>
        <p:txBody>
          <a:bodyPr wrap="square" rtlCol="0">
            <a:spAutoFit/>
          </a:bodyPr>
          <a:lstStyle/>
          <a:p>
            <a:pPr algn="ctr"/>
            <a:r>
              <a:rPr lang="en-US" sz="1200" b="1" dirty="0"/>
              <a:t>ID</a:t>
            </a:r>
          </a:p>
        </p:txBody>
      </p:sp>
      <p:sp>
        <p:nvSpPr>
          <p:cNvPr id="101" name="TextBox 100">
            <a:extLst>
              <a:ext uri="{FF2B5EF4-FFF2-40B4-BE49-F238E27FC236}">
                <a16:creationId xmlns:a16="http://schemas.microsoft.com/office/drawing/2014/main" id="{7A67C6D3-9A60-4C95-BB7F-369161B8F57F}"/>
              </a:ext>
            </a:extLst>
          </p:cNvPr>
          <p:cNvSpPr txBox="1"/>
          <p:nvPr/>
        </p:nvSpPr>
        <p:spPr>
          <a:xfrm>
            <a:off x="755720" y="3565043"/>
            <a:ext cx="1296000" cy="252000"/>
          </a:xfrm>
          <a:prstGeom prst="rect">
            <a:avLst/>
          </a:prstGeom>
          <a:noFill/>
          <a:ln>
            <a:solidFill>
              <a:schemeClr val="tx1"/>
            </a:solidFill>
          </a:ln>
        </p:spPr>
        <p:txBody>
          <a:bodyPr wrap="square" rtlCol="0">
            <a:spAutoFit/>
          </a:bodyPr>
          <a:lstStyle/>
          <a:p>
            <a:pPr algn="ctr"/>
            <a:r>
              <a:rPr lang="en-US" sz="1053" b="1" dirty="0"/>
              <a:t>Assets</a:t>
            </a:r>
          </a:p>
        </p:txBody>
      </p:sp>
      <p:sp>
        <p:nvSpPr>
          <p:cNvPr id="102" name="TextBox 101">
            <a:extLst>
              <a:ext uri="{FF2B5EF4-FFF2-40B4-BE49-F238E27FC236}">
                <a16:creationId xmlns:a16="http://schemas.microsoft.com/office/drawing/2014/main" id="{971469A7-3DB6-4DAE-A5F9-488C56C80C56}"/>
              </a:ext>
            </a:extLst>
          </p:cNvPr>
          <p:cNvSpPr txBox="1"/>
          <p:nvPr/>
        </p:nvSpPr>
        <p:spPr>
          <a:xfrm>
            <a:off x="73391" y="3818229"/>
            <a:ext cx="685800" cy="252000"/>
          </a:xfrm>
          <a:prstGeom prst="rect">
            <a:avLst/>
          </a:prstGeom>
          <a:noFill/>
          <a:ln>
            <a:solidFill>
              <a:schemeClr val="tx1"/>
            </a:solidFill>
          </a:ln>
        </p:spPr>
        <p:txBody>
          <a:bodyPr wrap="square" rtlCol="0">
            <a:spAutoFit/>
          </a:bodyPr>
          <a:lstStyle/>
          <a:p>
            <a:r>
              <a:rPr lang="en-US" sz="1200" dirty="0"/>
              <a:t>Alice</a:t>
            </a:r>
          </a:p>
        </p:txBody>
      </p:sp>
      <p:sp>
        <p:nvSpPr>
          <p:cNvPr id="103" name="TextBox 102">
            <a:extLst>
              <a:ext uri="{FF2B5EF4-FFF2-40B4-BE49-F238E27FC236}">
                <a16:creationId xmlns:a16="http://schemas.microsoft.com/office/drawing/2014/main" id="{D706DE8F-C06F-4B77-B46E-5CE373E4C638}"/>
              </a:ext>
            </a:extLst>
          </p:cNvPr>
          <p:cNvSpPr txBox="1"/>
          <p:nvPr/>
        </p:nvSpPr>
        <p:spPr>
          <a:xfrm>
            <a:off x="755720" y="3817445"/>
            <a:ext cx="1296000" cy="252000"/>
          </a:xfrm>
          <a:prstGeom prst="rect">
            <a:avLst/>
          </a:prstGeom>
          <a:noFill/>
          <a:ln>
            <a:solidFill>
              <a:schemeClr val="tx1"/>
            </a:solidFill>
          </a:ln>
        </p:spPr>
        <p:txBody>
          <a:bodyPr wrap="square" rtlCol="0">
            <a:spAutoFit/>
          </a:bodyPr>
          <a:lstStyle/>
          <a:p>
            <a:pPr algn="r"/>
            <a:r>
              <a:rPr lang="en-US" sz="1200" dirty="0"/>
              <a:t>500</a:t>
            </a:r>
          </a:p>
        </p:txBody>
      </p:sp>
      <p:sp>
        <p:nvSpPr>
          <p:cNvPr id="104" name="TextBox 103">
            <a:extLst>
              <a:ext uri="{FF2B5EF4-FFF2-40B4-BE49-F238E27FC236}">
                <a16:creationId xmlns:a16="http://schemas.microsoft.com/office/drawing/2014/main" id="{4F240BB8-9F31-4CFB-98C0-279C769EC959}"/>
              </a:ext>
            </a:extLst>
          </p:cNvPr>
          <p:cNvSpPr txBox="1"/>
          <p:nvPr/>
        </p:nvSpPr>
        <p:spPr>
          <a:xfrm>
            <a:off x="73391" y="4070229"/>
            <a:ext cx="685800" cy="252000"/>
          </a:xfrm>
          <a:prstGeom prst="rect">
            <a:avLst/>
          </a:prstGeom>
          <a:noFill/>
          <a:ln>
            <a:solidFill>
              <a:schemeClr val="tx1"/>
            </a:solidFill>
          </a:ln>
        </p:spPr>
        <p:txBody>
          <a:bodyPr wrap="square" rtlCol="0">
            <a:spAutoFit/>
          </a:bodyPr>
          <a:lstStyle/>
          <a:p>
            <a:r>
              <a:rPr lang="en-US" sz="1200" dirty="0"/>
              <a:t>Bob</a:t>
            </a:r>
          </a:p>
        </p:txBody>
      </p:sp>
      <p:sp>
        <p:nvSpPr>
          <p:cNvPr id="105" name="TextBox 104">
            <a:extLst>
              <a:ext uri="{FF2B5EF4-FFF2-40B4-BE49-F238E27FC236}">
                <a16:creationId xmlns:a16="http://schemas.microsoft.com/office/drawing/2014/main" id="{9B2DFEDF-5D5F-42C8-A9E5-BB117D13FECB}"/>
              </a:ext>
            </a:extLst>
          </p:cNvPr>
          <p:cNvSpPr txBox="1"/>
          <p:nvPr/>
        </p:nvSpPr>
        <p:spPr>
          <a:xfrm>
            <a:off x="755720" y="4071277"/>
            <a:ext cx="1296000" cy="252000"/>
          </a:xfrm>
          <a:prstGeom prst="rect">
            <a:avLst/>
          </a:prstGeom>
          <a:noFill/>
          <a:ln>
            <a:solidFill>
              <a:schemeClr val="tx1"/>
            </a:solidFill>
          </a:ln>
        </p:spPr>
        <p:txBody>
          <a:bodyPr wrap="square" rtlCol="0">
            <a:spAutoFit/>
          </a:bodyPr>
          <a:lstStyle/>
          <a:p>
            <a:pPr algn="r"/>
            <a:r>
              <a:rPr lang="en-US" sz="1200" dirty="0"/>
              <a:t>1,000</a:t>
            </a:r>
          </a:p>
        </p:txBody>
      </p:sp>
      <p:sp>
        <p:nvSpPr>
          <p:cNvPr id="106" name="TextBox 105">
            <a:extLst>
              <a:ext uri="{FF2B5EF4-FFF2-40B4-BE49-F238E27FC236}">
                <a16:creationId xmlns:a16="http://schemas.microsoft.com/office/drawing/2014/main" id="{6EAAABA7-3CA3-4086-9EA9-6AFCA5709D10}"/>
              </a:ext>
            </a:extLst>
          </p:cNvPr>
          <p:cNvSpPr txBox="1"/>
          <p:nvPr/>
        </p:nvSpPr>
        <p:spPr>
          <a:xfrm>
            <a:off x="73391" y="4322039"/>
            <a:ext cx="685800" cy="252000"/>
          </a:xfrm>
          <a:prstGeom prst="rect">
            <a:avLst/>
          </a:prstGeom>
          <a:noFill/>
          <a:ln>
            <a:solidFill>
              <a:schemeClr val="tx1"/>
            </a:solidFill>
          </a:ln>
        </p:spPr>
        <p:txBody>
          <a:bodyPr wrap="square" rtlCol="0">
            <a:spAutoFit/>
          </a:bodyPr>
          <a:lstStyle/>
          <a:p>
            <a:r>
              <a:rPr lang="en-US" sz="1200" dirty="0"/>
              <a:t>Charlie</a:t>
            </a:r>
          </a:p>
        </p:txBody>
      </p:sp>
      <p:sp>
        <p:nvSpPr>
          <p:cNvPr id="107" name="TextBox 106">
            <a:extLst>
              <a:ext uri="{FF2B5EF4-FFF2-40B4-BE49-F238E27FC236}">
                <a16:creationId xmlns:a16="http://schemas.microsoft.com/office/drawing/2014/main" id="{B792CEAA-1571-4BEB-B2CF-CAD9C2F58E6B}"/>
              </a:ext>
            </a:extLst>
          </p:cNvPr>
          <p:cNvSpPr txBox="1"/>
          <p:nvPr/>
        </p:nvSpPr>
        <p:spPr>
          <a:xfrm>
            <a:off x="755720" y="4323193"/>
            <a:ext cx="1296000" cy="252000"/>
          </a:xfrm>
          <a:prstGeom prst="rect">
            <a:avLst/>
          </a:prstGeom>
          <a:noFill/>
          <a:ln>
            <a:solidFill>
              <a:schemeClr val="tx1"/>
            </a:solidFill>
          </a:ln>
        </p:spPr>
        <p:txBody>
          <a:bodyPr wrap="square" rtlCol="0">
            <a:spAutoFit/>
          </a:bodyPr>
          <a:lstStyle/>
          <a:p>
            <a:pPr algn="r"/>
            <a:r>
              <a:rPr lang="en-US" sz="1200" dirty="0"/>
              <a:t>500</a:t>
            </a:r>
          </a:p>
        </p:txBody>
      </p:sp>
      <p:grpSp>
        <p:nvGrpSpPr>
          <p:cNvPr id="108" name="Group 107">
            <a:extLst>
              <a:ext uri="{FF2B5EF4-FFF2-40B4-BE49-F238E27FC236}">
                <a16:creationId xmlns:a16="http://schemas.microsoft.com/office/drawing/2014/main" id="{80AA288A-80A6-4B4E-BDF9-7B23075EFCA5}"/>
              </a:ext>
            </a:extLst>
          </p:cNvPr>
          <p:cNvGrpSpPr/>
          <p:nvPr/>
        </p:nvGrpSpPr>
        <p:grpSpPr>
          <a:xfrm>
            <a:off x="76640" y="4572991"/>
            <a:ext cx="1975080" cy="701695"/>
            <a:chOff x="249383" y="3455571"/>
            <a:chExt cx="2633440" cy="935593"/>
          </a:xfrm>
        </p:grpSpPr>
        <p:sp>
          <p:nvSpPr>
            <p:cNvPr id="109" name="TextBox 108">
              <a:extLst>
                <a:ext uri="{FF2B5EF4-FFF2-40B4-BE49-F238E27FC236}">
                  <a16:creationId xmlns:a16="http://schemas.microsoft.com/office/drawing/2014/main" id="{26159D74-25A8-442B-9570-02E2C0A6C99B}"/>
                </a:ext>
              </a:extLst>
            </p:cNvPr>
            <p:cNvSpPr txBox="1"/>
            <p:nvPr/>
          </p:nvSpPr>
          <p:spPr>
            <a:xfrm>
              <a:off x="249383" y="3455571"/>
              <a:ext cx="914400" cy="336000"/>
            </a:xfrm>
            <a:prstGeom prst="rect">
              <a:avLst/>
            </a:prstGeom>
            <a:solidFill>
              <a:srgbClr val="92D050"/>
            </a:solidFill>
            <a:ln>
              <a:solidFill>
                <a:schemeClr val="tx1"/>
              </a:solidFill>
            </a:ln>
          </p:spPr>
          <p:txBody>
            <a:bodyPr wrap="square" rtlCol="0">
              <a:spAutoFit/>
            </a:bodyPr>
            <a:lstStyle/>
            <a:p>
              <a:r>
                <a:rPr lang="en-US" sz="1200" dirty="0"/>
                <a:t>Dave</a:t>
              </a:r>
            </a:p>
          </p:txBody>
        </p:sp>
        <p:sp>
          <p:nvSpPr>
            <p:cNvPr id="110" name="TextBox 109">
              <a:extLst>
                <a:ext uri="{FF2B5EF4-FFF2-40B4-BE49-F238E27FC236}">
                  <a16:creationId xmlns:a16="http://schemas.microsoft.com/office/drawing/2014/main" id="{9987C667-0BF8-416A-A429-8D9C785E598C}"/>
                </a:ext>
              </a:extLst>
            </p:cNvPr>
            <p:cNvSpPr txBox="1"/>
            <p:nvPr/>
          </p:nvSpPr>
          <p:spPr>
            <a:xfrm>
              <a:off x="1154823" y="3455571"/>
              <a:ext cx="1728000" cy="336000"/>
            </a:xfrm>
            <a:prstGeom prst="rect">
              <a:avLst/>
            </a:prstGeom>
            <a:solidFill>
              <a:srgbClr val="92D050"/>
            </a:solidFill>
            <a:ln>
              <a:solidFill>
                <a:schemeClr val="tx1"/>
              </a:solidFill>
            </a:ln>
          </p:spPr>
          <p:txBody>
            <a:bodyPr wrap="square" rtlCol="0">
              <a:spAutoFit/>
            </a:bodyPr>
            <a:lstStyle/>
            <a:p>
              <a:r>
                <a:rPr lang="en-US" sz="1200" dirty="0"/>
                <a:t>Plot 123 @ 2015</a:t>
              </a:r>
            </a:p>
          </p:txBody>
        </p:sp>
        <p:sp>
          <p:nvSpPr>
            <p:cNvPr id="111" name="TextBox 110">
              <a:extLst>
                <a:ext uri="{FF2B5EF4-FFF2-40B4-BE49-F238E27FC236}">
                  <a16:creationId xmlns:a16="http://schemas.microsoft.com/office/drawing/2014/main" id="{070B3171-7FC0-4B69-B714-A1E319F666F2}"/>
                </a:ext>
              </a:extLst>
            </p:cNvPr>
            <p:cNvSpPr txBox="1"/>
            <p:nvPr/>
          </p:nvSpPr>
          <p:spPr>
            <a:xfrm>
              <a:off x="249383" y="3775611"/>
              <a:ext cx="914400" cy="615553"/>
            </a:xfrm>
            <a:prstGeom prst="rect">
              <a:avLst/>
            </a:prstGeom>
            <a:solidFill>
              <a:srgbClr val="92D050"/>
            </a:solidFill>
            <a:ln>
              <a:solidFill>
                <a:schemeClr val="tx1"/>
              </a:solidFill>
            </a:ln>
          </p:spPr>
          <p:txBody>
            <a:bodyPr wrap="square" rtlCol="0">
              <a:spAutoFit/>
            </a:bodyPr>
            <a:lstStyle/>
            <a:p>
              <a:r>
                <a:rPr lang="en-US" sz="1200" dirty="0"/>
                <a:t>Sweet Mango</a:t>
              </a:r>
            </a:p>
          </p:txBody>
        </p:sp>
        <p:sp>
          <p:nvSpPr>
            <p:cNvPr id="112" name="TextBox 111">
              <a:extLst>
                <a:ext uri="{FF2B5EF4-FFF2-40B4-BE49-F238E27FC236}">
                  <a16:creationId xmlns:a16="http://schemas.microsoft.com/office/drawing/2014/main" id="{B8D8F689-C38A-4DD4-80D6-91F83096C926}"/>
                </a:ext>
              </a:extLst>
            </p:cNvPr>
            <p:cNvSpPr txBox="1"/>
            <p:nvPr/>
          </p:nvSpPr>
          <p:spPr>
            <a:xfrm>
              <a:off x="1154823" y="3775610"/>
              <a:ext cx="1728000" cy="615553"/>
            </a:xfrm>
            <a:prstGeom prst="rect">
              <a:avLst/>
            </a:prstGeom>
            <a:solidFill>
              <a:srgbClr val="92D050"/>
            </a:solidFill>
            <a:ln>
              <a:solidFill>
                <a:schemeClr val="tx1"/>
              </a:solidFill>
            </a:ln>
          </p:spPr>
          <p:txBody>
            <a:bodyPr wrap="square" rtlCol="0">
              <a:spAutoFit/>
            </a:bodyPr>
            <a:lstStyle/>
            <a:p>
              <a:r>
                <a:rPr lang="en-AU" sz="1200" dirty="0"/>
                <a:t>Bowen </a:t>
              </a:r>
              <a:r>
                <a:rPr lang="en-US" sz="1200" dirty="0"/>
                <a:t>QUE, Org. Cert #45781</a:t>
              </a:r>
            </a:p>
          </p:txBody>
        </p:sp>
      </p:grpSp>
      <p:sp>
        <p:nvSpPr>
          <p:cNvPr id="113" name="TextBox 112">
            <a:extLst>
              <a:ext uri="{FF2B5EF4-FFF2-40B4-BE49-F238E27FC236}">
                <a16:creationId xmlns:a16="http://schemas.microsoft.com/office/drawing/2014/main" id="{9A64A7C3-1A62-41CE-9885-261973029A0D}"/>
              </a:ext>
            </a:extLst>
          </p:cNvPr>
          <p:cNvSpPr txBox="1"/>
          <p:nvPr/>
        </p:nvSpPr>
        <p:spPr>
          <a:xfrm>
            <a:off x="2513547" y="2519822"/>
            <a:ext cx="685800" cy="252000"/>
          </a:xfrm>
          <a:prstGeom prst="rect">
            <a:avLst/>
          </a:prstGeom>
          <a:noFill/>
          <a:ln>
            <a:solidFill>
              <a:schemeClr val="tx1"/>
            </a:solidFill>
          </a:ln>
        </p:spPr>
        <p:txBody>
          <a:bodyPr wrap="square" rtlCol="0">
            <a:spAutoFit/>
          </a:bodyPr>
          <a:lstStyle/>
          <a:p>
            <a:pPr algn="ctr"/>
            <a:r>
              <a:rPr lang="en-US" sz="1200" b="1" dirty="0"/>
              <a:t>ID</a:t>
            </a:r>
          </a:p>
        </p:txBody>
      </p:sp>
      <p:sp>
        <p:nvSpPr>
          <p:cNvPr id="114" name="TextBox 113">
            <a:extLst>
              <a:ext uri="{FF2B5EF4-FFF2-40B4-BE49-F238E27FC236}">
                <a16:creationId xmlns:a16="http://schemas.microsoft.com/office/drawing/2014/main" id="{6DEF41D6-D721-4EB7-B9F3-00AB82BEE7AD}"/>
              </a:ext>
            </a:extLst>
          </p:cNvPr>
          <p:cNvSpPr txBox="1"/>
          <p:nvPr/>
        </p:nvSpPr>
        <p:spPr>
          <a:xfrm>
            <a:off x="3195876" y="2519822"/>
            <a:ext cx="1296000" cy="252000"/>
          </a:xfrm>
          <a:prstGeom prst="rect">
            <a:avLst/>
          </a:prstGeom>
          <a:noFill/>
          <a:ln>
            <a:solidFill>
              <a:schemeClr val="tx1"/>
            </a:solidFill>
          </a:ln>
        </p:spPr>
        <p:txBody>
          <a:bodyPr wrap="square" rtlCol="0">
            <a:spAutoFit/>
          </a:bodyPr>
          <a:lstStyle/>
          <a:p>
            <a:pPr algn="ctr"/>
            <a:r>
              <a:rPr lang="en-US" sz="1053" b="1" dirty="0"/>
              <a:t>Assets</a:t>
            </a:r>
          </a:p>
        </p:txBody>
      </p:sp>
      <p:sp>
        <p:nvSpPr>
          <p:cNvPr id="115" name="TextBox 114">
            <a:extLst>
              <a:ext uri="{FF2B5EF4-FFF2-40B4-BE49-F238E27FC236}">
                <a16:creationId xmlns:a16="http://schemas.microsoft.com/office/drawing/2014/main" id="{1715A390-A74F-4C55-89E4-BD698947CC02}"/>
              </a:ext>
            </a:extLst>
          </p:cNvPr>
          <p:cNvSpPr txBox="1"/>
          <p:nvPr/>
        </p:nvSpPr>
        <p:spPr>
          <a:xfrm>
            <a:off x="2513547" y="2773008"/>
            <a:ext cx="685800" cy="252000"/>
          </a:xfrm>
          <a:prstGeom prst="rect">
            <a:avLst/>
          </a:prstGeom>
          <a:noFill/>
          <a:ln>
            <a:solidFill>
              <a:schemeClr val="tx1"/>
            </a:solidFill>
          </a:ln>
        </p:spPr>
        <p:txBody>
          <a:bodyPr wrap="square" rtlCol="0">
            <a:spAutoFit/>
          </a:bodyPr>
          <a:lstStyle/>
          <a:p>
            <a:r>
              <a:rPr lang="en-US" sz="1200" dirty="0"/>
              <a:t>Alice</a:t>
            </a:r>
          </a:p>
        </p:txBody>
      </p:sp>
      <p:sp>
        <p:nvSpPr>
          <p:cNvPr id="116" name="TextBox 115">
            <a:extLst>
              <a:ext uri="{FF2B5EF4-FFF2-40B4-BE49-F238E27FC236}">
                <a16:creationId xmlns:a16="http://schemas.microsoft.com/office/drawing/2014/main" id="{FE0A9167-47D0-4094-B9EB-8C4828AC8CA2}"/>
              </a:ext>
            </a:extLst>
          </p:cNvPr>
          <p:cNvSpPr txBox="1"/>
          <p:nvPr/>
        </p:nvSpPr>
        <p:spPr>
          <a:xfrm>
            <a:off x="3195876" y="2772224"/>
            <a:ext cx="1296000" cy="252000"/>
          </a:xfrm>
          <a:prstGeom prst="rect">
            <a:avLst/>
          </a:prstGeom>
          <a:noFill/>
          <a:ln>
            <a:solidFill>
              <a:schemeClr val="tx1"/>
            </a:solidFill>
          </a:ln>
        </p:spPr>
        <p:txBody>
          <a:bodyPr wrap="square" rtlCol="0">
            <a:spAutoFit/>
          </a:bodyPr>
          <a:lstStyle/>
          <a:p>
            <a:pPr algn="r"/>
            <a:r>
              <a:rPr lang="en-US" sz="1200" dirty="0"/>
              <a:t>500</a:t>
            </a:r>
          </a:p>
        </p:txBody>
      </p:sp>
      <p:sp>
        <p:nvSpPr>
          <p:cNvPr id="117" name="TextBox 116">
            <a:extLst>
              <a:ext uri="{FF2B5EF4-FFF2-40B4-BE49-F238E27FC236}">
                <a16:creationId xmlns:a16="http://schemas.microsoft.com/office/drawing/2014/main" id="{3C9E299B-9E39-43B9-A84F-DA6B7202430A}"/>
              </a:ext>
            </a:extLst>
          </p:cNvPr>
          <p:cNvSpPr txBox="1"/>
          <p:nvPr/>
        </p:nvSpPr>
        <p:spPr>
          <a:xfrm>
            <a:off x="2513547" y="3025008"/>
            <a:ext cx="685800" cy="252000"/>
          </a:xfrm>
          <a:prstGeom prst="rect">
            <a:avLst/>
          </a:prstGeom>
          <a:noFill/>
          <a:ln>
            <a:solidFill>
              <a:schemeClr val="tx1"/>
            </a:solidFill>
          </a:ln>
        </p:spPr>
        <p:txBody>
          <a:bodyPr wrap="square" rtlCol="0">
            <a:spAutoFit/>
          </a:bodyPr>
          <a:lstStyle/>
          <a:p>
            <a:r>
              <a:rPr lang="en-US" sz="1200" dirty="0"/>
              <a:t>Bob</a:t>
            </a:r>
          </a:p>
        </p:txBody>
      </p:sp>
      <p:sp>
        <p:nvSpPr>
          <p:cNvPr id="118" name="TextBox 117">
            <a:extLst>
              <a:ext uri="{FF2B5EF4-FFF2-40B4-BE49-F238E27FC236}">
                <a16:creationId xmlns:a16="http://schemas.microsoft.com/office/drawing/2014/main" id="{033A1C95-F49D-4583-9C4B-08D8C5282D07}"/>
              </a:ext>
            </a:extLst>
          </p:cNvPr>
          <p:cNvSpPr txBox="1"/>
          <p:nvPr/>
        </p:nvSpPr>
        <p:spPr>
          <a:xfrm>
            <a:off x="3195876" y="3019382"/>
            <a:ext cx="1296000" cy="252000"/>
          </a:xfrm>
          <a:prstGeom prst="rect">
            <a:avLst/>
          </a:prstGeom>
          <a:noFill/>
          <a:ln>
            <a:solidFill>
              <a:schemeClr val="tx1"/>
            </a:solidFill>
          </a:ln>
        </p:spPr>
        <p:txBody>
          <a:bodyPr wrap="square" rtlCol="0">
            <a:spAutoFit/>
          </a:bodyPr>
          <a:lstStyle/>
          <a:p>
            <a:pPr algn="r"/>
            <a:r>
              <a:rPr lang="en-US" sz="1200" dirty="0"/>
              <a:t>1,000</a:t>
            </a:r>
          </a:p>
        </p:txBody>
      </p:sp>
      <p:sp>
        <p:nvSpPr>
          <p:cNvPr id="119" name="TextBox 118">
            <a:extLst>
              <a:ext uri="{FF2B5EF4-FFF2-40B4-BE49-F238E27FC236}">
                <a16:creationId xmlns:a16="http://schemas.microsoft.com/office/drawing/2014/main" id="{F86A5ADE-A99B-4EC4-ADB7-EF7BFD5D14F1}"/>
              </a:ext>
            </a:extLst>
          </p:cNvPr>
          <p:cNvSpPr txBox="1"/>
          <p:nvPr/>
        </p:nvSpPr>
        <p:spPr>
          <a:xfrm>
            <a:off x="2513547" y="3276818"/>
            <a:ext cx="685800" cy="252000"/>
          </a:xfrm>
          <a:prstGeom prst="rect">
            <a:avLst/>
          </a:prstGeom>
          <a:noFill/>
          <a:ln>
            <a:solidFill>
              <a:schemeClr val="tx1"/>
            </a:solidFill>
          </a:ln>
        </p:spPr>
        <p:txBody>
          <a:bodyPr wrap="square" rtlCol="0">
            <a:spAutoFit/>
          </a:bodyPr>
          <a:lstStyle/>
          <a:p>
            <a:r>
              <a:rPr lang="en-US" sz="1200" dirty="0"/>
              <a:t>Charlie</a:t>
            </a:r>
          </a:p>
        </p:txBody>
      </p:sp>
      <p:sp>
        <p:nvSpPr>
          <p:cNvPr id="120" name="TextBox 119">
            <a:extLst>
              <a:ext uri="{FF2B5EF4-FFF2-40B4-BE49-F238E27FC236}">
                <a16:creationId xmlns:a16="http://schemas.microsoft.com/office/drawing/2014/main" id="{24BF2948-8466-4887-8D56-EB98D06A4D26}"/>
              </a:ext>
            </a:extLst>
          </p:cNvPr>
          <p:cNvSpPr txBox="1"/>
          <p:nvPr/>
        </p:nvSpPr>
        <p:spPr>
          <a:xfrm>
            <a:off x="3195876" y="3277972"/>
            <a:ext cx="1296000" cy="252000"/>
          </a:xfrm>
          <a:prstGeom prst="rect">
            <a:avLst/>
          </a:prstGeom>
          <a:noFill/>
          <a:ln>
            <a:solidFill>
              <a:schemeClr val="tx1"/>
            </a:solidFill>
          </a:ln>
        </p:spPr>
        <p:txBody>
          <a:bodyPr wrap="square" rtlCol="0">
            <a:spAutoFit/>
          </a:bodyPr>
          <a:lstStyle/>
          <a:p>
            <a:pPr algn="r"/>
            <a:r>
              <a:rPr lang="en-US" sz="1200" dirty="0"/>
              <a:t>500</a:t>
            </a:r>
          </a:p>
        </p:txBody>
      </p:sp>
      <p:grpSp>
        <p:nvGrpSpPr>
          <p:cNvPr id="121" name="Group 120">
            <a:extLst>
              <a:ext uri="{FF2B5EF4-FFF2-40B4-BE49-F238E27FC236}">
                <a16:creationId xmlns:a16="http://schemas.microsoft.com/office/drawing/2014/main" id="{17698734-F8CE-40D4-9718-88BE65A9E273}"/>
              </a:ext>
            </a:extLst>
          </p:cNvPr>
          <p:cNvGrpSpPr/>
          <p:nvPr/>
        </p:nvGrpSpPr>
        <p:grpSpPr>
          <a:xfrm>
            <a:off x="2516796" y="3527770"/>
            <a:ext cx="1975080" cy="701695"/>
            <a:chOff x="249383" y="3455571"/>
            <a:chExt cx="2633440" cy="935593"/>
          </a:xfrm>
        </p:grpSpPr>
        <p:sp>
          <p:nvSpPr>
            <p:cNvPr id="122" name="TextBox 121">
              <a:extLst>
                <a:ext uri="{FF2B5EF4-FFF2-40B4-BE49-F238E27FC236}">
                  <a16:creationId xmlns:a16="http://schemas.microsoft.com/office/drawing/2014/main" id="{6C031CC8-1605-44EC-B0BF-A0E574AAEDCE}"/>
                </a:ext>
              </a:extLst>
            </p:cNvPr>
            <p:cNvSpPr txBox="1"/>
            <p:nvPr/>
          </p:nvSpPr>
          <p:spPr>
            <a:xfrm>
              <a:off x="249383" y="3455571"/>
              <a:ext cx="914400" cy="336000"/>
            </a:xfrm>
            <a:prstGeom prst="rect">
              <a:avLst/>
            </a:prstGeom>
            <a:solidFill>
              <a:srgbClr val="92D050"/>
            </a:solidFill>
            <a:ln>
              <a:solidFill>
                <a:schemeClr val="tx1"/>
              </a:solidFill>
            </a:ln>
          </p:spPr>
          <p:txBody>
            <a:bodyPr wrap="square" rtlCol="0">
              <a:spAutoFit/>
            </a:bodyPr>
            <a:lstStyle/>
            <a:p>
              <a:r>
                <a:rPr lang="en-US" sz="1200" dirty="0"/>
                <a:t>Dave</a:t>
              </a:r>
            </a:p>
          </p:txBody>
        </p:sp>
        <p:sp>
          <p:nvSpPr>
            <p:cNvPr id="123" name="TextBox 122">
              <a:extLst>
                <a:ext uri="{FF2B5EF4-FFF2-40B4-BE49-F238E27FC236}">
                  <a16:creationId xmlns:a16="http://schemas.microsoft.com/office/drawing/2014/main" id="{03A4FCB0-07E4-4292-880A-8D06E0776445}"/>
                </a:ext>
              </a:extLst>
            </p:cNvPr>
            <p:cNvSpPr txBox="1"/>
            <p:nvPr/>
          </p:nvSpPr>
          <p:spPr>
            <a:xfrm>
              <a:off x="1154823" y="3455572"/>
              <a:ext cx="1728000" cy="336000"/>
            </a:xfrm>
            <a:prstGeom prst="rect">
              <a:avLst/>
            </a:prstGeom>
            <a:solidFill>
              <a:srgbClr val="92D050"/>
            </a:solidFill>
            <a:ln>
              <a:solidFill>
                <a:schemeClr val="tx1"/>
              </a:solidFill>
            </a:ln>
          </p:spPr>
          <p:txBody>
            <a:bodyPr wrap="square" rtlCol="0">
              <a:spAutoFit/>
            </a:bodyPr>
            <a:lstStyle/>
            <a:p>
              <a:r>
                <a:rPr lang="en-US" sz="1200" dirty="0"/>
                <a:t>Plot 123 @ 2015</a:t>
              </a:r>
            </a:p>
          </p:txBody>
        </p:sp>
        <p:sp>
          <p:nvSpPr>
            <p:cNvPr id="124" name="TextBox 123">
              <a:extLst>
                <a:ext uri="{FF2B5EF4-FFF2-40B4-BE49-F238E27FC236}">
                  <a16:creationId xmlns:a16="http://schemas.microsoft.com/office/drawing/2014/main" id="{015C23D5-322E-4D62-8C78-758052C79A04}"/>
                </a:ext>
              </a:extLst>
            </p:cNvPr>
            <p:cNvSpPr txBox="1"/>
            <p:nvPr/>
          </p:nvSpPr>
          <p:spPr>
            <a:xfrm>
              <a:off x="249383" y="3775611"/>
              <a:ext cx="914400" cy="615553"/>
            </a:xfrm>
            <a:prstGeom prst="rect">
              <a:avLst/>
            </a:prstGeom>
            <a:solidFill>
              <a:srgbClr val="92D050"/>
            </a:solidFill>
            <a:ln>
              <a:solidFill>
                <a:schemeClr val="tx1"/>
              </a:solidFill>
            </a:ln>
          </p:spPr>
          <p:txBody>
            <a:bodyPr wrap="square" rtlCol="0">
              <a:spAutoFit/>
            </a:bodyPr>
            <a:lstStyle/>
            <a:p>
              <a:r>
                <a:rPr lang="en-US" sz="1200" dirty="0"/>
                <a:t>Sweet Mango</a:t>
              </a:r>
            </a:p>
          </p:txBody>
        </p:sp>
        <p:sp>
          <p:nvSpPr>
            <p:cNvPr id="125" name="TextBox 124">
              <a:extLst>
                <a:ext uri="{FF2B5EF4-FFF2-40B4-BE49-F238E27FC236}">
                  <a16:creationId xmlns:a16="http://schemas.microsoft.com/office/drawing/2014/main" id="{CC33638B-D162-4F48-8C61-9C18EBA92381}"/>
                </a:ext>
              </a:extLst>
            </p:cNvPr>
            <p:cNvSpPr txBox="1"/>
            <p:nvPr/>
          </p:nvSpPr>
          <p:spPr>
            <a:xfrm>
              <a:off x="1154823" y="3775610"/>
              <a:ext cx="1728000" cy="615553"/>
            </a:xfrm>
            <a:prstGeom prst="rect">
              <a:avLst/>
            </a:prstGeom>
            <a:solidFill>
              <a:srgbClr val="92D050"/>
            </a:solidFill>
            <a:ln>
              <a:solidFill>
                <a:schemeClr val="tx1"/>
              </a:solidFill>
            </a:ln>
          </p:spPr>
          <p:txBody>
            <a:bodyPr wrap="square" rtlCol="0">
              <a:spAutoFit/>
            </a:bodyPr>
            <a:lstStyle/>
            <a:p>
              <a:r>
                <a:rPr lang="en-AU" sz="1200" dirty="0"/>
                <a:t>Bowen </a:t>
              </a:r>
              <a:r>
                <a:rPr lang="en-US" sz="1200" dirty="0"/>
                <a:t>QUE, Org. Cert #45781</a:t>
              </a:r>
            </a:p>
          </p:txBody>
        </p:sp>
      </p:grpSp>
      <p:grpSp>
        <p:nvGrpSpPr>
          <p:cNvPr id="6" name="Group 5">
            <a:extLst>
              <a:ext uri="{FF2B5EF4-FFF2-40B4-BE49-F238E27FC236}">
                <a16:creationId xmlns:a16="http://schemas.microsoft.com/office/drawing/2014/main" id="{9DCF8551-C588-4941-8066-637CEFE6E6BC}"/>
              </a:ext>
            </a:extLst>
          </p:cNvPr>
          <p:cNvGrpSpPr/>
          <p:nvPr/>
        </p:nvGrpSpPr>
        <p:grpSpPr>
          <a:xfrm>
            <a:off x="4805472" y="1582171"/>
            <a:ext cx="4297964" cy="3939625"/>
            <a:chOff x="4805472" y="1582171"/>
            <a:chExt cx="4297964" cy="3939625"/>
          </a:xfrm>
        </p:grpSpPr>
        <p:pic>
          <p:nvPicPr>
            <p:cNvPr id="87" name="Picture 86" descr="A tall building&#10;&#10;Description generated with very high confidence">
              <a:extLst>
                <a:ext uri="{FF2B5EF4-FFF2-40B4-BE49-F238E27FC236}">
                  <a16:creationId xmlns:a16="http://schemas.microsoft.com/office/drawing/2014/main" id="{F8757C2F-733F-4C6B-824F-186058945518}"/>
                </a:ext>
              </a:extLst>
            </p:cNvPr>
            <p:cNvPicPr>
              <a:picLocks noChangeAspect="1"/>
            </p:cNvPicPr>
            <p:nvPr/>
          </p:nvPicPr>
          <p:blipFill>
            <a:blip r:embed="rId3"/>
            <a:stretch>
              <a:fillRect/>
            </a:stretch>
          </p:blipFill>
          <p:spPr>
            <a:xfrm>
              <a:off x="6849231" y="4499932"/>
              <a:ext cx="618776" cy="1021864"/>
            </a:xfrm>
            <a:prstGeom prst="rect">
              <a:avLst/>
            </a:prstGeom>
          </p:spPr>
        </p:pic>
        <p:grpSp>
          <p:nvGrpSpPr>
            <p:cNvPr id="4" name="Group 3">
              <a:extLst>
                <a:ext uri="{FF2B5EF4-FFF2-40B4-BE49-F238E27FC236}">
                  <a16:creationId xmlns:a16="http://schemas.microsoft.com/office/drawing/2014/main" id="{91F95526-733D-4963-91C9-29DEA1834EED}"/>
                </a:ext>
              </a:extLst>
            </p:cNvPr>
            <p:cNvGrpSpPr/>
            <p:nvPr/>
          </p:nvGrpSpPr>
          <p:grpSpPr>
            <a:xfrm>
              <a:off x="4805472" y="1582171"/>
              <a:ext cx="4297964" cy="3482631"/>
              <a:chOff x="4805472" y="1286450"/>
              <a:chExt cx="4297964" cy="3482631"/>
            </a:xfrm>
          </p:grpSpPr>
          <p:pic>
            <p:nvPicPr>
              <p:cNvPr id="88" name="Picture 87" descr="A drawing of a cartoon character&#10;&#10;Description generated with high confidence">
                <a:extLst>
                  <a:ext uri="{FF2B5EF4-FFF2-40B4-BE49-F238E27FC236}">
                    <a16:creationId xmlns:a16="http://schemas.microsoft.com/office/drawing/2014/main" id="{D3BDB091-6E6E-41E3-90FD-57E0DA6ADF61}"/>
                  </a:ext>
                </a:extLst>
              </p:cNvPr>
              <p:cNvPicPr>
                <a:picLocks noChangeAspect="1"/>
              </p:cNvPicPr>
              <p:nvPr/>
            </p:nvPicPr>
            <p:blipFill>
              <a:blip r:embed="rId4"/>
              <a:stretch>
                <a:fillRect/>
              </a:stretch>
            </p:blipFill>
            <p:spPr>
              <a:xfrm>
                <a:off x="6854682" y="1462127"/>
                <a:ext cx="685800" cy="685800"/>
              </a:xfrm>
              <a:prstGeom prst="rect">
                <a:avLst/>
              </a:prstGeom>
            </p:spPr>
          </p:pic>
          <p:pic>
            <p:nvPicPr>
              <p:cNvPr id="89" name="Picture 88" descr="A close up of sunglasses&#10;&#10;Description generated with high confidence">
                <a:extLst>
                  <a:ext uri="{FF2B5EF4-FFF2-40B4-BE49-F238E27FC236}">
                    <a16:creationId xmlns:a16="http://schemas.microsoft.com/office/drawing/2014/main" id="{E2937A58-0181-4438-93AB-F8E26513E8BD}"/>
                  </a:ext>
                </a:extLst>
              </p:cNvPr>
              <p:cNvPicPr>
                <a:picLocks noChangeAspect="1"/>
              </p:cNvPicPr>
              <p:nvPr/>
            </p:nvPicPr>
            <p:blipFill>
              <a:blip r:embed="rId5"/>
              <a:stretch>
                <a:fillRect/>
              </a:stretch>
            </p:blipFill>
            <p:spPr>
              <a:xfrm>
                <a:off x="8314986" y="1973559"/>
                <a:ext cx="768096" cy="768096"/>
              </a:xfrm>
              <a:prstGeom prst="rect">
                <a:avLst/>
              </a:prstGeom>
            </p:spPr>
          </p:pic>
          <p:sp>
            <p:nvSpPr>
              <p:cNvPr id="126" name="TextBox 125">
                <a:extLst>
                  <a:ext uri="{FF2B5EF4-FFF2-40B4-BE49-F238E27FC236}">
                    <a16:creationId xmlns:a16="http://schemas.microsoft.com/office/drawing/2014/main" id="{DB0BF51A-FA2B-421B-93C1-E811A29165FF}"/>
                  </a:ext>
                </a:extLst>
              </p:cNvPr>
              <p:cNvSpPr txBox="1"/>
              <p:nvPr/>
            </p:nvSpPr>
            <p:spPr>
              <a:xfrm>
                <a:off x="4867893" y="1286450"/>
                <a:ext cx="685800" cy="252000"/>
              </a:xfrm>
              <a:prstGeom prst="rect">
                <a:avLst/>
              </a:prstGeom>
              <a:noFill/>
              <a:ln>
                <a:solidFill>
                  <a:schemeClr val="tx1"/>
                </a:solidFill>
              </a:ln>
            </p:spPr>
            <p:txBody>
              <a:bodyPr wrap="square" rtlCol="0">
                <a:spAutoFit/>
              </a:bodyPr>
              <a:lstStyle/>
              <a:p>
                <a:pPr algn="ctr"/>
                <a:r>
                  <a:rPr lang="en-US" sz="1200" b="1" dirty="0"/>
                  <a:t>ID</a:t>
                </a:r>
              </a:p>
            </p:txBody>
          </p:sp>
          <p:sp>
            <p:nvSpPr>
              <p:cNvPr id="127" name="TextBox 126">
                <a:extLst>
                  <a:ext uri="{FF2B5EF4-FFF2-40B4-BE49-F238E27FC236}">
                    <a16:creationId xmlns:a16="http://schemas.microsoft.com/office/drawing/2014/main" id="{864650F6-9CC1-4C1C-8425-C380FF79F41A}"/>
                  </a:ext>
                </a:extLst>
              </p:cNvPr>
              <p:cNvSpPr txBox="1"/>
              <p:nvPr/>
            </p:nvSpPr>
            <p:spPr>
              <a:xfrm>
                <a:off x="5550222" y="1286450"/>
                <a:ext cx="1296000" cy="252000"/>
              </a:xfrm>
              <a:prstGeom prst="rect">
                <a:avLst/>
              </a:prstGeom>
              <a:noFill/>
              <a:ln>
                <a:solidFill>
                  <a:schemeClr val="tx1"/>
                </a:solidFill>
              </a:ln>
            </p:spPr>
            <p:txBody>
              <a:bodyPr wrap="square" rtlCol="0">
                <a:spAutoFit/>
              </a:bodyPr>
              <a:lstStyle/>
              <a:p>
                <a:pPr algn="ctr"/>
                <a:r>
                  <a:rPr lang="en-US" sz="1053" b="1" dirty="0"/>
                  <a:t>Assets</a:t>
                </a:r>
              </a:p>
            </p:txBody>
          </p:sp>
          <p:sp>
            <p:nvSpPr>
              <p:cNvPr id="130" name="TextBox 129">
                <a:extLst>
                  <a:ext uri="{FF2B5EF4-FFF2-40B4-BE49-F238E27FC236}">
                    <a16:creationId xmlns:a16="http://schemas.microsoft.com/office/drawing/2014/main" id="{8C1FF868-7E34-4F40-B775-AA1C3EDBAA45}"/>
                  </a:ext>
                </a:extLst>
              </p:cNvPr>
              <p:cNvSpPr txBox="1"/>
              <p:nvPr/>
            </p:nvSpPr>
            <p:spPr>
              <a:xfrm>
                <a:off x="4867893" y="1537198"/>
                <a:ext cx="685800" cy="252000"/>
              </a:xfrm>
              <a:prstGeom prst="rect">
                <a:avLst/>
              </a:prstGeom>
              <a:noFill/>
              <a:ln>
                <a:solidFill>
                  <a:schemeClr val="tx1"/>
                </a:solidFill>
              </a:ln>
            </p:spPr>
            <p:txBody>
              <a:bodyPr wrap="square" rtlCol="0">
                <a:spAutoFit/>
              </a:bodyPr>
              <a:lstStyle/>
              <a:p>
                <a:r>
                  <a:rPr lang="en-US" sz="1200" dirty="0"/>
                  <a:t>Bob</a:t>
                </a:r>
              </a:p>
            </p:txBody>
          </p:sp>
          <p:sp>
            <p:nvSpPr>
              <p:cNvPr id="131" name="TextBox 130">
                <a:extLst>
                  <a:ext uri="{FF2B5EF4-FFF2-40B4-BE49-F238E27FC236}">
                    <a16:creationId xmlns:a16="http://schemas.microsoft.com/office/drawing/2014/main" id="{917A7B54-0C76-4E54-8A20-4F6367A7C4B3}"/>
                  </a:ext>
                </a:extLst>
              </p:cNvPr>
              <p:cNvSpPr txBox="1"/>
              <p:nvPr/>
            </p:nvSpPr>
            <p:spPr>
              <a:xfrm>
                <a:off x="5550222" y="1538246"/>
                <a:ext cx="1296000" cy="252000"/>
              </a:xfrm>
              <a:prstGeom prst="rect">
                <a:avLst/>
              </a:prstGeom>
              <a:noFill/>
              <a:ln>
                <a:solidFill>
                  <a:schemeClr val="tx1"/>
                </a:solidFill>
              </a:ln>
            </p:spPr>
            <p:txBody>
              <a:bodyPr wrap="square" rtlCol="0">
                <a:spAutoFit/>
              </a:bodyPr>
              <a:lstStyle/>
              <a:p>
                <a:pPr algn="r"/>
                <a:r>
                  <a:rPr lang="en-US" sz="1200" dirty="0"/>
                  <a:t>1,000</a:t>
                </a:r>
              </a:p>
            </p:txBody>
          </p:sp>
          <p:sp>
            <p:nvSpPr>
              <p:cNvPr id="132" name="TextBox 131">
                <a:extLst>
                  <a:ext uri="{FF2B5EF4-FFF2-40B4-BE49-F238E27FC236}">
                    <a16:creationId xmlns:a16="http://schemas.microsoft.com/office/drawing/2014/main" id="{376B6FF0-F1B0-4AB7-93BC-E2EDD058BAAF}"/>
                  </a:ext>
                </a:extLst>
              </p:cNvPr>
              <p:cNvSpPr txBox="1"/>
              <p:nvPr/>
            </p:nvSpPr>
            <p:spPr>
              <a:xfrm>
                <a:off x="4867893" y="1789008"/>
                <a:ext cx="685800" cy="252000"/>
              </a:xfrm>
              <a:prstGeom prst="rect">
                <a:avLst/>
              </a:prstGeom>
              <a:noFill/>
              <a:ln>
                <a:solidFill>
                  <a:schemeClr val="tx1"/>
                </a:solidFill>
              </a:ln>
            </p:spPr>
            <p:txBody>
              <a:bodyPr wrap="square" rtlCol="0">
                <a:spAutoFit/>
              </a:bodyPr>
              <a:lstStyle/>
              <a:p>
                <a:r>
                  <a:rPr lang="en-US" sz="1200" dirty="0"/>
                  <a:t>Charlie</a:t>
                </a:r>
              </a:p>
            </p:txBody>
          </p:sp>
          <p:sp>
            <p:nvSpPr>
              <p:cNvPr id="133" name="TextBox 132">
                <a:extLst>
                  <a:ext uri="{FF2B5EF4-FFF2-40B4-BE49-F238E27FC236}">
                    <a16:creationId xmlns:a16="http://schemas.microsoft.com/office/drawing/2014/main" id="{68092627-C1F0-41FD-B7FD-BF35D5262978}"/>
                  </a:ext>
                </a:extLst>
              </p:cNvPr>
              <p:cNvSpPr txBox="1"/>
              <p:nvPr/>
            </p:nvSpPr>
            <p:spPr>
              <a:xfrm>
                <a:off x="5550222" y="1790162"/>
                <a:ext cx="1296000" cy="252000"/>
              </a:xfrm>
              <a:prstGeom prst="rect">
                <a:avLst/>
              </a:prstGeom>
              <a:noFill/>
              <a:ln>
                <a:solidFill>
                  <a:schemeClr val="tx1"/>
                </a:solidFill>
              </a:ln>
            </p:spPr>
            <p:txBody>
              <a:bodyPr wrap="square" rtlCol="0">
                <a:spAutoFit/>
              </a:bodyPr>
              <a:lstStyle/>
              <a:p>
                <a:pPr algn="r"/>
                <a:r>
                  <a:rPr lang="en-US" sz="1200" dirty="0"/>
                  <a:t>500</a:t>
                </a:r>
              </a:p>
            </p:txBody>
          </p:sp>
          <p:grpSp>
            <p:nvGrpSpPr>
              <p:cNvPr id="134" name="Group 133">
                <a:extLst>
                  <a:ext uri="{FF2B5EF4-FFF2-40B4-BE49-F238E27FC236}">
                    <a16:creationId xmlns:a16="http://schemas.microsoft.com/office/drawing/2014/main" id="{07DDEFE3-3159-4C1A-85F3-0994ECAAEA5C}"/>
                  </a:ext>
                </a:extLst>
              </p:cNvPr>
              <p:cNvGrpSpPr/>
              <p:nvPr/>
            </p:nvGrpSpPr>
            <p:grpSpPr>
              <a:xfrm>
                <a:off x="4871142" y="2039959"/>
                <a:ext cx="1975080" cy="252000"/>
                <a:chOff x="249383" y="3455571"/>
                <a:chExt cx="2633440" cy="336000"/>
              </a:xfrm>
            </p:grpSpPr>
            <p:sp>
              <p:nvSpPr>
                <p:cNvPr id="135" name="TextBox 134">
                  <a:extLst>
                    <a:ext uri="{FF2B5EF4-FFF2-40B4-BE49-F238E27FC236}">
                      <a16:creationId xmlns:a16="http://schemas.microsoft.com/office/drawing/2014/main" id="{8CB11A37-B9E7-4715-B8A8-E12FD82B234B}"/>
                    </a:ext>
                  </a:extLst>
                </p:cNvPr>
                <p:cNvSpPr txBox="1"/>
                <p:nvPr/>
              </p:nvSpPr>
              <p:spPr>
                <a:xfrm>
                  <a:off x="249383" y="3455571"/>
                  <a:ext cx="914400" cy="336000"/>
                </a:xfrm>
                <a:prstGeom prst="rect">
                  <a:avLst/>
                </a:prstGeom>
                <a:solidFill>
                  <a:srgbClr val="92D050"/>
                </a:solidFill>
                <a:ln>
                  <a:solidFill>
                    <a:schemeClr val="tx1"/>
                  </a:solidFill>
                </a:ln>
              </p:spPr>
              <p:txBody>
                <a:bodyPr wrap="square" rtlCol="0">
                  <a:spAutoFit/>
                </a:bodyPr>
                <a:lstStyle/>
                <a:p>
                  <a:r>
                    <a:rPr lang="en-US" sz="1200" dirty="0"/>
                    <a:t>Dave</a:t>
                  </a:r>
                </a:p>
              </p:txBody>
            </p:sp>
            <p:sp>
              <p:nvSpPr>
                <p:cNvPr id="136" name="TextBox 135">
                  <a:extLst>
                    <a:ext uri="{FF2B5EF4-FFF2-40B4-BE49-F238E27FC236}">
                      <a16:creationId xmlns:a16="http://schemas.microsoft.com/office/drawing/2014/main" id="{B44CAF75-0A06-4395-81F5-EEFF3E5AF3DF}"/>
                    </a:ext>
                  </a:extLst>
                </p:cNvPr>
                <p:cNvSpPr txBox="1"/>
                <p:nvPr/>
              </p:nvSpPr>
              <p:spPr>
                <a:xfrm>
                  <a:off x="1154823" y="3455571"/>
                  <a:ext cx="1728000" cy="336000"/>
                </a:xfrm>
                <a:prstGeom prst="rect">
                  <a:avLst/>
                </a:prstGeom>
                <a:solidFill>
                  <a:srgbClr val="92D050"/>
                </a:solidFill>
                <a:ln>
                  <a:solidFill>
                    <a:schemeClr val="tx1"/>
                  </a:solidFill>
                </a:ln>
              </p:spPr>
              <p:txBody>
                <a:bodyPr wrap="square" rtlCol="0">
                  <a:spAutoFit/>
                </a:bodyPr>
                <a:lstStyle/>
                <a:p>
                  <a:r>
                    <a:rPr lang="en-US" sz="1200" dirty="0"/>
                    <a:t>Plot 123 @ 2015</a:t>
                  </a:r>
                </a:p>
              </p:txBody>
            </p:sp>
          </p:grpSp>
          <p:sp>
            <p:nvSpPr>
              <p:cNvPr id="139" name="TextBox 138">
                <a:extLst>
                  <a:ext uri="{FF2B5EF4-FFF2-40B4-BE49-F238E27FC236}">
                    <a16:creationId xmlns:a16="http://schemas.microsoft.com/office/drawing/2014/main" id="{196502DD-A2FA-4A88-A618-725248B44B9E}"/>
                  </a:ext>
                </a:extLst>
              </p:cNvPr>
              <p:cNvSpPr txBox="1"/>
              <p:nvPr/>
            </p:nvSpPr>
            <p:spPr>
              <a:xfrm>
                <a:off x="7125107" y="2767409"/>
                <a:ext cx="685800" cy="252000"/>
              </a:xfrm>
              <a:prstGeom prst="rect">
                <a:avLst/>
              </a:prstGeom>
              <a:noFill/>
              <a:ln>
                <a:solidFill>
                  <a:schemeClr val="tx1"/>
                </a:solidFill>
              </a:ln>
            </p:spPr>
            <p:txBody>
              <a:bodyPr wrap="square" rtlCol="0">
                <a:spAutoFit/>
              </a:bodyPr>
              <a:lstStyle/>
              <a:p>
                <a:pPr algn="ctr"/>
                <a:r>
                  <a:rPr lang="en-US" sz="1200" b="1" dirty="0"/>
                  <a:t>ID</a:t>
                </a:r>
              </a:p>
            </p:txBody>
          </p:sp>
          <p:sp>
            <p:nvSpPr>
              <p:cNvPr id="140" name="TextBox 139">
                <a:extLst>
                  <a:ext uri="{FF2B5EF4-FFF2-40B4-BE49-F238E27FC236}">
                    <a16:creationId xmlns:a16="http://schemas.microsoft.com/office/drawing/2014/main" id="{16C9DA34-5741-42D8-9099-77C5CC836795}"/>
                  </a:ext>
                </a:extLst>
              </p:cNvPr>
              <p:cNvSpPr txBox="1"/>
              <p:nvPr/>
            </p:nvSpPr>
            <p:spPr>
              <a:xfrm>
                <a:off x="7807436" y="2767409"/>
                <a:ext cx="1296000" cy="252000"/>
              </a:xfrm>
              <a:prstGeom prst="rect">
                <a:avLst/>
              </a:prstGeom>
              <a:noFill/>
              <a:ln>
                <a:solidFill>
                  <a:schemeClr val="tx1"/>
                </a:solidFill>
              </a:ln>
            </p:spPr>
            <p:txBody>
              <a:bodyPr wrap="square" rtlCol="0">
                <a:spAutoFit/>
              </a:bodyPr>
              <a:lstStyle/>
              <a:p>
                <a:pPr algn="ctr"/>
                <a:r>
                  <a:rPr lang="en-US" sz="1053" b="1" dirty="0"/>
                  <a:t>Assets</a:t>
                </a:r>
              </a:p>
            </p:txBody>
          </p:sp>
          <p:sp>
            <p:nvSpPr>
              <p:cNvPr id="141" name="TextBox 140">
                <a:extLst>
                  <a:ext uri="{FF2B5EF4-FFF2-40B4-BE49-F238E27FC236}">
                    <a16:creationId xmlns:a16="http://schemas.microsoft.com/office/drawing/2014/main" id="{648F0C86-1117-410A-90DA-EE5EF10FE291}"/>
                  </a:ext>
                </a:extLst>
              </p:cNvPr>
              <p:cNvSpPr txBox="1"/>
              <p:nvPr/>
            </p:nvSpPr>
            <p:spPr>
              <a:xfrm>
                <a:off x="7125107" y="3013921"/>
                <a:ext cx="685800" cy="252000"/>
              </a:xfrm>
              <a:prstGeom prst="rect">
                <a:avLst/>
              </a:prstGeom>
              <a:noFill/>
              <a:ln>
                <a:solidFill>
                  <a:schemeClr val="tx1"/>
                </a:solidFill>
              </a:ln>
            </p:spPr>
            <p:txBody>
              <a:bodyPr wrap="square" rtlCol="0">
                <a:spAutoFit/>
              </a:bodyPr>
              <a:lstStyle/>
              <a:p>
                <a:r>
                  <a:rPr lang="en-US" sz="1200" dirty="0"/>
                  <a:t>Alice</a:t>
                </a:r>
              </a:p>
            </p:txBody>
          </p:sp>
          <p:sp>
            <p:nvSpPr>
              <p:cNvPr id="142" name="TextBox 141">
                <a:extLst>
                  <a:ext uri="{FF2B5EF4-FFF2-40B4-BE49-F238E27FC236}">
                    <a16:creationId xmlns:a16="http://schemas.microsoft.com/office/drawing/2014/main" id="{ECC9D7CE-C202-43FC-A95B-B3B6E2C6EF17}"/>
                  </a:ext>
                </a:extLst>
              </p:cNvPr>
              <p:cNvSpPr txBox="1"/>
              <p:nvPr/>
            </p:nvSpPr>
            <p:spPr>
              <a:xfrm>
                <a:off x="7807436" y="3019811"/>
                <a:ext cx="1296000" cy="252000"/>
              </a:xfrm>
              <a:prstGeom prst="rect">
                <a:avLst/>
              </a:prstGeom>
              <a:noFill/>
              <a:ln>
                <a:solidFill>
                  <a:schemeClr val="tx1"/>
                </a:solidFill>
              </a:ln>
            </p:spPr>
            <p:txBody>
              <a:bodyPr wrap="square" rtlCol="0">
                <a:spAutoFit/>
              </a:bodyPr>
              <a:lstStyle/>
              <a:p>
                <a:pPr algn="r"/>
                <a:r>
                  <a:rPr lang="en-US" sz="1200" dirty="0"/>
                  <a:t>500</a:t>
                </a:r>
              </a:p>
            </p:txBody>
          </p:sp>
          <p:sp>
            <p:nvSpPr>
              <p:cNvPr id="143" name="TextBox 142">
                <a:extLst>
                  <a:ext uri="{FF2B5EF4-FFF2-40B4-BE49-F238E27FC236}">
                    <a16:creationId xmlns:a16="http://schemas.microsoft.com/office/drawing/2014/main" id="{B3F7A13C-A9EC-4125-A7AC-F73DBB043C51}"/>
                  </a:ext>
                </a:extLst>
              </p:cNvPr>
              <p:cNvSpPr txBox="1"/>
              <p:nvPr/>
            </p:nvSpPr>
            <p:spPr>
              <a:xfrm>
                <a:off x="7125107" y="3265921"/>
                <a:ext cx="685800" cy="252000"/>
              </a:xfrm>
              <a:prstGeom prst="rect">
                <a:avLst/>
              </a:prstGeom>
              <a:noFill/>
              <a:ln>
                <a:solidFill>
                  <a:schemeClr val="tx1"/>
                </a:solidFill>
              </a:ln>
            </p:spPr>
            <p:txBody>
              <a:bodyPr wrap="square" rtlCol="0">
                <a:spAutoFit/>
              </a:bodyPr>
              <a:lstStyle/>
              <a:p>
                <a:r>
                  <a:rPr lang="en-US" sz="1200" dirty="0"/>
                  <a:t>Bob</a:t>
                </a:r>
              </a:p>
            </p:txBody>
          </p:sp>
          <p:sp>
            <p:nvSpPr>
              <p:cNvPr id="144" name="TextBox 143">
                <a:extLst>
                  <a:ext uri="{FF2B5EF4-FFF2-40B4-BE49-F238E27FC236}">
                    <a16:creationId xmlns:a16="http://schemas.microsoft.com/office/drawing/2014/main" id="{0D712283-C4C8-4E29-9DC7-880A14759654}"/>
                  </a:ext>
                </a:extLst>
              </p:cNvPr>
              <p:cNvSpPr txBox="1"/>
              <p:nvPr/>
            </p:nvSpPr>
            <p:spPr>
              <a:xfrm>
                <a:off x="7807436" y="3269604"/>
                <a:ext cx="1296000" cy="252000"/>
              </a:xfrm>
              <a:prstGeom prst="rect">
                <a:avLst/>
              </a:prstGeom>
              <a:noFill/>
              <a:ln>
                <a:solidFill>
                  <a:schemeClr val="tx1"/>
                </a:solidFill>
              </a:ln>
            </p:spPr>
            <p:txBody>
              <a:bodyPr wrap="square" rtlCol="0">
                <a:spAutoFit/>
              </a:bodyPr>
              <a:lstStyle/>
              <a:p>
                <a:pPr algn="r"/>
                <a:r>
                  <a:rPr lang="en-US" sz="1200" dirty="0"/>
                  <a:t>1,000</a:t>
                </a:r>
              </a:p>
            </p:txBody>
          </p:sp>
          <p:grpSp>
            <p:nvGrpSpPr>
              <p:cNvPr id="147" name="Group 146">
                <a:extLst>
                  <a:ext uri="{FF2B5EF4-FFF2-40B4-BE49-F238E27FC236}">
                    <a16:creationId xmlns:a16="http://schemas.microsoft.com/office/drawing/2014/main" id="{00FB3A7B-4AD8-44AE-9BE7-C666AA3928D2}"/>
                  </a:ext>
                </a:extLst>
              </p:cNvPr>
              <p:cNvGrpSpPr/>
              <p:nvPr/>
            </p:nvGrpSpPr>
            <p:grpSpPr>
              <a:xfrm>
                <a:off x="7127939" y="3518429"/>
                <a:ext cx="1975080" cy="701695"/>
                <a:chOff x="249383" y="3455571"/>
                <a:chExt cx="2633440" cy="935593"/>
              </a:xfrm>
            </p:grpSpPr>
            <p:sp>
              <p:nvSpPr>
                <p:cNvPr id="148" name="TextBox 147">
                  <a:extLst>
                    <a:ext uri="{FF2B5EF4-FFF2-40B4-BE49-F238E27FC236}">
                      <a16:creationId xmlns:a16="http://schemas.microsoft.com/office/drawing/2014/main" id="{BA77CD05-27C8-4997-B11C-E9AE8D39588D}"/>
                    </a:ext>
                  </a:extLst>
                </p:cNvPr>
                <p:cNvSpPr txBox="1"/>
                <p:nvPr/>
              </p:nvSpPr>
              <p:spPr>
                <a:xfrm>
                  <a:off x="249383" y="3455571"/>
                  <a:ext cx="914400" cy="336000"/>
                </a:xfrm>
                <a:prstGeom prst="rect">
                  <a:avLst/>
                </a:prstGeom>
                <a:solidFill>
                  <a:srgbClr val="92D050"/>
                </a:solidFill>
                <a:ln>
                  <a:solidFill>
                    <a:schemeClr val="tx1"/>
                  </a:solidFill>
                </a:ln>
              </p:spPr>
              <p:txBody>
                <a:bodyPr wrap="square" rtlCol="0">
                  <a:spAutoFit/>
                </a:bodyPr>
                <a:lstStyle/>
                <a:p>
                  <a:r>
                    <a:rPr lang="en-US" sz="1200" dirty="0"/>
                    <a:t>Dave</a:t>
                  </a:r>
                </a:p>
              </p:txBody>
            </p:sp>
            <p:sp>
              <p:nvSpPr>
                <p:cNvPr id="149" name="TextBox 148">
                  <a:extLst>
                    <a:ext uri="{FF2B5EF4-FFF2-40B4-BE49-F238E27FC236}">
                      <a16:creationId xmlns:a16="http://schemas.microsoft.com/office/drawing/2014/main" id="{C717F95B-9BC0-4499-9B84-3AF6A03D1965}"/>
                    </a:ext>
                  </a:extLst>
                </p:cNvPr>
                <p:cNvSpPr txBox="1"/>
                <p:nvPr/>
              </p:nvSpPr>
              <p:spPr>
                <a:xfrm>
                  <a:off x="1154823" y="3455571"/>
                  <a:ext cx="1728000" cy="336000"/>
                </a:xfrm>
                <a:prstGeom prst="rect">
                  <a:avLst/>
                </a:prstGeom>
                <a:solidFill>
                  <a:srgbClr val="92D050"/>
                </a:solidFill>
                <a:ln>
                  <a:solidFill>
                    <a:schemeClr val="tx1"/>
                  </a:solidFill>
                </a:ln>
              </p:spPr>
              <p:txBody>
                <a:bodyPr wrap="square" rtlCol="0">
                  <a:spAutoFit/>
                </a:bodyPr>
                <a:lstStyle/>
                <a:p>
                  <a:r>
                    <a:rPr lang="en-US" sz="1200" dirty="0"/>
                    <a:t>Plot 123 @ 2015</a:t>
                  </a:r>
                </a:p>
              </p:txBody>
            </p:sp>
            <p:sp>
              <p:nvSpPr>
                <p:cNvPr id="150" name="TextBox 149">
                  <a:extLst>
                    <a:ext uri="{FF2B5EF4-FFF2-40B4-BE49-F238E27FC236}">
                      <a16:creationId xmlns:a16="http://schemas.microsoft.com/office/drawing/2014/main" id="{3DEE0B43-272A-486B-8242-BC345F80CC31}"/>
                    </a:ext>
                  </a:extLst>
                </p:cNvPr>
                <p:cNvSpPr txBox="1"/>
                <p:nvPr/>
              </p:nvSpPr>
              <p:spPr>
                <a:xfrm>
                  <a:off x="249383" y="3775611"/>
                  <a:ext cx="914400" cy="615553"/>
                </a:xfrm>
                <a:prstGeom prst="rect">
                  <a:avLst/>
                </a:prstGeom>
                <a:solidFill>
                  <a:srgbClr val="92D050"/>
                </a:solidFill>
                <a:ln>
                  <a:solidFill>
                    <a:schemeClr val="tx1"/>
                  </a:solidFill>
                </a:ln>
              </p:spPr>
              <p:txBody>
                <a:bodyPr wrap="square" rtlCol="0">
                  <a:spAutoFit/>
                </a:bodyPr>
                <a:lstStyle/>
                <a:p>
                  <a:r>
                    <a:rPr lang="en-US" sz="1200" dirty="0"/>
                    <a:t>Sweet Mango</a:t>
                  </a:r>
                </a:p>
              </p:txBody>
            </p:sp>
            <p:sp>
              <p:nvSpPr>
                <p:cNvPr id="151" name="TextBox 150">
                  <a:extLst>
                    <a:ext uri="{FF2B5EF4-FFF2-40B4-BE49-F238E27FC236}">
                      <a16:creationId xmlns:a16="http://schemas.microsoft.com/office/drawing/2014/main" id="{EE5F7762-338F-470A-8982-37A705AC0840}"/>
                    </a:ext>
                  </a:extLst>
                </p:cNvPr>
                <p:cNvSpPr txBox="1"/>
                <p:nvPr/>
              </p:nvSpPr>
              <p:spPr>
                <a:xfrm>
                  <a:off x="1154823" y="3775610"/>
                  <a:ext cx="1728000" cy="615553"/>
                </a:xfrm>
                <a:prstGeom prst="rect">
                  <a:avLst/>
                </a:prstGeom>
                <a:solidFill>
                  <a:srgbClr val="92D050"/>
                </a:solidFill>
                <a:ln>
                  <a:solidFill>
                    <a:schemeClr val="tx1"/>
                  </a:solidFill>
                </a:ln>
              </p:spPr>
              <p:txBody>
                <a:bodyPr wrap="square" rtlCol="0">
                  <a:spAutoFit/>
                </a:bodyPr>
                <a:lstStyle/>
                <a:p>
                  <a:r>
                    <a:rPr lang="en-AU" sz="1200" dirty="0"/>
                    <a:t>Bowen </a:t>
                  </a:r>
                  <a:r>
                    <a:rPr lang="en-US" sz="1200" dirty="0"/>
                    <a:t>QUE, Org. Cert #45781</a:t>
                  </a:r>
                </a:p>
              </p:txBody>
            </p:sp>
          </p:grpSp>
          <p:sp>
            <p:nvSpPr>
              <p:cNvPr id="152" name="TextBox 151">
                <a:extLst>
                  <a:ext uri="{FF2B5EF4-FFF2-40B4-BE49-F238E27FC236}">
                    <a16:creationId xmlns:a16="http://schemas.microsoft.com/office/drawing/2014/main" id="{E197AC99-919F-46F2-83F7-817B8F2EE670}"/>
                  </a:ext>
                </a:extLst>
              </p:cNvPr>
              <p:cNvSpPr txBox="1"/>
              <p:nvPr/>
            </p:nvSpPr>
            <p:spPr>
              <a:xfrm>
                <a:off x="4805472" y="3553152"/>
                <a:ext cx="685800" cy="252000"/>
              </a:xfrm>
              <a:prstGeom prst="rect">
                <a:avLst/>
              </a:prstGeom>
              <a:noFill/>
              <a:ln>
                <a:solidFill>
                  <a:schemeClr val="tx1"/>
                </a:solidFill>
              </a:ln>
            </p:spPr>
            <p:txBody>
              <a:bodyPr wrap="square" rtlCol="0">
                <a:spAutoFit/>
              </a:bodyPr>
              <a:lstStyle/>
              <a:p>
                <a:pPr algn="ctr"/>
                <a:r>
                  <a:rPr lang="en-US" sz="1200" b="1" dirty="0"/>
                  <a:t>ID</a:t>
                </a:r>
              </a:p>
            </p:txBody>
          </p:sp>
          <p:sp>
            <p:nvSpPr>
              <p:cNvPr id="153" name="TextBox 152">
                <a:extLst>
                  <a:ext uri="{FF2B5EF4-FFF2-40B4-BE49-F238E27FC236}">
                    <a16:creationId xmlns:a16="http://schemas.microsoft.com/office/drawing/2014/main" id="{44EF65C2-A400-4F9B-AA08-F591F31CD15E}"/>
                  </a:ext>
                </a:extLst>
              </p:cNvPr>
              <p:cNvSpPr txBox="1"/>
              <p:nvPr/>
            </p:nvSpPr>
            <p:spPr>
              <a:xfrm>
                <a:off x="5494475" y="3553152"/>
                <a:ext cx="1296000" cy="252000"/>
              </a:xfrm>
              <a:prstGeom prst="rect">
                <a:avLst/>
              </a:prstGeom>
              <a:noFill/>
              <a:ln>
                <a:solidFill>
                  <a:schemeClr val="tx1"/>
                </a:solidFill>
              </a:ln>
            </p:spPr>
            <p:txBody>
              <a:bodyPr wrap="square" rtlCol="0">
                <a:spAutoFit/>
              </a:bodyPr>
              <a:lstStyle/>
              <a:p>
                <a:pPr algn="ctr"/>
                <a:r>
                  <a:rPr lang="en-US" sz="1053" b="1" dirty="0"/>
                  <a:t>Assets</a:t>
                </a:r>
              </a:p>
            </p:txBody>
          </p:sp>
          <p:sp>
            <p:nvSpPr>
              <p:cNvPr id="154" name="TextBox 153">
                <a:extLst>
                  <a:ext uri="{FF2B5EF4-FFF2-40B4-BE49-F238E27FC236}">
                    <a16:creationId xmlns:a16="http://schemas.microsoft.com/office/drawing/2014/main" id="{A798AFC7-0E7F-450B-9227-236772EA65F1}"/>
                  </a:ext>
                </a:extLst>
              </p:cNvPr>
              <p:cNvSpPr txBox="1"/>
              <p:nvPr/>
            </p:nvSpPr>
            <p:spPr>
              <a:xfrm>
                <a:off x="4805472" y="3806338"/>
                <a:ext cx="685800" cy="252000"/>
              </a:xfrm>
              <a:prstGeom prst="rect">
                <a:avLst/>
              </a:prstGeom>
              <a:noFill/>
              <a:ln>
                <a:solidFill>
                  <a:schemeClr val="tx1"/>
                </a:solidFill>
              </a:ln>
            </p:spPr>
            <p:txBody>
              <a:bodyPr wrap="square" rtlCol="0">
                <a:spAutoFit/>
              </a:bodyPr>
              <a:lstStyle/>
              <a:p>
                <a:r>
                  <a:rPr lang="en-US" sz="1200" dirty="0"/>
                  <a:t>Alice</a:t>
                </a:r>
              </a:p>
            </p:txBody>
          </p:sp>
          <p:sp>
            <p:nvSpPr>
              <p:cNvPr id="155" name="TextBox 154">
                <a:extLst>
                  <a:ext uri="{FF2B5EF4-FFF2-40B4-BE49-F238E27FC236}">
                    <a16:creationId xmlns:a16="http://schemas.microsoft.com/office/drawing/2014/main" id="{0DE633DB-5647-403B-BD06-7DC2F8B05A44}"/>
                  </a:ext>
                </a:extLst>
              </p:cNvPr>
              <p:cNvSpPr txBox="1"/>
              <p:nvPr/>
            </p:nvSpPr>
            <p:spPr>
              <a:xfrm>
                <a:off x="5494475" y="3805554"/>
                <a:ext cx="1296000" cy="252000"/>
              </a:xfrm>
              <a:prstGeom prst="rect">
                <a:avLst/>
              </a:prstGeom>
              <a:noFill/>
              <a:ln>
                <a:solidFill>
                  <a:schemeClr val="tx1"/>
                </a:solidFill>
              </a:ln>
            </p:spPr>
            <p:txBody>
              <a:bodyPr wrap="square" rtlCol="0">
                <a:spAutoFit/>
              </a:bodyPr>
              <a:lstStyle/>
              <a:p>
                <a:pPr algn="r"/>
                <a:r>
                  <a:rPr lang="en-US" sz="1200" dirty="0"/>
                  <a:t>500</a:t>
                </a:r>
              </a:p>
            </p:txBody>
          </p:sp>
          <p:sp>
            <p:nvSpPr>
              <p:cNvPr id="158" name="TextBox 157">
                <a:extLst>
                  <a:ext uri="{FF2B5EF4-FFF2-40B4-BE49-F238E27FC236}">
                    <a16:creationId xmlns:a16="http://schemas.microsoft.com/office/drawing/2014/main" id="{2FBA37DD-8CCD-4E58-B64B-3CD8F4A429BC}"/>
                  </a:ext>
                </a:extLst>
              </p:cNvPr>
              <p:cNvSpPr txBox="1"/>
              <p:nvPr/>
            </p:nvSpPr>
            <p:spPr>
              <a:xfrm>
                <a:off x="4805472" y="4054962"/>
                <a:ext cx="685800" cy="252000"/>
              </a:xfrm>
              <a:prstGeom prst="rect">
                <a:avLst/>
              </a:prstGeom>
              <a:noFill/>
              <a:ln>
                <a:solidFill>
                  <a:schemeClr val="tx1"/>
                </a:solidFill>
              </a:ln>
            </p:spPr>
            <p:txBody>
              <a:bodyPr wrap="square" rtlCol="0">
                <a:spAutoFit/>
              </a:bodyPr>
              <a:lstStyle/>
              <a:p>
                <a:r>
                  <a:rPr lang="en-US" sz="1200" dirty="0"/>
                  <a:t>Charlie</a:t>
                </a:r>
              </a:p>
            </p:txBody>
          </p:sp>
          <p:sp>
            <p:nvSpPr>
              <p:cNvPr id="159" name="TextBox 158">
                <a:extLst>
                  <a:ext uri="{FF2B5EF4-FFF2-40B4-BE49-F238E27FC236}">
                    <a16:creationId xmlns:a16="http://schemas.microsoft.com/office/drawing/2014/main" id="{B3F50CB4-7F25-4D28-B4EB-E598DE4F8506}"/>
                  </a:ext>
                </a:extLst>
              </p:cNvPr>
              <p:cNvSpPr txBox="1"/>
              <p:nvPr/>
            </p:nvSpPr>
            <p:spPr>
              <a:xfrm>
                <a:off x="5494475" y="4056116"/>
                <a:ext cx="1296000" cy="252000"/>
              </a:xfrm>
              <a:prstGeom prst="rect">
                <a:avLst/>
              </a:prstGeom>
              <a:noFill/>
              <a:ln>
                <a:solidFill>
                  <a:schemeClr val="tx1"/>
                </a:solidFill>
              </a:ln>
            </p:spPr>
            <p:txBody>
              <a:bodyPr wrap="square" rtlCol="0">
                <a:spAutoFit/>
              </a:bodyPr>
              <a:lstStyle/>
              <a:p>
                <a:pPr algn="r"/>
                <a:r>
                  <a:rPr lang="en-US" sz="1200" dirty="0"/>
                  <a:t>500</a:t>
                </a:r>
              </a:p>
            </p:txBody>
          </p:sp>
          <p:grpSp>
            <p:nvGrpSpPr>
              <p:cNvPr id="160" name="Group 159">
                <a:extLst>
                  <a:ext uri="{FF2B5EF4-FFF2-40B4-BE49-F238E27FC236}">
                    <a16:creationId xmlns:a16="http://schemas.microsoft.com/office/drawing/2014/main" id="{B8F7D7CF-5458-4D9D-A57C-A21BE691ADBA}"/>
                  </a:ext>
                </a:extLst>
              </p:cNvPr>
              <p:cNvGrpSpPr/>
              <p:nvPr/>
            </p:nvGrpSpPr>
            <p:grpSpPr>
              <a:xfrm>
                <a:off x="4815395" y="4307415"/>
                <a:ext cx="1975080" cy="461666"/>
                <a:chOff x="249383" y="3775610"/>
                <a:chExt cx="2633440" cy="615554"/>
              </a:xfrm>
            </p:grpSpPr>
            <p:sp>
              <p:nvSpPr>
                <p:cNvPr id="163" name="TextBox 162">
                  <a:extLst>
                    <a:ext uri="{FF2B5EF4-FFF2-40B4-BE49-F238E27FC236}">
                      <a16:creationId xmlns:a16="http://schemas.microsoft.com/office/drawing/2014/main" id="{A0925DA8-3B53-4A3E-A979-568E72F9AFE0}"/>
                    </a:ext>
                  </a:extLst>
                </p:cNvPr>
                <p:cNvSpPr txBox="1"/>
                <p:nvPr/>
              </p:nvSpPr>
              <p:spPr>
                <a:xfrm>
                  <a:off x="249383" y="3775611"/>
                  <a:ext cx="914400" cy="615553"/>
                </a:xfrm>
                <a:prstGeom prst="rect">
                  <a:avLst/>
                </a:prstGeom>
                <a:solidFill>
                  <a:srgbClr val="92D050"/>
                </a:solidFill>
                <a:ln>
                  <a:solidFill>
                    <a:schemeClr val="tx1"/>
                  </a:solidFill>
                </a:ln>
              </p:spPr>
              <p:txBody>
                <a:bodyPr wrap="square" rtlCol="0">
                  <a:spAutoFit/>
                </a:bodyPr>
                <a:lstStyle/>
                <a:p>
                  <a:r>
                    <a:rPr lang="en-US" sz="1200" dirty="0"/>
                    <a:t>Sweet Mango</a:t>
                  </a:r>
                </a:p>
              </p:txBody>
            </p:sp>
            <p:sp>
              <p:nvSpPr>
                <p:cNvPr id="164" name="TextBox 163">
                  <a:extLst>
                    <a:ext uri="{FF2B5EF4-FFF2-40B4-BE49-F238E27FC236}">
                      <a16:creationId xmlns:a16="http://schemas.microsoft.com/office/drawing/2014/main" id="{2B7404C4-F736-40F9-B5C8-008587A2F8CE}"/>
                    </a:ext>
                  </a:extLst>
                </p:cNvPr>
                <p:cNvSpPr txBox="1"/>
                <p:nvPr/>
              </p:nvSpPr>
              <p:spPr>
                <a:xfrm>
                  <a:off x="1154823" y="3775610"/>
                  <a:ext cx="1728000" cy="615553"/>
                </a:xfrm>
                <a:prstGeom prst="rect">
                  <a:avLst/>
                </a:prstGeom>
                <a:solidFill>
                  <a:srgbClr val="92D050"/>
                </a:solidFill>
                <a:ln>
                  <a:solidFill>
                    <a:schemeClr val="tx1"/>
                  </a:solidFill>
                </a:ln>
              </p:spPr>
              <p:txBody>
                <a:bodyPr wrap="square" rtlCol="0">
                  <a:spAutoFit/>
                </a:bodyPr>
                <a:lstStyle/>
                <a:p>
                  <a:r>
                    <a:rPr lang="en-AU" sz="1200" dirty="0"/>
                    <a:t>Bowen </a:t>
                  </a:r>
                  <a:r>
                    <a:rPr lang="en-US" sz="1200" dirty="0"/>
                    <a:t>QUE, Org. Cert #45781</a:t>
                  </a:r>
                </a:p>
              </p:txBody>
            </p:sp>
          </p:grpSp>
        </p:grpSp>
      </p:grpSp>
      <p:sp>
        <p:nvSpPr>
          <p:cNvPr id="5" name="Footer Placeholder 4"/>
          <p:cNvSpPr>
            <a:spLocks noGrp="1"/>
          </p:cNvSpPr>
          <p:nvPr>
            <p:ph type="ftr" sz="quarter" idx="10"/>
          </p:nvPr>
        </p:nvSpPr>
        <p:spPr/>
        <p:txBody>
          <a:bodyPr/>
          <a:lstStyle/>
          <a:p>
            <a:r>
              <a:rPr lang="en-AU"/>
              <a:t>COMP6452 Software Architecture for Blockchain Applications |  Data61, CSIRO</a:t>
            </a:r>
            <a:endParaRPr lang="en-AU" dirty="0"/>
          </a:p>
        </p:txBody>
      </p:sp>
      <p:sp>
        <p:nvSpPr>
          <p:cNvPr id="84" name="Slide Number Placeholder 3">
            <a:extLst>
              <a:ext uri="{FF2B5EF4-FFF2-40B4-BE49-F238E27FC236}">
                <a16:creationId xmlns:a16="http://schemas.microsoft.com/office/drawing/2014/main" id="{C926451E-5E24-484F-9D90-B8020927C75F}"/>
              </a:ext>
            </a:extLst>
          </p:cNvPr>
          <p:cNvSpPr>
            <a:spLocks noGrp="1"/>
          </p:cNvSpPr>
          <p:nvPr>
            <p:ph type="sldNum" sz="quarter" idx="11"/>
          </p:nvPr>
        </p:nvSpPr>
        <p:spPr>
          <a:xfrm>
            <a:off x="253582" y="5420278"/>
            <a:ext cx="288789" cy="106122"/>
          </a:xfrm>
        </p:spPr>
        <p:txBody>
          <a:bodyPr/>
          <a:lstStyle/>
          <a:p>
            <a:fld id="{2ABE124A-B5C5-46E0-B944-45307B126769}" type="slidenum">
              <a:rPr lang="en-AU" smtClean="0"/>
              <a:pPr/>
              <a:t>41</a:t>
            </a:fld>
            <a:r>
              <a:rPr lang="en-AU" dirty="0"/>
              <a:t>  |</a:t>
            </a:r>
          </a:p>
        </p:txBody>
      </p:sp>
    </p:spTree>
    <p:extLst>
      <p:ext uri="{BB962C8B-B14F-4D97-AF65-F5344CB8AC3E}">
        <p14:creationId xmlns:p14="http://schemas.microsoft.com/office/powerpoint/2010/main" val="214720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862F5-20EB-46CB-B703-B9B5B9DA9245}"/>
              </a:ext>
            </a:extLst>
          </p:cNvPr>
          <p:cNvSpPr>
            <a:spLocks noGrp="1"/>
          </p:cNvSpPr>
          <p:nvPr>
            <p:ph type="title"/>
          </p:nvPr>
        </p:nvSpPr>
        <p:spPr/>
        <p:txBody>
          <a:bodyPr/>
          <a:lstStyle/>
          <a:p>
            <a:r>
              <a:rPr lang="en-US" dirty="0"/>
              <a:t>Keeping Ledger Consistent</a:t>
            </a:r>
            <a:endParaRPr lang="en-AU" dirty="0"/>
          </a:p>
        </p:txBody>
      </p:sp>
      <p:sp>
        <p:nvSpPr>
          <p:cNvPr id="159" name="TextBox 158">
            <a:extLst>
              <a:ext uri="{FF2B5EF4-FFF2-40B4-BE49-F238E27FC236}">
                <a16:creationId xmlns:a16="http://schemas.microsoft.com/office/drawing/2014/main" id="{8C9634CC-F817-440E-879A-705EC6670EC4}"/>
              </a:ext>
            </a:extLst>
          </p:cNvPr>
          <p:cNvSpPr txBox="1"/>
          <p:nvPr/>
        </p:nvSpPr>
        <p:spPr>
          <a:xfrm>
            <a:off x="251695" y="2304663"/>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60" name="TextBox 159">
            <a:extLst>
              <a:ext uri="{FF2B5EF4-FFF2-40B4-BE49-F238E27FC236}">
                <a16:creationId xmlns:a16="http://schemas.microsoft.com/office/drawing/2014/main" id="{87E8FC41-3E9C-4F63-B88F-EE7E02A0CE63}"/>
              </a:ext>
            </a:extLst>
          </p:cNvPr>
          <p:cNvSpPr txBox="1"/>
          <p:nvPr/>
        </p:nvSpPr>
        <p:spPr>
          <a:xfrm>
            <a:off x="1163742" y="2304663"/>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61" name="TextBox 160">
            <a:extLst>
              <a:ext uri="{FF2B5EF4-FFF2-40B4-BE49-F238E27FC236}">
                <a16:creationId xmlns:a16="http://schemas.microsoft.com/office/drawing/2014/main" id="{D9A10AE9-80EB-4ACE-A6CF-B4F6F40720DD}"/>
              </a:ext>
            </a:extLst>
          </p:cNvPr>
          <p:cNvSpPr txBox="1"/>
          <p:nvPr/>
        </p:nvSpPr>
        <p:spPr>
          <a:xfrm>
            <a:off x="251694" y="2631281"/>
            <a:ext cx="914400" cy="320400"/>
          </a:xfrm>
          <a:prstGeom prst="rect">
            <a:avLst/>
          </a:prstGeom>
          <a:noFill/>
          <a:ln>
            <a:solidFill>
              <a:schemeClr val="tx1"/>
            </a:solidFill>
          </a:ln>
        </p:spPr>
        <p:txBody>
          <a:bodyPr wrap="square" rtlCol="0">
            <a:spAutoFit/>
          </a:bodyPr>
          <a:lstStyle/>
          <a:p>
            <a:r>
              <a:rPr lang="en-US" sz="1600" dirty="0"/>
              <a:t>Alice</a:t>
            </a:r>
          </a:p>
        </p:txBody>
      </p:sp>
      <p:sp>
        <p:nvSpPr>
          <p:cNvPr id="162" name="TextBox 161">
            <a:extLst>
              <a:ext uri="{FF2B5EF4-FFF2-40B4-BE49-F238E27FC236}">
                <a16:creationId xmlns:a16="http://schemas.microsoft.com/office/drawing/2014/main" id="{08A19EC1-CA3B-47EB-A14C-0FD5B98EE7AC}"/>
              </a:ext>
            </a:extLst>
          </p:cNvPr>
          <p:cNvSpPr txBox="1"/>
          <p:nvPr/>
        </p:nvSpPr>
        <p:spPr>
          <a:xfrm>
            <a:off x="1163741" y="2631281"/>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63" name="TextBox 162">
            <a:extLst>
              <a:ext uri="{FF2B5EF4-FFF2-40B4-BE49-F238E27FC236}">
                <a16:creationId xmlns:a16="http://schemas.microsoft.com/office/drawing/2014/main" id="{2044ACB2-3846-4D68-B77B-858EEF90FE15}"/>
              </a:ext>
            </a:extLst>
          </p:cNvPr>
          <p:cNvSpPr txBox="1"/>
          <p:nvPr/>
        </p:nvSpPr>
        <p:spPr>
          <a:xfrm>
            <a:off x="251693" y="2951321"/>
            <a:ext cx="914400" cy="320400"/>
          </a:xfrm>
          <a:prstGeom prst="rect">
            <a:avLst/>
          </a:prstGeom>
          <a:noFill/>
          <a:ln>
            <a:solidFill>
              <a:schemeClr val="tx1"/>
            </a:solidFill>
          </a:ln>
        </p:spPr>
        <p:txBody>
          <a:bodyPr wrap="square" rtlCol="0">
            <a:spAutoFit/>
          </a:bodyPr>
          <a:lstStyle/>
          <a:p>
            <a:r>
              <a:rPr lang="en-US" sz="1600" dirty="0"/>
              <a:t>Bob</a:t>
            </a:r>
          </a:p>
        </p:txBody>
      </p:sp>
      <p:sp>
        <p:nvSpPr>
          <p:cNvPr id="164" name="TextBox 163">
            <a:extLst>
              <a:ext uri="{FF2B5EF4-FFF2-40B4-BE49-F238E27FC236}">
                <a16:creationId xmlns:a16="http://schemas.microsoft.com/office/drawing/2014/main" id="{56269FC3-9785-4B2E-8147-0143AEB24662}"/>
              </a:ext>
            </a:extLst>
          </p:cNvPr>
          <p:cNvSpPr txBox="1"/>
          <p:nvPr/>
        </p:nvSpPr>
        <p:spPr>
          <a:xfrm>
            <a:off x="1163740" y="2951321"/>
            <a:ext cx="1260000" cy="320400"/>
          </a:xfrm>
          <a:prstGeom prst="rect">
            <a:avLst/>
          </a:prstGeom>
          <a:noFill/>
          <a:ln>
            <a:solidFill>
              <a:schemeClr val="tx1"/>
            </a:solidFill>
          </a:ln>
        </p:spPr>
        <p:txBody>
          <a:bodyPr wrap="square" rtlCol="0">
            <a:spAutoFit/>
          </a:bodyPr>
          <a:lstStyle/>
          <a:p>
            <a:pPr algn="r"/>
            <a:r>
              <a:rPr lang="en-US" sz="1600" dirty="0"/>
              <a:t>1,000</a:t>
            </a:r>
          </a:p>
        </p:txBody>
      </p:sp>
      <p:sp>
        <p:nvSpPr>
          <p:cNvPr id="165" name="TextBox 164">
            <a:extLst>
              <a:ext uri="{FF2B5EF4-FFF2-40B4-BE49-F238E27FC236}">
                <a16:creationId xmlns:a16="http://schemas.microsoft.com/office/drawing/2014/main" id="{BC695486-00DD-41DE-A86B-DC679EFAE847}"/>
              </a:ext>
            </a:extLst>
          </p:cNvPr>
          <p:cNvSpPr txBox="1"/>
          <p:nvPr/>
        </p:nvSpPr>
        <p:spPr>
          <a:xfrm>
            <a:off x="251693" y="3271361"/>
            <a:ext cx="914400" cy="320400"/>
          </a:xfrm>
          <a:prstGeom prst="rect">
            <a:avLst/>
          </a:prstGeom>
          <a:noFill/>
          <a:ln>
            <a:solidFill>
              <a:schemeClr val="tx1"/>
            </a:solidFill>
          </a:ln>
        </p:spPr>
        <p:txBody>
          <a:bodyPr wrap="square" rtlCol="0">
            <a:spAutoFit/>
          </a:bodyPr>
          <a:lstStyle/>
          <a:p>
            <a:r>
              <a:rPr lang="en-US" sz="1600" dirty="0"/>
              <a:t>Charlie</a:t>
            </a:r>
          </a:p>
        </p:txBody>
      </p:sp>
      <p:sp>
        <p:nvSpPr>
          <p:cNvPr id="166" name="TextBox 165">
            <a:extLst>
              <a:ext uri="{FF2B5EF4-FFF2-40B4-BE49-F238E27FC236}">
                <a16:creationId xmlns:a16="http://schemas.microsoft.com/office/drawing/2014/main" id="{D15E05A5-AA0C-4B2C-99B6-BB908133894E}"/>
              </a:ext>
            </a:extLst>
          </p:cNvPr>
          <p:cNvSpPr txBox="1"/>
          <p:nvPr/>
        </p:nvSpPr>
        <p:spPr>
          <a:xfrm>
            <a:off x="1163740" y="3271361"/>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67" name="TextBox 166">
            <a:extLst>
              <a:ext uri="{FF2B5EF4-FFF2-40B4-BE49-F238E27FC236}">
                <a16:creationId xmlns:a16="http://schemas.microsoft.com/office/drawing/2014/main" id="{ECFC11FC-BA7D-403C-92EE-7E7472E056EC}"/>
              </a:ext>
            </a:extLst>
          </p:cNvPr>
          <p:cNvSpPr txBox="1"/>
          <p:nvPr/>
        </p:nvSpPr>
        <p:spPr>
          <a:xfrm>
            <a:off x="1793865" y="1737830"/>
            <a:ext cx="594861" cy="369332"/>
          </a:xfrm>
          <a:prstGeom prst="rect">
            <a:avLst/>
          </a:prstGeom>
          <a:noFill/>
        </p:spPr>
        <p:txBody>
          <a:bodyPr wrap="square" rtlCol="0">
            <a:spAutoFit/>
          </a:bodyPr>
          <a:lstStyle/>
          <a:p>
            <a:r>
              <a:rPr lang="en-US" b="1" dirty="0"/>
              <a:t>A</a:t>
            </a:r>
          </a:p>
        </p:txBody>
      </p:sp>
      <p:pic>
        <p:nvPicPr>
          <p:cNvPr id="168" name="Picture 167" descr="A picture containing object&#10;&#10;Description generated with high confidence">
            <a:extLst>
              <a:ext uri="{FF2B5EF4-FFF2-40B4-BE49-F238E27FC236}">
                <a16:creationId xmlns:a16="http://schemas.microsoft.com/office/drawing/2014/main" id="{E2B43E2D-42D2-4F58-AEBA-8F6D2317B604}"/>
              </a:ext>
            </a:extLst>
          </p:cNvPr>
          <p:cNvPicPr>
            <a:picLocks noChangeAspect="1"/>
          </p:cNvPicPr>
          <p:nvPr/>
        </p:nvPicPr>
        <p:blipFill>
          <a:blip r:embed="rId3"/>
          <a:stretch>
            <a:fillRect/>
          </a:stretch>
        </p:blipFill>
        <p:spPr>
          <a:xfrm>
            <a:off x="1038321" y="1453531"/>
            <a:ext cx="594360" cy="594360"/>
          </a:xfrm>
          <a:prstGeom prst="rect">
            <a:avLst/>
          </a:prstGeom>
        </p:spPr>
      </p:pic>
      <p:sp>
        <p:nvSpPr>
          <p:cNvPr id="169" name="TextBox 168">
            <a:extLst>
              <a:ext uri="{FF2B5EF4-FFF2-40B4-BE49-F238E27FC236}">
                <a16:creationId xmlns:a16="http://schemas.microsoft.com/office/drawing/2014/main" id="{D3C8E0E2-E78A-4B3A-ACD7-6CD9278C405A}"/>
              </a:ext>
            </a:extLst>
          </p:cNvPr>
          <p:cNvSpPr txBox="1"/>
          <p:nvPr/>
        </p:nvSpPr>
        <p:spPr>
          <a:xfrm>
            <a:off x="6637850" y="1609842"/>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70" name="TextBox 169">
            <a:extLst>
              <a:ext uri="{FF2B5EF4-FFF2-40B4-BE49-F238E27FC236}">
                <a16:creationId xmlns:a16="http://schemas.microsoft.com/office/drawing/2014/main" id="{CF28436A-E598-4FB3-9594-BA79A27D2E90}"/>
              </a:ext>
            </a:extLst>
          </p:cNvPr>
          <p:cNvSpPr txBox="1"/>
          <p:nvPr/>
        </p:nvSpPr>
        <p:spPr>
          <a:xfrm>
            <a:off x="7549897" y="1609842"/>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71" name="TextBox 170">
            <a:extLst>
              <a:ext uri="{FF2B5EF4-FFF2-40B4-BE49-F238E27FC236}">
                <a16:creationId xmlns:a16="http://schemas.microsoft.com/office/drawing/2014/main" id="{C0875D4F-85B6-4422-807E-9D6FE5ADEAFE}"/>
              </a:ext>
            </a:extLst>
          </p:cNvPr>
          <p:cNvSpPr txBox="1"/>
          <p:nvPr/>
        </p:nvSpPr>
        <p:spPr>
          <a:xfrm>
            <a:off x="6637849" y="1920871"/>
            <a:ext cx="914400" cy="320400"/>
          </a:xfrm>
          <a:prstGeom prst="rect">
            <a:avLst/>
          </a:prstGeom>
          <a:noFill/>
          <a:ln>
            <a:solidFill>
              <a:schemeClr val="tx1"/>
            </a:solidFill>
          </a:ln>
        </p:spPr>
        <p:txBody>
          <a:bodyPr wrap="square" rtlCol="0">
            <a:spAutoFit/>
          </a:bodyPr>
          <a:lstStyle/>
          <a:p>
            <a:r>
              <a:rPr lang="en-US" sz="1600" dirty="0"/>
              <a:t>Alice</a:t>
            </a:r>
          </a:p>
        </p:txBody>
      </p:sp>
      <p:sp>
        <p:nvSpPr>
          <p:cNvPr id="172" name="TextBox 171">
            <a:extLst>
              <a:ext uri="{FF2B5EF4-FFF2-40B4-BE49-F238E27FC236}">
                <a16:creationId xmlns:a16="http://schemas.microsoft.com/office/drawing/2014/main" id="{5B9C757B-1004-40A3-8E29-7392750AC882}"/>
              </a:ext>
            </a:extLst>
          </p:cNvPr>
          <p:cNvSpPr txBox="1"/>
          <p:nvPr/>
        </p:nvSpPr>
        <p:spPr>
          <a:xfrm>
            <a:off x="6637848" y="2240911"/>
            <a:ext cx="914400" cy="320400"/>
          </a:xfrm>
          <a:prstGeom prst="rect">
            <a:avLst/>
          </a:prstGeom>
          <a:noFill/>
          <a:ln>
            <a:solidFill>
              <a:schemeClr val="tx1"/>
            </a:solidFill>
          </a:ln>
        </p:spPr>
        <p:txBody>
          <a:bodyPr wrap="square" rtlCol="0">
            <a:spAutoFit/>
          </a:bodyPr>
          <a:lstStyle/>
          <a:p>
            <a:r>
              <a:rPr lang="en-US" sz="1600" dirty="0"/>
              <a:t>Bob</a:t>
            </a:r>
          </a:p>
        </p:txBody>
      </p:sp>
      <p:sp>
        <p:nvSpPr>
          <p:cNvPr id="173" name="TextBox 172">
            <a:extLst>
              <a:ext uri="{FF2B5EF4-FFF2-40B4-BE49-F238E27FC236}">
                <a16:creationId xmlns:a16="http://schemas.microsoft.com/office/drawing/2014/main" id="{0B8FC439-2B3F-4AA9-A637-781058DBDCF6}"/>
              </a:ext>
            </a:extLst>
          </p:cNvPr>
          <p:cNvSpPr txBox="1"/>
          <p:nvPr/>
        </p:nvSpPr>
        <p:spPr>
          <a:xfrm>
            <a:off x="6637848" y="2560951"/>
            <a:ext cx="914400" cy="320400"/>
          </a:xfrm>
          <a:prstGeom prst="rect">
            <a:avLst/>
          </a:prstGeom>
          <a:noFill/>
          <a:ln>
            <a:solidFill>
              <a:schemeClr val="tx1"/>
            </a:solidFill>
          </a:ln>
        </p:spPr>
        <p:txBody>
          <a:bodyPr wrap="square" rtlCol="0">
            <a:spAutoFit/>
          </a:bodyPr>
          <a:lstStyle/>
          <a:p>
            <a:r>
              <a:rPr lang="en-US" sz="1600" dirty="0"/>
              <a:t>Charlie</a:t>
            </a:r>
          </a:p>
        </p:txBody>
      </p:sp>
      <p:sp>
        <p:nvSpPr>
          <p:cNvPr id="174" name="TextBox 173">
            <a:extLst>
              <a:ext uri="{FF2B5EF4-FFF2-40B4-BE49-F238E27FC236}">
                <a16:creationId xmlns:a16="http://schemas.microsoft.com/office/drawing/2014/main" id="{5C59100E-9515-41C3-B96F-0EB450A645B5}"/>
              </a:ext>
            </a:extLst>
          </p:cNvPr>
          <p:cNvSpPr txBox="1"/>
          <p:nvPr/>
        </p:nvSpPr>
        <p:spPr>
          <a:xfrm>
            <a:off x="7549895" y="2560951"/>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75" name="TextBox 174">
            <a:extLst>
              <a:ext uri="{FF2B5EF4-FFF2-40B4-BE49-F238E27FC236}">
                <a16:creationId xmlns:a16="http://schemas.microsoft.com/office/drawing/2014/main" id="{3F2FE506-E78C-45E4-BFA5-A3C9837D3920}"/>
              </a:ext>
            </a:extLst>
          </p:cNvPr>
          <p:cNvSpPr txBox="1"/>
          <p:nvPr/>
        </p:nvSpPr>
        <p:spPr>
          <a:xfrm>
            <a:off x="8069949" y="1027420"/>
            <a:ext cx="594861" cy="369332"/>
          </a:xfrm>
          <a:prstGeom prst="rect">
            <a:avLst/>
          </a:prstGeom>
          <a:noFill/>
        </p:spPr>
        <p:txBody>
          <a:bodyPr wrap="square" rtlCol="0">
            <a:spAutoFit/>
          </a:bodyPr>
          <a:lstStyle/>
          <a:p>
            <a:r>
              <a:rPr lang="en-US" b="1" dirty="0"/>
              <a:t>B</a:t>
            </a:r>
          </a:p>
        </p:txBody>
      </p:sp>
      <p:pic>
        <p:nvPicPr>
          <p:cNvPr id="176" name="Picture 175" descr="A close up of sunglasses&#10;&#10;Description generated with high confidence">
            <a:extLst>
              <a:ext uri="{FF2B5EF4-FFF2-40B4-BE49-F238E27FC236}">
                <a16:creationId xmlns:a16="http://schemas.microsoft.com/office/drawing/2014/main" id="{8AA9EA3D-AEA0-4AE8-896E-CAC9386ACE24}"/>
              </a:ext>
            </a:extLst>
          </p:cNvPr>
          <p:cNvPicPr>
            <a:picLocks noChangeAspect="1"/>
          </p:cNvPicPr>
          <p:nvPr/>
        </p:nvPicPr>
        <p:blipFill>
          <a:blip r:embed="rId4"/>
          <a:stretch>
            <a:fillRect/>
          </a:stretch>
        </p:blipFill>
        <p:spPr>
          <a:xfrm>
            <a:off x="7475589" y="913284"/>
            <a:ext cx="594360" cy="594360"/>
          </a:xfrm>
          <a:prstGeom prst="rect">
            <a:avLst/>
          </a:prstGeom>
        </p:spPr>
      </p:pic>
      <p:sp>
        <p:nvSpPr>
          <p:cNvPr id="177" name="TextBox 176">
            <a:extLst>
              <a:ext uri="{FF2B5EF4-FFF2-40B4-BE49-F238E27FC236}">
                <a16:creationId xmlns:a16="http://schemas.microsoft.com/office/drawing/2014/main" id="{C9AA7A55-5E4A-4679-81FE-E904BB4C573C}"/>
              </a:ext>
            </a:extLst>
          </p:cNvPr>
          <p:cNvSpPr txBox="1"/>
          <p:nvPr/>
        </p:nvSpPr>
        <p:spPr>
          <a:xfrm>
            <a:off x="7549895" y="1920871"/>
            <a:ext cx="1260000" cy="320400"/>
          </a:xfrm>
          <a:prstGeom prst="rect">
            <a:avLst/>
          </a:prstGeom>
          <a:noFill/>
          <a:ln>
            <a:solidFill>
              <a:schemeClr val="tx1"/>
            </a:solidFill>
          </a:ln>
        </p:spPr>
        <p:txBody>
          <a:bodyPr wrap="square" rtlCol="0">
            <a:spAutoFit/>
          </a:bodyPr>
          <a:lstStyle/>
          <a:p>
            <a:pPr algn="r"/>
            <a:r>
              <a:rPr lang="en-US" sz="1600" dirty="0"/>
              <a:t>200 </a:t>
            </a:r>
            <a:r>
              <a:rPr lang="en-US" sz="1600" strike="sngStrike" dirty="0"/>
              <a:t>500</a:t>
            </a:r>
          </a:p>
        </p:txBody>
      </p:sp>
      <p:sp>
        <p:nvSpPr>
          <p:cNvPr id="178" name="TextBox 177">
            <a:extLst>
              <a:ext uri="{FF2B5EF4-FFF2-40B4-BE49-F238E27FC236}">
                <a16:creationId xmlns:a16="http://schemas.microsoft.com/office/drawing/2014/main" id="{9B6700DE-5614-47D3-9746-FD888A4D8C7E}"/>
              </a:ext>
            </a:extLst>
          </p:cNvPr>
          <p:cNvSpPr txBox="1"/>
          <p:nvPr/>
        </p:nvSpPr>
        <p:spPr>
          <a:xfrm>
            <a:off x="7549894" y="2240911"/>
            <a:ext cx="1260000" cy="320400"/>
          </a:xfrm>
          <a:prstGeom prst="rect">
            <a:avLst/>
          </a:prstGeom>
          <a:noFill/>
          <a:ln>
            <a:solidFill>
              <a:schemeClr val="tx1"/>
            </a:solidFill>
          </a:ln>
        </p:spPr>
        <p:txBody>
          <a:bodyPr wrap="square" rtlCol="0">
            <a:spAutoFit/>
          </a:bodyPr>
          <a:lstStyle/>
          <a:p>
            <a:pPr algn="r"/>
            <a:r>
              <a:rPr lang="en-US" sz="1600" dirty="0"/>
              <a:t>1,300 </a:t>
            </a:r>
            <a:r>
              <a:rPr lang="en-US" sz="1600" strike="sngStrike" dirty="0"/>
              <a:t>1,000</a:t>
            </a:r>
          </a:p>
        </p:txBody>
      </p:sp>
      <p:pic>
        <p:nvPicPr>
          <p:cNvPr id="179" name="Picture 178" descr="A drawing of a cartoon character&#10;&#10;Description generated with high confidence">
            <a:extLst>
              <a:ext uri="{FF2B5EF4-FFF2-40B4-BE49-F238E27FC236}">
                <a16:creationId xmlns:a16="http://schemas.microsoft.com/office/drawing/2014/main" id="{E21F541A-C97A-4304-B19F-97EA7FF0F688}"/>
              </a:ext>
            </a:extLst>
          </p:cNvPr>
          <p:cNvPicPr>
            <a:picLocks noChangeAspect="1"/>
          </p:cNvPicPr>
          <p:nvPr/>
        </p:nvPicPr>
        <p:blipFill>
          <a:blip r:embed="rId5"/>
          <a:stretch>
            <a:fillRect/>
          </a:stretch>
        </p:blipFill>
        <p:spPr>
          <a:xfrm>
            <a:off x="5456597" y="3350478"/>
            <a:ext cx="594861" cy="594861"/>
          </a:xfrm>
          <a:prstGeom prst="rect">
            <a:avLst/>
          </a:prstGeom>
        </p:spPr>
      </p:pic>
      <p:sp>
        <p:nvSpPr>
          <p:cNvPr id="180" name="TextBox 179">
            <a:extLst>
              <a:ext uri="{FF2B5EF4-FFF2-40B4-BE49-F238E27FC236}">
                <a16:creationId xmlns:a16="http://schemas.microsoft.com/office/drawing/2014/main" id="{FA159C6D-D201-41E4-882F-5F621225E590}"/>
              </a:ext>
            </a:extLst>
          </p:cNvPr>
          <p:cNvSpPr txBox="1"/>
          <p:nvPr/>
        </p:nvSpPr>
        <p:spPr>
          <a:xfrm>
            <a:off x="4666660" y="4045176"/>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81" name="TextBox 180">
            <a:extLst>
              <a:ext uri="{FF2B5EF4-FFF2-40B4-BE49-F238E27FC236}">
                <a16:creationId xmlns:a16="http://schemas.microsoft.com/office/drawing/2014/main" id="{20E8788D-B6E3-4021-A66A-C5875A3BD6B7}"/>
              </a:ext>
            </a:extLst>
          </p:cNvPr>
          <p:cNvSpPr txBox="1"/>
          <p:nvPr/>
        </p:nvSpPr>
        <p:spPr>
          <a:xfrm>
            <a:off x="5578707" y="4045176"/>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82" name="TextBox 181">
            <a:extLst>
              <a:ext uri="{FF2B5EF4-FFF2-40B4-BE49-F238E27FC236}">
                <a16:creationId xmlns:a16="http://schemas.microsoft.com/office/drawing/2014/main" id="{8FE8483E-1E9A-4666-A60C-AD248228BB50}"/>
              </a:ext>
            </a:extLst>
          </p:cNvPr>
          <p:cNvSpPr txBox="1"/>
          <p:nvPr/>
        </p:nvSpPr>
        <p:spPr>
          <a:xfrm>
            <a:off x="4666659" y="4365216"/>
            <a:ext cx="914400" cy="320400"/>
          </a:xfrm>
          <a:prstGeom prst="rect">
            <a:avLst/>
          </a:prstGeom>
          <a:noFill/>
          <a:ln>
            <a:solidFill>
              <a:schemeClr val="tx1"/>
            </a:solidFill>
          </a:ln>
        </p:spPr>
        <p:txBody>
          <a:bodyPr wrap="square" rtlCol="0">
            <a:spAutoFit/>
          </a:bodyPr>
          <a:lstStyle/>
          <a:p>
            <a:r>
              <a:rPr lang="en-US" sz="1600" dirty="0"/>
              <a:t>Alice</a:t>
            </a:r>
          </a:p>
        </p:txBody>
      </p:sp>
      <p:sp>
        <p:nvSpPr>
          <p:cNvPr id="183" name="TextBox 182">
            <a:extLst>
              <a:ext uri="{FF2B5EF4-FFF2-40B4-BE49-F238E27FC236}">
                <a16:creationId xmlns:a16="http://schemas.microsoft.com/office/drawing/2014/main" id="{C69591DC-AB7E-499B-B262-F75873CF9DAE}"/>
              </a:ext>
            </a:extLst>
          </p:cNvPr>
          <p:cNvSpPr txBox="1"/>
          <p:nvPr/>
        </p:nvSpPr>
        <p:spPr>
          <a:xfrm>
            <a:off x="5578706" y="4365216"/>
            <a:ext cx="1260000" cy="320400"/>
          </a:xfrm>
          <a:prstGeom prst="rect">
            <a:avLst/>
          </a:prstGeom>
          <a:noFill/>
          <a:ln>
            <a:solidFill>
              <a:schemeClr val="tx1"/>
            </a:solidFill>
          </a:ln>
        </p:spPr>
        <p:txBody>
          <a:bodyPr wrap="square" rtlCol="0">
            <a:spAutoFit/>
          </a:bodyPr>
          <a:lstStyle/>
          <a:p>
            <a:pPr algn="r"/>
            <a:r>
              <a:rPr lang="en-US" sz="1600" dirty="0"/>
              <a:t>200 </a:t>
            </a:r>
            <a:r>
              <a:rPr lang="en-US" sz="1600" strike="sngStrike" dirty="0"/>
              <a:t>500</a:t>
            </a:r>
          </a:p>
        </p:txBody>
      </p:sp>
      <p:sp>
        <p:nvSpPr>
          <p:cNvPr id="184" name="TextBox 183">
            <a:extLst>
              <a:ext uri="{FF2B5EF4-FFF2-40B4-BE49-F238E27FC236}">
                <a16:creationId xmlns:a16="http://schemas.microsoft.com/office/drawing/2014/main" id="{5667DABE-C378-4A6B-A371-34FD02BA1D46}"/>
              </a:ext>
            </a:extLst>
          </p:cNvPr>
          <p:cNvSpPr txBox="1"/>
          <p:nvPr/>
        </p:nvSpPr>
        <p:spPr>
          <a:xfrm>
            <a:off x="4666658" y="4685256"/>
            <a:ext cx="914400" cy="320400"/>
          </a:xfrm>
          <a:prstGeom prst="rect">
            <a:avLst/>
          </a:prstGeom>
          <a:noFill/>
          <a:ln>
            <a:solidFill>
              <a:schemeClr val="tx1"/>
            </a:solidFill>
          </a:ln>
        </p:spPr>
        <p:txBody>
          <a:bodyPr wrap="square" rtlCol="0">
            <a:spAutoFit/>
          </a:bodyPr>
          <a:lstStyle/>
          <a:p>
            <a:r>
              <a:rPr lang="en-US" sz="1600" dirty="0"/>
              <a:t>Bob</a:t>
            </a:r>
          </a:p>
        </p:txBody>
      </p:sp>
      <p:sp>
        <p:nvSpPr>
          <p:cNvPr id="185" name="TextBox 184">
            <a:extLst>
              <a:ext uri="{FF2B5EF4-FFF2-40B4-BE49-F238E27FC236}">
                <a16:creationId xmlns:a16="http://schemas.microsoft.com/office/drawing/2014/main" id="{D0336EF6-6154-4887-91A1-91592FC6F359}"/>
              </a:ext>
            </a:extLst>
          </p:cNvPr>
          <p:cNvSpPr txBox="1"/>
          <p:nvPr/>
        </p:nvSpPr>
        <p:spPr>
          <a:xfrm>
            <a:off x="5578705" y="4685256"/>
            <a:ext cx="1260000" cy="320400"/>
          </a:xfrm>
          <a:prstGeom prst="rect">
            <a:avLst/>
          </a:prstGeom>
          <a:noFill/>
          <a:ln>
            <a:solidFill>
              <a:schemeClr val="tx1"/>
            </a:solidFill>
          </a:ln>
        </p:spPr>
        <p:txBody>
          <a:bodyPr wrap="square" rtlCol="0">
            <a:spAutoFit/>
          </a:bodyPr>
          <a:lstStyle/>
          <a:p>
            <a:pPr algn="r"/>
            <a:r>
              <a:rPr lang="en-US" sz="1600" dirty="0"/>
              <a:t>1,300 </a:t>
            </a:r>
            <a:r>
              <a:rPr lang="en-US" sz="1600" strike="sngStrike" dirty="0"/>
              <a:t>1,000</a:t>
            </a:r>
          </a:p>
        </p:txBody>
      </p:sp>
      <p:sp>
        <p:nvSpPr>
          <p:cNvPr id="186" name="TextBox 185">
            <a:extLst>
              <a:ext uri="{FF2B5EF4-FFF2-40B4-BE49-F238E27FC236}">
                <a16:creationId xmlns:a16="http://schemas.microsoft.com/office/drawing/2014/main" id="{8751AC36-E141-44D0-80D2-E473E523236D}"/>
              </a:ext>
            </a:extLst>
          </p:cNvPr>
          <p:cNvSpPr txBox="1"/>
          <p:nvPr/>
        </p:nvSpPr>
        <p:spPr>
          <a:xfrm>
            <a:off x="4666658" y="5005296"/>
            <a:ext cx="914400" cy="320400"/>
          </a:xfrm>
          <a:prstGeom prst="rect">
            <a:avLst/>
          </a:prstGeom>
          <a:noFill/>
          <a:ln>
            <a:solidFill>
              <a:schemeClr val="tx1"/>
            </a:solidFill>
          </a:ln>
        </p:spPr>
        <p:txBody>
          <a:bodyPr wrap="square" rtlCol="0">
            <a:spAutoFit/>
          </a:bodyPr>
          <a:lstStyle/>
          <a:p>
            <a:r>
              <a:rPr lang="en-US" sz="1600" dirty="0"/>
              <a:t>Charlie</a:t>
            </a:r>
          </a:p>
        </p:txBody>
      </p:sp>
      <p:sp>
        <p:nvSpPr>
          <p:cNvPr id="187" name="TextBox 186">
            <a:extLst>
              <a:ext uri="{FF2B5EF4-FFF2-40B4-BE49-F238E27FC236}">
                <a16:creationId xmlns:a16="http://schemas.microsoft.com/office/drawing/2014/main" id="{3DB27BC5-AF5B-4E8C-828B-8ECC0D02637B}"/>
              </a:ext>
            </a:extLst>
          </p:cNvPr>
          <p:cNvSpPr txBox="1"/>
          <p:nvPr/>
        </p:nvSpPr>
        <p:spPr>
          <a:xfrm>
            <a:off x="5578705" y="5005296"/>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88" name="TextBox 187">
            <a:extLst>
              <a:ext uri="{FF2B5EF4-FFF2-40B4-BE49-F238E27FC236}">
                <a16:creationId xmlns:a16="http://schemas.microsoft.com/office/drawing/2014/main" id="{438FED98-BF88-4678-9469-A4A1111738B7}"/>
              </a:ext>
            </a:extLst>
          </p:cNvPr>
          <p:cNvSpPr txBox="1"/>
          <p:nvPr/>
        </p:nvSpPr>
        <p:spPr>
          <a:xfrm>
            <a:off x="6094205" y="3463243"/>
            <a:ext cx="594861" cy="308418"/>
          </a:xfrm>
          <a:prstGeom prst="rect">
            <a:avLst/>
          </a:prstGeom>
          <a:noFill/>
        </p:spPr>
        <p:txBody>
          <a:bodyPr wrap="square" rtlCol="0">
            <a:spAutoFit/>
          </a:bodyPr>
          <a:lstStyle/>
          <a:p>
            <a:r>
              <a:rPr lang="en-US" b="1" dirty="0"/>
              <a:t>C</a:t>
            </a:r>
          </a:p>
        </p:txBody>
      </p:sp>
      <p:cxnSp>
        <p:nvCxnSpPr>
          <p:cNvPr id="190" name="Straight Arrow Connector 189">
            <a:extLst>
              <a:ext uri="{FF2B5EF4-FFF2-40B4-BE49-F238E27FC236}">
                <a16:creationId xmlns:a16="http://schemas.microsoft.com/office/drawing/2014/main" id="{B051A5BC-4F12-4BC5-896C-2FBEBAA589C5}"/>
              </a:ext>
            </a:extLst>
          </p:cNvPr>
          <p:cNvCxnSpPr>
            <a:cxnSpLocks/>
            <a:stCxn id="167" idx="2"/>
            <a:endCxn id="176" idx="1"/>
          </p:cNvCxnSpPr>
          <p:nvPr/>
        </p:nvCxnSpPr>
        <p:spPr>
          <a:xfrm flipV="1">
            <a:off x="2091296" y="1210464"/>
            <a:ext cx="5384293" cy="89669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3" name="TextBox 192">
            <a:extLst>
              <a:ext uri="{FF2B5EF4-FFF2-40B4-BE49-F238E27FC236}">
                <a16:creationId xmlns:a16="http://schemas.microsoft.com/office/drawing/2014/main" id="{4937B92A-0DF8-437A-8143-5F7CD3842277}"/>
              </a:ext>
            </a:extLst>
          </p:cNvPr>
          <p:cNvSpPr txBox="1"/>
          <p:nvPr/>
        </p:nvSpPr>
        <p:spPr>
          <a:xfrm rot="21021470">
            <a:off x="3358991" y="1343817"/>
            <a:ext cx="2595419" cy="369332"/>
          </a:xfrm>
          <a:prstGeom prst="rect">
            <a:avLst/>
          </a:prstGeom>
          <a:noFill/>
        </p:spPr>
        <p:txBody>
          <a:bodyPr wrap="square" rtlCol="0">
            <a:spAutoFit/>
          </a:bodyPr>
          <a:lstStyle/>
          <a:p>
            <a:pPr algn="ctr"/>
            <a:r>
              <a:rPr lang="en-US" dirty="0"/>
              <a:t>Transfer 300 to Bob</a:t>
            </a:r>
          </a:p>
        </p:txBody>
      </p:sp>
      <p:cxnSp>
        <p:nvCxnSpPr>
          <p:cNvPr id="195" name="Straight Arrow Connector 194">
            <a:extLst>
              <a:ext uri="{FF2B5EF4-FFF2-40B4-BE49-F238E27FC236}">
                <a16:creationId xmlns:a16="http://schemas.microsoft.com/office/drawing/2014/main" id="{4C57DCFB-00D0-47F5-8E71-BEED1DA2CEF4}"/>
              </a:ext>
            </a:extLst>
          </p:cNvPr>
          <p:cNvCxnSpPr>
            <a:cxnSpLocks/>
            <a:stCxn id="167" idx="2"/>
            <a:endCxn id="179" idx="1"/>
          </p:cNvCxnSpPr>
          <p:nvPr/>
        </p:nvCxnSpPr>
        <p:spPr>
          <a:xfrm>
            <a:off x="2091296" y="2107162"/>
            <a:ext cx="3365301" cy="15407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8" name="TextBox 197">
            <a:extLst>
              <a:ext uri="{FF2B5EF4-FFF2-40B4-BE49-F238E27FC236}">
                <a16:creationId xmlns:a16="http://schemas.microsoft.com/office/drawing/2014/main" id="{FC2186E3-8082-4845-89AD-3E1132E05829}"/>
              </a:ext>
            </a:extLst>
          </p:cNvPr>
          <p:cNvSpPr txBox="1"/>
          <p:nvPr/>
        </p:nvSpPr>
        <p:spPr>
          <a:xfrm rot="1455470">
            <a:off x="3035155" y="2798287"/>
            <a:ext cx="2595419" cy="369332"/>
          </a:xfrm>
          <a:prstGeom prst="rect">
            <a:avLst/>
          </a:prstGeom>
          <a:noFill/>
        </p:spPr>
        <p:txBody>
          <a:bodyPr wrap="square" rtlCol="0">
            <a:spAutoFit/>
          </a:bodyPr>
          <a:lstStyle/>
          <a:p>
            <a:pPr algn="ctr"/>
            <a:r>
              <a:rPr lang="en-US" dirty="0"/>
              <a:t>Transfer 300 to Bob</a:t>
            </a:r>
          </a:p>
        </p:txBody>
      </p:sp>
      <p:sp>
        <p:nvSpPr>
          <p:cNvPr id="199" name="TextBox 198">
            <a:extLst>
              <a:ext uri="{FF2B5EF4-FFF2-40B4-BE49-F238E27FC236}">
                <a16:creationId xmlns:a16="http://schemas.microsoft.com/office/drawing/2014/main" id="{41D62BA8-F5E4-49C8-93AE-FA07D551BA51}"/>
              </a:ext>
            </a:extLst>
          </p:cNvPr>
          <p:cNvSpPr txBox="1"/>
          <p:nvPr/>
        </p:nvSpPr>
        <p:spPr>
          <a:xfrm>
            <a:off x="112413" y="4081636"/>
            <a:ext cx="4087054" cy="1323439"/>
          </a:xfrm>
          <a:prstGeom prst="rect">
            <a:avLst/>
          </a:prstGeom>
          <a:noFill/>
        </p:spPr>
        <p:txBody>
          <a:bodyPr wrap="square" rtlCol="0">
            <a:spAutoFit/>
          </a:bodyPr>
          <a:lstStyle/>
          <a:p>
            <a:pPr marL="285750" indent="-285750">
              <a:buFont typeface="Arial" panose="020B0604020202020204" pitchFamily="34" charset="0"/>
              <a:buChar char="•"/>
            </a:pPr>
            <a:r>
              <a:rPr lang="en-US" sz="2000" dirty="0"/>
              <a:t>Alice may initiate request from her node or any other node</a:t>
            </a:r>
          </a:p>
          <a:p>
            <a:pPr marL="285750" indent="-285750">
              <a:buFont typeface="Arial" panose="020B0604020202020204" pitchFamily="34" charset="0"/>
              <a:buChar char="•"/>
            </a:pPr>
            <a:r>
              <a:rPr lang="en-US" sz="2000" dirty="0"/>
              <a:t>No of messages increase with no of ledger copies</a:t>
            </a:r>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42</a:t>
            </a:fld>
            <a:r>
              <a:rPr lang="en-AU"/>
              <a:t>  |</a:t>
            </a:r>
            <a:endParaRPr lang="en-AU" dirty="0"/>
          </a:p>
        </p:txBody>
      </p:sp>
    </p:spTree>
    <p:extLst>
      <p:ext uri="{BB962C8B-B14F-4D97-AF65-F5344CB8AC3E}">
        <p14:creationId xmlns:p14="http://schemas.microsoft.com/office/powerpoint/2010/main" val="2233282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9"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862F5-20EB-46CB-B703-B9B5B9DA9245}"/>
              </a:ext>
            </a:extLst>
          </p:cNvPr>
          <p:cNvSpPr>
            <a:spLocks noGrp="1"/>
          </p:cNvSpPr>
          <p:nvPr>
            <p:ph type="title"/>
          </p:nvPr>
        </p:nvSpPr>
        <p:spPr/>
        <p:txBody>
          <a:bodyPr/>
          <a:lstStyle/>
          <a:p>
            <a:r>
              <a:rPr lang="en-US" dirty="0"/>
              <a:t>Network Partitioning</a:t>
            </a:r>
            <a:endParaRPr lang="en-AU" dirty="0"/>
          </a:p>
        </p:txBody>
      </p:sp>
      <p:sp>
        <p:nvSpPr>
          <p:cNvPr id="159" name="TextBox 158">
            <a:extLst>
              <a:ext uri="{FF2B5EF4-FFF2-40B4-BE49-F238E27FC236}">
                <a16:creationId xmlns:a16="http://schemas.microsoft.com/office/drawing/2014/main" id="{8C9634CC-F817-440E-879A-705EC6670EC4}"/>
              </a:ext>
            </a:extLst>
          </p:cNvPr>
          <p:cNvSpPr txBox="1"/>
          <p:nvPr/>
        </p:nvSpPr>
        <p:spPr>
          <a:xfrm>
            <a:off x="251695" y="2345470"/>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60" name="TextBox 159">
            <a:extLst>
              <a:ext uri="{FF2B5EF4-FFF2-40B4-BE49-F238E27FC236}">
                <a16:creationId xmlns:a16="http://schemas.microsoft.com/office/drawing/2014/main" id="{87E8FC41-3E9C-4F63-B88F-EE7E02A0CE63}"/>
              </a:ext>
            </a:extLst>
          </p:cNvPr>
          <p:cNvSpPr txBox="1"/>
          <p:nvPr/>
        </p:nvSpPr>
        <p:spPr>
          <a:xfrm>
            <a:off x="1163742" y="2345470"/>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61" name="TextBox 160">
            <a:extLst>
              <a:ext uri="{FF2B5EF4-FFF2-40B4-BE49-F238E27FC236}">
                <a16:creationId xmlns:a16="http://schemas.microsoft.com/office/drawing/2014/main" id="{D9A10AE9-80EB-4ACE-A6CF-B4F6F40720DD}"/>
              </a:ext>
            </a:extLst>
          </p:cNvPr>
          <p:cNvSpPr txBox="1"/>
          <p:nvPr/>
        </p:nvSpPr>
        <p:spPr>
          <a:xfrm>
            <a:off x="251694" y="2672088"/>
            <a:ext cx="914400" cy="320400"/>
          </a:xfrm>
          <a:prstGeom prst="rect">
            <a:avLst/>
          </a:prstGeom>
          <a:noFill/>
          <a:ln>
            <a:solidFill>
              <a:schemeClr val="tx1"/>
            </a:solidFill>
          </a:ln>
        </p:spPr>
        <p:txBody>
          <a:bodyPr wrap="square" rtlCol="0">
            <a:spAutoFit/>
          </a:bodyPr>
          <a:lstStyle/>
          <a:p>
            <a:r>
              <a:rPr lang="en-US" sz="1600" dirty="0"/>
              <a:t>Alice</a:t>
            </a:r>
          </a:p>
        </p:txBody>
      </p:sp>
      <p:sp>
        <p:nvSpPr>
          <p:cNvPr id="162" name="TextBox 161">
            <a:extLst>
              <a:ext uri="{FF2B5EF4-FFF2-40B4-BE49-F238E27FC236}">
                <a16:creationId xmlns:a16="http://schemas.microsoft.com/office/drawing/2014/main" id="{08A19EC1-CA3B-47EB-A14C-0FD5B98EE7AC}"/>
              </a:ext>
            </a:extLst>
          </p:cNvPr>
          <p:cNvSpPr txBox="1"/>
          <p:nvPr/>
        </p:nvSpPr>
        <p:spPr>
          <a:xfrm>
            <a:off x="1163741" y="2672088"/>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63" name="TextBox 162">
            <a:extLst>
              <a:ext uri="{FF2B5EF4-FFF2-40B4-BE49-F238E27FC236}">
                <a16:creationId xmlns:a16="http://schemas.microsoft.com/office/drawing/2014/main" id="{2044ACB2-3846-4D68-B77B-858EEF90FE15}"/>
              </a:ext>
            </a:extLst>
          </p:cNvPr>
          <p:cNvSpPr txBox="1"/>
          <p:nvPr/>
        </p:nvSpPr>
        <p:spPr>
          <a:xfrm>
            <a:off x="251693" y="2992128"/>
            <a:ext cx="914400" cy="320400"/>
          </a:xfrm>
          <a:prstGeom prst="rect">
            <a:avLst/>
          </a:prstGeom>
          <a:noFill/>
          <a:ln>
            <a:solidFill>
              <a:schemeClr val="tx1"/>
            </a:solidFill>
          </a:ln>
        </p:spPr>
        <p:txBody>
          <a:bodyPr wrap="square" rtlCol="0">
            <a:spAutoFit/>
          </a:bodyPr>
          <a:lstStyle/>
          <a:p>
            <a:r>
              <a:rPr lang="en-US" sz="1600" dirty="0"/>
              <a:t>Bob</a:t>
            </a:r>
          </a:p>
        </p:txBody>
      </p:sp>
      <p:sp>
        <p:nvSpPr>
          <p:cNvPr id="164" name="TextBox 163">
            <a:extLst>
              <a:ext uri="{FF2B5EF4-FFF2-40B4-BE49-F238E27FC236}">
                <a16:creationId xmlns:a16="http://schemas.microsoft.com/office/drawing/2014/main" id="{56269FC3-9785-4B2E-8147-0143AEB24662}"/>
              </a:ext>
            </a:extLst>
          </p:cNvPr>
          <p:cNvSpPr txBox="1"/>
          <p:nvPr/>
        </p:nvSpPr>
        <p:spPr>
          <a:xfrm>
            <a:off x="1163740" y="2992128"/>
            <a:ext cx="1260000" cy="320400"/>
          </a:xfrm>
          <a:prstGeom prst="rect">
            <a:avLst/>
          </a:prstGeom>
          <a:noFill/>
          <a:ln>
            <a:solidFill>
              <a:schemeClr val="tx1"/>
            </a:solidFill>
          </a:ln>
        </p:spPr>
        <p:txBody>
          <a:bodyPr wrap="square" rtlCol="0">
            <a:spAutoFit/>
          </a:bodyPr>
          <a:lstStyle/>
          <a:p>
            <a:pPr algn="r"/>
            <a:r>
              <a:rPr lang="en-US" sz="1600" dirty="0"/>
              <a:t>1,000</a:t>
            </a:r>
          </a:p>
        </p:txBody>
      </p:sp>
      <p:sp>
        <p:nvSpPr>
          <p:cNvPr id="165" name="TextBox 164">
            <a:extLst>
              <a:ext uri="{FF2B5EF4-FFF2-40B4-BE49-F238E27FC236}">
                <a16:creationId xmlns:a16="http://schemas.microsoft.com/office/drawing/2014/main" id="{BC695486-00DD-41DE-A86B-DC679EFAE847}"/>
              </a:ext>
            </a:extLst>
          </p:cNvPr>
          <p:cNvSpPr txBox="1"/>
          <p:nvPr/>
        </p:nvSpPr>
        <p:spPr>
          <a:xfrm>
            <a:off x="251693" y="3312168"/>
            <a:ext cx="914400" cy="320400"/>
          </a:xfrm>
          <a:prstGeom prst="rect">
            <a:avLst/>
          </a:prstGeom>
          <a:noFill/>
          <a:ln>
            <a:solidFill>
              <a:schemeClr val="tx1"/>
            </a:solidFill>
          </a:ln>
        </p:spPr>
        <p:txBody>
          <a:bodyPr wrap="square" rtlCol="0">
            <a:spAutoFit/>
          </a:bodyPr>
          <a:lstStyle/>
          <a:p>
            <a:r>
              <a:rPr lang="en-US" sz="1600" dirty="0"/>
              <a:t>Charlie</a:t>
            </a:r>
          </a:p>
        </p:txBody>
      </p:sp>
      <p:sp>
        <p:nvSpPr>
          <p:cNvPr id="166" name="TextBox 165">
            <a:extLst>
              <a:ext uri="{FF2B5EF4-FFF2-40B4-BE49-F238E27FC236}">
                <a16:creationId xmlns:a16="http://schemas.microsoft.com/office/drawing/2014/main" id="{D15E05A5-AA0C-4B2C-99B6-BB908133894E}"/>
              </a:ext>
            </a:extLst>
          </p:cNvPr>
          <p:cNvSpPr txBox="1"/>
          <p:nvPr/>
        </p:nvSpPr>
        <p:spPr>
          <a:xfrm>
            <a:off x="1163740" y="3312168"/>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67" name="TextBox 166">
            <a:extLst>
              <a:ext uri="{FF2B5EF4-FFF2-40B4-BE49-F238E27FC236}">
                <a16:creationId xmlns:a16="http://schemas.microsoft.com/office/drawing/2014/main" id="{ECFC11FC-BA7D-403C-92EE-7E7472E056EC}"/>
              </a:ext>
            </a:extLst>
          </p:cNvPr>
          <p:cNvSpPr txBox="1"/>
          <p:nvPr/>
        </p:nvSpPr>
        <p:spPr>
          <a:xfrm>
            <a:off x="1793865" y="1778637"/>
            <a:ext cx="594861" cy="369332"/>
          </a:xfrm>
          <a:prstGeom prst="rect">
            <a:avLst/>
          </a:prstGeom>
          <a:noFill/>
        </p:spPr>
        <p:txBody>
          <a:bodyPr wrap="square" rtlCol="0">
            <a:spAutoFit/>
          </a:bodyPr>
          <a:lstStyle/>
          <a:p>
            <a:r>
              <a:rPr lang="en-US" b="1" dirty="0"/>
              <a:t>A</a:t>
            </a:r>
          </a:p>
        </p:txBody>
      </p:sp>
      <p:pic>
        <p:nvPicPr>
          <p:cNvPr id="168" name="Picture 167" descr="A picture containing object&#10;&#10;Description generated with high confidence">
            <a:extLst>
              <a:ext uri="{FF2B5EF4-FFF2-40B4-BE49-F238E27FC236}">
                <a16:creationId xmlns:a16="http://schemas.microsoft.com/office/drawing/2014/main" id="{E2B43E2D-42D2-4F58-AEBA-8F6D2317B604}"/>
              </a:ext>
            </a:extLst>
          </p:cNvPr>
          <p:cNvPicPr>
            <a:picLocks noChangeAspect="1"/>
          </p:cNvPicPr>
          <p:nvPr/>
        </p:nvPicPr>
        <p:blipFill>
          <a:blip r:embed="rId3"/>
          <a:stretch>
            <a:fillRect/>
          </a:stretch>
        </p:blipFill>
        <p:spPr>
          <a:xfrm>
            <a:off x="1038321" y="1622765"/>
            <a:ext cx="594360" cy="594360"/>
          </a:xfrm>
          <a:prstGeom prst="rect">
            <a:avLst/>
          </a:prstGeom>
        </p:spPr>
      </p:pic>
      <p:sp>
        <p:nvSpPr>
          <p:cNvPr id="169" name="TextBox 168">
            <a:extLst>
              <a:ext uri="{FF2B5EF4-FFF2-40B4-BE49-F238E27FC236}">
                <a16:creationId xmlns:a16="http://schemas.microsoft.com/office/drawing/2014/main" id="{D3C8E0E2-E78A-4B3A-ACD7-6CD9278C405A}"/>
              </a:ext>
            </a:extLst>
          </p:cNvPr>
          <p:cNvSpPr txBox="1"/>
          <p:nvPr/>
        </p:nvSpPr>
        <p:spPr>
          <a:xfrm>
            <a:off x="6637850" y="1635060"/>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70" name="TextBox 169">
            <a:extLst>
              <a:ext uri="{FF2B5EF4-FFF2-40B4-BE49-F238E27FC236}">
                <a16:creationId xmlns:a16="http://schemas.microsoft.com/office/drawing/2014/main" id="{CF28436A-E598-4FB3-9594-BA79A27D2E90}"/>
              </a:ext>
            </a:extLst>
          </p:cNvPr>
          <p:cNvSpPr txBox="1"/>
          <p:nvPr/>
        </p:nvSpPr>
        <p:spPr>
          <a:xfrm>
            <a:off x="7549897" y="1635060"/>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71" name="TextBox 170">
            <a:extLst>
              <a:ext uri="{FF2B5EF4-FFF2-40B4-BE49-F238E27FC236}">
                <a16:creationId xmlns:a16="http://schemas.microsoft.com/office/drawing/2014/main" id="{C0875D4F-85B6-4422-807E-9D6FE5ADEAFE}"/>
              </a:ext>
            </a:extLst>
          </p:cNvPr>
          <p:cNvSpPr txBox="1"/>
          <p:nvPr/>
        </p:nvSpPr>
        <p:spPr>
          <a:xfrm>
            <a:off x="6637849" y="1961678"/>
            <a:ext cx="914400" cy="320400"/>
          </a:xfrm>
          <a:prstGeom prst="rect">
            <a:avLst/>
          </a:prstGeom>
          <a:noFill/>
          <a:ln>
            <a:solidFill>
              <a:schemeClr val="tx1"/>
            </a:solidFill>
          </a:ln>
        </p:spPr>
        <p:txBody>
          <a:bodyPr wrap="square" rtlCol="0">
            <a:spAutoFit/>
          </a:bodyPr>
          <a:lstStyle/>
          <a:p>
            <a:r>
              <a:rPr lang="en-US" sz="1600" dirty="0"/>
              <a:t>Alice</a:t>
            </a:r>
          </a:p>
        </p:txBody>
      </p:sp>
      <p:sp>
        <p:nvSpPr>
          <p:cNvPr id="172" name="TextBox 171">
            <a:extLst>
              <a:ext uri="{FF2B5EF4-FFF2-40B4-BE49-F238E27FC236}">
                <a16:creationId xmlns:a16="http://schemas.microsoft.com/office/drawing/2014/main" id="{5B9C757B-1004-40A3-8E29-7392750AC882}"/>
              </a:ext>
            </a:extLst>
          </p:cNvPr>
          <p:cNvSpPr txBox="1"/>
          <p:nvPr/>
        </p:nvSpPr>
        <p:spPr>
          <a:xfrm>
            <a:off x="6637848" y="2281718"/>
            <a:ext cx="914400" cy="320400"/>
          </a:xfrm>
          <a:prstGeom prst="rect">
            <a:avLst/>
          </a:prstGeom>
          <a:noFill/>
          <a:ln>
            <a:solidFill>
              <a:schemeClr val="tx1"/>
            </a:solidFill>
          </a:ln>
        </p:spPr>
        <p:txBody>
          <a:bodyPr wrap="square" rtlCol="0">
            <a:spAutoFit/>
          </a:bodyPr>
          <a:lstStyle/>
          <a:p>
            <a:r>
              <a:rPr lang="en-US" sz="1600" dirty="0"/>
              <a:t>Bob</a:t>
            </a:r>
          </a:p>
        </p:txBody>
      </p:sp>
      <p:sp>
        <p:nvSpPr>
          <p:cNvPr id="173" name="TextBox 172">
            <a:extLst>
              <a:ext uri="{FF2B5EF4-FFF2-40B4-BE49-F238E27FC236}">
                <a16:creationId xmlns:a16="http://schemas.microsoft.com/office/drawing/2014/main" id="{0B8FC439-2B3F-4AA9-A637-781058DBDCF6}"/>
              </a:ext>
            </a:extLst>
          </p:cNvPr>
          <p:cNvSpPr txBox="1"/>
          <p:nvPr/>
        </p:nvSpPr>
        <p:spPr>
          <a:xfrm>
            <a:off x="6637848" y="2601758"/>
            <a:ext cx="914400" cy="320400"/>
          </a:xfrm>
          <a:prstGeom prst="rect">
            <a:avLst/>
          </a:prstGeom>
          <a:noFill/>
          <a:ln>
            <a:solidFill>
              <a:schemeClr val="tx1"/>
            </a:solidFill>
          </a:ln>
        </p:spPr>
        <p:txBody>
          <a:bodyPr wrap="square" rtlCol="0">
            <a:spAutoFit/>
          </a:bodyPr>
          <a:lstStyle/>
          <a:p>
            <a:r>
              <a:rPr lang="en-US" sz="1600" dirty="0"/>
              <a:t>Charlie</a:t>
            </a:r>
          </a:p>
        </p:txBody>
      </p:sp>
      <p:sp>
        <p:nvSpPr>
          <p:cNvPr id="174" name="TextBox 173">
            <a:extLst>
              <a:ext uri="{FF2B5EF4-FFF2-40B4-BE49-F238E27FC236}">
                <a16:creationId xmlns:a16="http://schemas.microsoft.com/office/drawing/2014/main" id="{5C59100E-9515-41C3-B96F-0EB450A645B5}"/>
              </a:ext>
            </a:extLst>
          </p:cNvPr>
          <p:cNvSpPr txBox="1"/>
          <p:nvPr/>
        </p:nvSpPr>
        <p:spPr>
          <a:xfrm>
            <a:off x="7549895" y="2601758"/>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75" name="TextBox 174">
            <a:extLst>
              <a:ext uri="{FF2B5EF4-FFF2-40B4-BE49-F238E27FC236}">
                <a16:creationId xmlns:a16="http://schemas.microsoft.com/office/drawing/2014/main" id="{3F2FE506-E78C-45E4-BFA5-A3C9837D3920}"/>
              </a:ext>
            </a:extLst>
          </p:cNvPr>
          <p:cNvSpPr txBox="1"/>
          <p:nvPr/>
        </p:nvSpPr>
        <p:spPr>
          <a:xfrm>
            <a:off x="8069949" y="1068227"/>
            <a:ext cx="594861" cy="369332"/>
          </a:xfrm>
          <a:prstGeom prst="rect">
            <a:avLst/>
          </a:prstGeom>
          <a:noFill/>
        </p:spPr>
        <p:txBody>
          <a:bodyPr wrap="square" rtlCol="0">
            <a:spAutoFit/>
          </a:bodyPr>
          <a:lstStyle/>
          <a:p>
            <a:r>
              <a:rPr lang="en-US" b="1" dirty="0"/>
              <a:t>B</a:t>
            </a:r>
          </a:p>
        </p:txBody>
      </p:sp>
      <p:pic>
        <p:nvPicPr>
          <p:cNvPr id="176" name="Picture 175" descr="A close up of sunglasses&#10;&#10;Description generated with high confidence">
            <a:extLst>
              <a:ext uri="{FF2B5EF4-FFF2-40B4-BE49-F238E27FC236}">
                <a16:creationId xmlns:a16="http://schemas.microsoft.com/office/drawing/2014/main" id="{8AA9EA3D-AEA0-4AE8-896E-CAC9386ACE24}"/>
              </a:ext>
            </a:extLst>
          </p:cNvPr>
          <p:cNvPicPr>
            <a:picLocks noChangeAspect="1"/>
          </p:cNvPicPr>
          <p:nvPr/>
        </p:nvPicPr>
        <p:blipFill>
          <a:blip r:embed="rId4"/>
          <a:stretch>
            <a:fillRect/>
          </a:stretch>
        </p:blipFill>
        <p:spPr>
          <a:xfrm>
            <a:off x="7475589" y="954091"/>
            <a:ext cx="594360" cy="594360"/>
          </a:xfrm>
          <a:prstGeom prst="rect">
            <a:avLst/>
          </a:prstGeom>
        </p:spPr>
      </p:pic>
      <p:sp>
        <p:nvSpPr>
          <p:cNvPr id="177" name="TextBox 176">
            <a:extLst>
              <a:ext uri="{FF2B5EF4-FFF2-40B4-BE49-F238E27FC236}">
                <a16:creationId xmlns:a16="http://schemas.microsoft.com/office/drawing/2014/main" id="{C9AA7A55-5E4A-4679-81FE-E904BB4C573C}"/>
              </a:ext>
            </a:extLst>
          </p:cNvPr>
          <p:cNvSpPr txBox="1"/>
          <p:nvPr/>
        </p:nvSpPr>
        <p:spPr>
          <a:xfrm>
            <a:off x="7549895" y="1961678"/>
            <a:ext cx="1260000" cy="320400"/>
          </a:xfrm>
          <a:prstGeom prst="rect">
            <a:avLst/>
          </a:prstGeom>
          <a:noFill/>
          <a:ln>
            <a:solidFill>
              <a:schemeClr val="tx1"/>
            </a:solidFill>
          </a:ln>
        </p:spPr>
        <p:txBody>
          <a:bodyPr wrap="square" rtlCol="0">
            <a:spAutoFit/>
          </a:bodyPr>
          <a:lstStyle/>
          <a:p>
            <a:pPr algn="r"/>
            <a:r>
              <a:rPr lang="en-US" sz="1600" dirty="0"/>
              <a:t>200 </a:t>
            </a:r>
            <a:r>
              <a:rPr lang="en-US" sz="1600" strike="sngStrike" dirty="0"/>
              <a:t>500</a:t>
            </a:r>
          </a:p>
        </p:txBody>
      </p:sp>
      <p:sp>
        <p:nvSpPr>
          <p:cNvPr id="178" name="TextBox 177">
            <a:extLst>
              <a:ext uri="{FF2B5EF4-FFF2-40B4-BE49-F238E27FC236}">
                <a16:creationId xmlns:a16="http://schemas.microsoft.com/office/drawing/2014/main" id="{9B6700DE-5614-47D3-9746-FD888A4D8C7E}"/>
              </a:ext>
            </a:extLst>
          </p:cNvPr>
          <p:cNvSpPr txBox="1"/>
          <p:nvPr/>
        </p:nvSpPr>
        <p:spPr>
          <a:xfrm>
            <a:off x="7549894" y="2281718"/>
            <a:ext cx="1260000" cy="320400"/>
          </a:xfrm>
          <a:prstGeom prst="rect">
            <a:avLst/>
          </a:prstGeom>
          <a:noFill/>
          <a:ln>
            <a:solidFill>
              <a:schemeClr val="tx1"/>
            </a:solidFill>
          </a:ln>
        </p:spPr>
        <p:txBody>
          <a:bodyPr wrap="square" rtlCol="0">
            <a:spAutoFit/>
          </a:bodyPr>
          <a:lstStyle/>
          <a:p>
            <a:pPr algn="r"/>
            <a:r>
              <a:rPr lang="en-US" sz="1600" dirty="0"/>
              <a:t>1,300 </a:t>
            </a:r>
            <a:r>
              <a:rPr lang="en-US" sz="1600" strike="sngStrike" dirty="0"/>
              <a:t>1,000</a:t>
            </a:r>
          </a:p>
        </p:txBody>
      </p:sp>
      <p:pic>
        <p:nvPicPr>
          <p:cNvPr id="179" name="Picture 178" descr="A drawing of a cartoon character&#10;&#10;Description generated with high confidence">
            <a:extLst>
              <a:ext uri="{FF2B5EF4-FFF2-40B4-BE49-F238E27FC236}">
                <a16:creationId xmlns:a16="http://schemas.microsoft.com/office/drawing/2014/main" id="{E21F541A-C97A-4304-B19F-97EA7FF0F688}"/>
              </a:ext>
            </a:extLst>
          </p:cNvPr>
          <p:cNvPicPr>
            <a:picLocks noChangeAspect="1"/>
          </p:cNvPicPr>
          <p:nvPr/>
        </p:nvPicPr>
        <p:blipFill>
          <a:blip r:embed="rId5"/>
          <a:stretch>
            <a:fillRect/>
          </a:stretch>
        </p:blipFill>
        <p:spPr>
          <a:xfrm>
            <a:off x="5444370" y="3411084"/>
            <a:ext cx="594861" cy="594861"/>
          </a:xfrm>
          <a:prstGeom prst="rect">
            <a:avLst/>
          </a:prstGeom>
        </p:spPr>
      </p:pic>
      <p:sp>
        <p:nvSpPr>
          <p:cNvPr id="180" name="TextBox 179">
            <a:extLst>
              <a:ext uri="{FF2B5EF4-FFF2-40B4-BE49-F238E27FC236}">
                <a16:creationId xmlns:a16="http://schemas.microsoft.com/office/drawing/2014/main" id="{FA159C6D-D201-41E4-882F-5F621225E590}"/>
              </a:ext>
            </a:extLst>
          </p:cNvPr>
          <p:cNvSpPr txBox="1"/>
          <p:nvPr/>
        </p:nvSpPr>
        <p:spPr>
          <a:xfrm>
            <a:off x="4616011" y="4097260"/>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81" name="TextBox 180">
            <a:extLst>
              <a:ext uri="{FF2B5EF4-FFF2-40B4-BE49-F238E27FC236}">
                <a16:creationId xmlns:a16="http://schemas.microsoft.com/office/drawing/2014/main" id="{20E8788D-B6E3-4021-A66A-C5875A3BD6B7}"/>
              </a:ext>
            </a:extLst>
          </p:cNvPr>
          <p:cNvSpPr txBox="1"/>
          <p:nvPr/>
        </p:nvSpPr>
        <p:spPr>
          <a:xfrm>
            <a:off x="5534636" y="4097260"/>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82" name="TextBox 181">
            <a:extLst>
              <a:ext uri="{FF2B5EF4-FFF2-40B4-BE49-F238E27FC236}">
                <a16:creationId xmlns:a16="http://schemas.microsoft.com/office/drawing/2014/main" id="{8FE8483E-1E9A-4666-A60C-AD248228BB50}"/>
              </a:ext>
            </a:extLst>
          </p:cNvPr>
          <p:cNvSpPr txBox="1"/>
          <p:nvPr/>
        </p:nvSpPr>
        <p:spPr>
          <a:xfrm>
            <a:off x="4616010" y="4417300"/>
            <a:ext cx="914400" cy="320400"/>
          </a:xfrm>
          <a:prstGeom prst="rect">
            <a:avLst/>
          </a:prstGeom>
          <a:noFill/>
          <a:ln>
            <a:solidFill>
              <a:schemeClr val="tx1"/>
            </a:solidFill>
          </a:ln>
        </p:spPr>
        <p:txBody>
          <a:bodyPr wrap="square" rtlCol="0">
            <a:spAutoFit/>
          </a:bodyPr>
          <a:lstStyle/>
          <a:p>
            <a:r>
              <a:rPr lang="en-US" sz="1600" dirty="0"/>
              <a:t>Alice</a:t>
            </a:r>
          </a:p>
        </p:txBody>
      </p:sp>
      <p:sp>
        <p:nvSpPr>
          <p:cNvPr id="183" name="TextBox 182">
            <a:extLst>
              <a:ext uri="{FF2B5EF4-FFF2-40B4-BE49-F238E27FC236}">
                <a16:creationId xmlns:a16="http://schemas.microsoft.com/office/drawing/2014/main" id="{C69591DC-AB7E-499B-B262-F75873CF9DAE}"/>
              </a:ext>
            </a:extLst>
          </p:cNvPr>
          <p:cNvSpPr txBox="1"/>
          <p:nvPr/>
        </p:nvSpPr>
        <p:spPr>
          <a:xfrm>
            <a:off x="5534635" y="4417300"/>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84" name="TextBox 183">
            <a:extLst>
              <a:ext uri="{FF2B5EF4-FFF2-40B4-BE49-F238E27FC236}">
                <a16:creationId xmlns:a16="http://schemas.microsoft.com/office/drawing/2014/main" id="{5667DABE-C378-4A6B-A371-34FD02BA1D46}"/>
              </a:ext>
            </a:extLst>
          </p:cNvPr>
          <p:cNvSpPr txBox="1"/>
          <p:nvPr/>
        </p:nvSpPr>
        <p:spPr>
          <a:xfrm>
            <a:off x="4616009" y="4737340"/>
            <a:ext cx="914400" cy="320400"/>
          </a:xfrm>
          <a:prstGeom prst="rect">
            <a:avLst/>
          </a:prstGeom>
          <a:noFill/>
          <a:ln>
            <a:solidFill>
              <a:schemeClr val="tx1"/>
            </a:solidFill>
          </a:ln>
        </p:spPr>
        <p:txBody>
          <a:bodyPr wrap="square" rtlCol="0">
            <a:spAutoFit/>
          </a:bodyPr>
          <a:lstStyle/>
          <a:p>
            <a:r>
              <a:rPr lang="en-US" sz="1600" dirty="0"/>
              <a:t>Bob</a:t>
            </a:r>
          </a:p>
        </p:txBody>
      </p:sp>
      <p:sp>
        <p:nvSpPr>
          <p:cNvPr id="185" name="TextBox 184">
            <a:extLst>
              <a:ext uri="{FF2B5EF4-FFF2-40B4-BE49-F238E27FC236}">
                <a16:creationId xmlns:a16="http://schemas.microsoft.com/office/drawing/2014/main" id="{D0336EF6-6154-4887-91A1-91592FC6F359}"/>
              </a:ext>
            </a:extLst>
          </p:cNvPr>
          <p:cNvSpPr txBox="1"/>
          <p:nvPr/>
        </p:nvSpPr>
        <p:spPr>
          <a:xfrm>
            <a:off x="5534634" y="4737340"/>
            <a:ext cx="1260000" cy="320400"/>
          </a:xfrm>
          <a:prstGeom prst="rect">
            <a:avLst/>
          </a:prstGeom>
          <a:noFill/>
          <a:ln>
            <a:solidFill>
              <a:schemeClr val="tx1"/>
            </a:solidFill>
          </a:ln>
        </p:spPr>
        <p:txBody>
          <a:bodyPr wrap="square" rtlCol="0">
            <a:spAutoFit/>
          </a:bodyPr>
          <a:lstStyle/>
          <a:p>
            <a:pPr algn="r"/>
            <a:r>
              <a:rPr lang="en-US" sz="1600" dirty="0"/>
              <a:t>1,000</a:t>
            </a:r>
          </a:p>
        </p:txBody>
      </p:sp>
      <p:sp>
        <p:nvSpPr>
          <p:cNvPr id="186" name="TextBox 185">
            <a:extLst>
              <a:ext uri="{FF2B5EF4-FFF2-40B4-BE49-F238E27FC236}">
                <a16:creationId xmlns:a16="http://schemas.microsoft.com/office/drawing/2014/main" id="{8751AC36-E141-44D0-80D2-E473E523236D}"/>
              </a:ext>
            </a:extLst>
          </p:cNvPr>
          <p:cNvSpPr txBox="1"/>
          <p:nvPr/>
        </p:nvSpPr>
        <p:spPr>
          <a:xfrm>
            <a:off x="4616009" y="5057380"/>
            <a:ext cx="914400" cy="320400"/>
          </a:xfrm>
          <a:prstGeom prst="rect">
            <a:avLst/>
          </a:prstGeom>
          <a:noFill/>
          <a:ln>
            <a:solidFill>
              <a:schemeClr val="tx1"/>
            </a:solidFill>
          </a:ln>
        </p:spPr>
        <p:txBody>
          <a:bodyPr wrap="square" rtlCol="0">
            <a:spAutoFit/>
          </a:bodyPr>
          <a:lstStyle/>
          <a:p>
            <a:r>
              <a:rPr lang="en-US" sz="1600" dirty="0"/>
              <a:t>Charlie</a:t>
            </a:r>
          </a:p>
        </p:txBody>
      </p:sp>
      <p:sp>
        <p:nvSpPr>
          <p:cNvPr id="187" name="TextBox 186">
            <a:extLst>
              <a:ext uri="{FF2B5EF4-FFF2-40B4-BE49-F238E27FC236}">
                <a16:creationId xmlns:a16="http://schemas.microsoft.com/office/drawing/2014/main" id="{3DB27BC5-AF5B-4E8C-828B-8ECC0D02637B}"/>
              </a:ext>
            </a:extLst>
          </p:cNvPr>
          <p:cNvSpPr txBox="1"/>
          <p:nvPr/>
        </p:nvSpPr>
        <p:spPr>
          <a:xfrm>
            <a:off x="5534634" y="5057380"/>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88" name="TextBox 187">
            <a:extLst>
              <a:ext uri="{FF2B5EF4-FFF2-40B4-BE49-F238E27FC236}">
                <a16:creationId xmlns:a16="http://schemas.microsoft.com/office/drawing/2014/main" id="{438FED98-BF88-4678-9469-A4A1111738B7}"/>
              </a:ext>
            </a:extLst>
          </p:cNvPr>
          <p:cNvSpPr txBox="1"/>
          <p:nvPr/>
        </p:nvSpPr>
        <p:spPr>
          <a:xfrm>
            <a:off x="6081978" y="3523849"/>
            <a:ext cx="594861" cy="308418"/>
          </a:xfrm>
          <a:prstGeom prst="rect">
            <a:avLst/>
          </a:prstGeom>
          <a:noFill/>
        </p:spPr>
        <p:txBody>
          <a:bodyPr wrap="square" rtlCol="0">
            <a:spAutoFit/>
          </a:bodyPr>
          <a:lstStyle/>
          <a:p>
            <a:r>
              <a:rPr lang="en-US" b="1" dirty="0"/>
              <a:t>C</a:t>
            </a:r>
          </a:p>
        </p:txBody>
      </p:sp>
      <p:cxnSp>
        <p:nvCxnSpPr>
          <p:cNvPr id="190" name="Straight Arrow Connector 189">
            <a:extLst>
              <a:ext uri="{FF2B5EF4-FFF2-40B4-BE49-F238E27FC236}">
                <a16:creationId xmlns:a16="http://schemas.microsoft.com/office/drawing/2014/main" id="{B051A5BC-4F12-4BC5-896C-2FBEBAA589C5}"/>
              </a:ext>
            </a:extLst>
          </p:cNvPr>
          <p:cNvCxnSpPr>
            <a:cxnSpLocks/>
            <a:stCxn id="167" idx="2"/>
            <a:endCxn id="176" idx="1"/>
          </p:cNvCxnSpPr>
          <p:nvPr/>
        </p:nvCxnSpPr>
        <p:spPr>
          <a:xfrm flipV="1">
            <a:off x="2091296" y="1251271"/>
            <a:ext cx="5384293" cy="89669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3" name="TextBox 192">
            <a:extLst>
              <a:ext uri="{FF2B5EF4-FFF2-40B4-BE49-F238E27FC236}">
                <a16:creationId xmlns:a16="http://schemas.microsoft.com/office/drawing/2014/main" id="{4937B92A-0DF8-437A-8143-5F7CD3842277}"/>
              </a:ext>
            </a:extLst>
          </p:cNvPr>
          <p:cNvSpPr txBox="1"/>
          <p:nvPr/>
        </p:nvSpPr>
        <p:spPr>
          <a:xfrm rot="21021470">
            <a:off x="3237476" y="1396049"/>
            <a:ext cx="2595419" cy="369332"/>
          </a:xfrm>
          <a:prstGeom prst="rect">
            <a:avLst/>
          </a:prstGeom>
          <a:noFill/>
        </p:spPr>
        <p:txBody>
          <a:bodyPr wrap="square" rtlCol="0">
            <a:spAutoFit/>
          </a:bodyPr>
          <a:lstStyle/>
          <a:p>
            <a:pPr algn="ctr"/>
            <a:r>
              <a:rPr lang="en-US" dirty="0"/>
              <a:t>Transfer 300 to Bob</a:t>
            </a:r>
          </a:p>
        </p:txBody>
      </p:sp>
      <p:cxnSp>
        <p:nvCxnSpPr>
          <p:cNvPr id="195" name="Straight Arrow Connector 194">
            <a:extLst>
              <a:ext uri="{FF2B5EF4-FFF2-40B4-BE49-F238E27FC236}">
                <a16:creationId xmlns:a16="http://schemas.microsoft.com/office/drawing/2014/main" id="{4C57DCFB-00D0-47F5-8E71-BEED1DA2CEF4}"/>
              </a:ext>
            </a:extLst>
          </p:cNvPr>
          <p:cNvCxnSpPr>
            <a:cxnSpLocks/>
            <a:stCxn id="167" idx="2"/>
          </p:cNvCxnSpPr>
          <p:nvPr/>
        </p:nvCxnSpPr>
        <p:spPr>
          <a:xfrm>
            <a:off x="2091296" y="2147969"/>
            <a:ext cx="2853237" cy="130957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8" name="TextBox 197">
            <a:extLst>
              <a:ext uri="{FF2B5EF4-FFF2-40B4-BE49-F238E27FC236}">
                <a16:creationId xmlns:a16="http://schemas.microsoft.com/office/drawing/2014/main" id="{FC2186E3-8082-4845-89AD-3E1132E05829}"/>
              </a:ext>
            </a:extLst>
          </p:cNvPr>
          <p:cNvSpPr txBox="1"/>
          <p:nvPr/>
        </p:nvSpPr>
        <p:spPr>
          <a:xfrm rot="1489679">
            <a:off x="2772557" y="2754136"/>
            <a:ext cx="2595419" cy="369332"/>
          </a:xfrm>
          <a:prstGeom prst="rect">
            <a:avLst/>
          </a:prstGeom>
          <a:noFill/>
        </p:spPr>
        <p:txBody>
          <a:bodyPr wrap="square" rtlCol="0">
            <a:spAutoFit/>
          </a:bodyPr>
          <a:lstStyle/>
          <a:p>
            <a:pPr algn="ctr"/>
            <a:r>
              <a:rPr lang="en-US" dirty="0"/>
              <a:t>Transfer 300 to Bob</a:t>
            </a:r>
          </a:p>
        </p:txBody>
      </p:sp>
      <p:sp>
        <p:nvSpPr>
          <p:cNvPr id="199" name="TextBox 198">
            <a:extLst>
              <a:ext uri="{FF2B5EF4-FFF2-40B4-BE49-F238E27FC236}">
                <a16:creationId xmlns:a16="http://schemas.microsoft.com/office/drawing/2014/main" id="{41D62BA8-F5E4-49C8-93AE-FA07D551BA51}"/>
              </a:ext>
            </a:extLst>
          </p:cNvPr>
          <p:cNvSpPr txBox="1"/>
          <p:nvPr/>
        </p:nvSpPr>
        <p:spPr>
          <a:xfrm>
            <a:off x="112413" y="4081636"/>
            <a:ext cx="4061654"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t>Likeliness of failure increases with no of ledger copies</a:t>
            </a:r>
          </a:p>
        </p:txBody>
      </p:sp>
      <p:grpSp>
        <p:nvGrpSpPr>
          <p:cNvPr id="38" name="Group 37">
            <a:extLst>
              <a:ext uri="{FF2B5EF4-FFF2-40B4-BE49-F238E27FC236}">
                <a16:creationId xmlns:a16="http://schemas.microsoft.com/office/drawing/2014/main" id="{D03D0256-D460-4C5D-BC19-64486607FB2A}"/>
              </a:ext>
            </a:extLst>
          </p:cNvPr>
          <p:cNvGrpSpPr/>
          <p:nvPr/>
        </p:nvGrpSpPr>
        <p:grpSpPr>
          <a:xfrm rot="1466418">
            <a:off x="4853843" y="3254682"/>
            <a:ext cx="286328" cy="415636"/>
            <a:chOff x="4535053" y="3689573"/>
            <a:chExt cx="286328" cy="415636"/>
          </a:xfrm>
        </p:grpSpPr>
        <p:cxnSp>
          <p:nvCxnSpPr>
            <p:cNvPr id="39" name="Straight Connector 38">
              <a:extLst>
                <a:ext uri="{FF2B5EF4-FFF2-40B4-BE49-F238E27FC236}">
                  <a16:creationId xmlns:a16="http://schemas.microsoft.com/office/drawing/2014/main" id="{5D1D76AA-DB4D-40BD-BA5B-DFF62D8AAEDA}"/>
                </a:ext>
              </a:extLst>
            </p:cNvPr>
            <p:cNvCxnSpPr/>
            <p:nvPr/>
          </p:nvCxnSpPr>
          <p:spPr>
            <a:xfrm flipH="1">
              <a:off x="4535053" y="3689573"/>
              <a:ext cx="286328" cy="41563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1DE1B0E7-129E-4401-A3C0-92EC0C1FE3AB}"/>
                </a:ext>
              </a:extLst>
            </p:cNvPr>
            <p:cNvCxnSpPr>
              <a:cxnSpLocks/>
            </p:cNvCxnSpPr>
            <p:nvPr/>
          </p:nvCxnSpPr>
          <p:spPr>
            <a:xfrm>
              <a:off x="4535053" y="3689573"/>
              <a:ext cx="286328" cy="41563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43</a:t>
            </a:fld>
            <a:r>
              <a:rPr lang="en-AU"/>
              <a:t>  |</a:t>
            </a:r>
            <a:endParaRPr lang="en-AU" dirty="0"/>
          </a:p>
        </p:txBody>
      </p:sp>
    </p:spTree>
    <p:extLst>
      <p:ext uri="{BB962C8B-B14F-4D97-AF65-F5344CB8AC3E}">
        <p14:creationId xmlns:p14="http://schemas.microsoft.com/office/powerpoint/2010/main" val="4245608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862F5-20EB-46CB-B703-B9B5B9DA9245}"/>
              </a:ext>
            </a:extLst>
          </p:cNvPr>
          <p:cNvSpPr>
            <a:spLocks noGrp="1"/>
          </p:cNvSpPr>
          <p:nvPr>
            <p:ph type="title"/>
          </p:nvPr>
        </p:nvSpPr>
        <p:spPr/>
        <p:txBody>
          <a:bodyPr/>
          <a:lstStyle/>
          <a:p>
            <a:r>
              <a:rPr lang="en-US" dirty="0"/>
              <a:t>Double Spending Problem</a:t>
            </a:r>
            <a:endParaRPr lang="en-AU" dirty="0"/>
          </a:p>
        </p:txBody>
      </p:sp>
      <p:sp>
        <p:nvSpPr>
          <p:cNvPr id="159" name="TextBox 158">
            <a:extLst>
              <a:ext uri="{FF2B5EF4-FFF2-40B4-BE49-F238E27FC236}">
                <a16:creationId xmlns:a16="http://schemas.microsoft.com/office/drawing/2014/main" id="{8C9634CC-F817-440E-879A-705EC6670EC4}"/>
              </a:ext>
            </a:extLst>
          </p:cNvPr>
          <p:cNvSpPr txBox="1"/>
          <p:nvPr/>
        </p:nvSpPr>
        <p:spPr>
          <a:xfrm>
            <a:off x="251695" y="2365269"/>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60" name="TextBox 159">
            <a:extLst>
              <a:ext uri="{FF2B5EF4-FFF2-40B4-BE49-F238E27FC236}">
                <a16:creationId xmlns:a16="http://schemas.microsoft.com/office/drawing/2014/main" id="{87E8FC41-3E9C-4F63-B88F-EE7E02A0CE63}"/>
              </a:ext>
            </a:extLst>
          </p:cNvPr>
          <p:cNvSpPr txBox="1"/>
          <p:nvPr/>
        </p:nvSpPr>
        <p:spPr>
          <a:xfrm>
            <a:off x="1163742" y="2365269"/>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61" name="TextBox 160">
            <a:extLst>
              <a:ext uri="{FF2B5EF4-FFF2-40B4-BE49-F238E27FC236}">
                <a16:creationId xmlns:a16="http://schemas.microsoft.com/office/drawing/2014/main" id="{D9A10AE9-80EB-4ACE-A6CF-B4F6F40720DD}"/>
              </a:ext>
            </a:extLst>
          </p:cNvPr>
          <p:cNvSpPr txBox="1"/>
          <p:nvPr/>
        </p:nvSpPr>
        <p:spPr>
          <a:xfrm>
            <a:off x="251694" y="2691887"/>
            <a:ext cx="914400" cy="320400"/>
          </a:xfrm>
          <a:prstGeom prst="rect">
            <a:avLst/>
          </a:prstGeom>
          <a:noFill/>
          <a:ln>
            <a:solidFill>
              <a:schemeClr val="tx1"/>
            </a:solidFill>
          </a:ln>
        </p:spPr>
        <p:txBody>
          <a:bodyPr wrap="square" rtlCol="0">
            <a:spAutoFit/>
          </a:bodyPr>
          <a:lstStyle/>
          <a:p>
            <a:r>
              <a:rPr lang="en-US" sz="1600" dirty="0"/>
              <a:t>Alice</a:t>
            </a:r>
          </a:p>
        </p:txBody>
      </p:sp>
      <p:sp>
        <p:nvSpPr>
          <p:cNvPr id="162" name="TextBox 161">
            <a:extLst>
              <a:ext uri="{FF2B5EF4-FFF2-40B4-BE49-F238E27FC236}">
                <a16:creationId xmlns:a16="http://schemas.microsoft.com/office/drawing/2014/main" id="{08A19EC1-CA3B-47EB-A14C-0FD5B98EE7AC}"/>
              </a:ext>
            </a:extLst>
          </p:cNvPr>
          <p:cNvSpPr txBox="1"/>
          <p:nvPr/>
        </p:nvSpPr>
        <p:spPr>
          <a:xfrm>
            <a:off x="1163741" y="2691887"/>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63" name="TextBox 162">
            <a:extLst>
              <a:ext uri="{FF2B5EF4-FFF2-40B4-BE49-F238E27FC236}">
                <a16:creationId xmlns:a16="http://schemas.microsoft.com/office/drawing/2014/main" id="{2044ACB2-3846-4D68-B77B-858EEF90FE15}"/>
              </a:ext>
            </a:extLst>
          </p:cNvPr>
          <p:cNvSpPr txBox="1"/>
          <p:nvPr/>
        </p:nvSpPr>
        <p:spPr>
          <a:xfrm>
            <a:off x="251693" y="3011927"/>
            <a:ext cx="914400" cy="320400"/>
          </a:xfrm>
          <a:prstGeom prst="rect">
            <a:avLst/>
          </a:prstGeom>
          <a:noFill/>
          <a:ln>
            <a:solidFill>
              <a:schemeClr val="tx1"/>
            </a:solidFill>
          </a:ln>
        </p:spPr>
        <p:txBody>
          <a:bodyPr wrap="square" rtlCol="0">
            <a:spAutoFit/>
          </a:bodyPr>
          <a:lstStyle/>
          <a:p>
            <a:r>
              <a:rPr lang="en-US" sz="1600" dirty="0"/>
              <a:t>Bob</a:t>
            </a:r>
          </a:p>
        </p:txBody>
      </p:sp>
      <p:sp>
        <p:nvSpPr>
          <p:cNvPr id="164" name="TextBox 163">
            <a:extLst>
              <a:ext uri="{FF2B5EF4-FFF2-40B4-BE49-F238E27FC236}">
                <a16:creationId xmlns:a16="http://schemas.microsoft.com/office/drawing/2014/main" id="{56269FC3-9785-4B2E-8147-0143AEB24662}"/>
              </a:ext>
            </a:extLst>
          </p:cNvPr>
          <p:cNvSpPr txBox="1"/>
          <p:nvPr/>
        </p:nvSpPr>
        <p:spPr>
          <a:xfrm>
            <a:off x="1163740" y="3011927"/>
            <a:ext cx="1260000" cy="320400"/>
          </a:xfrm>
          <a:prstGeom prst="rect">
            <a:avLst/>
          </a:prstGeom>
          <a:noFill/>
          <a:ln>
            <a:solidFill>
              <a:schemeClr val="tx1"/>
            </a:solidFill>
          </a:ln>
        </p:spPr>
        <p:txBody>
          <a:bodyPr wrap="square" rtlCol="0">
            <a:spAutoFit/>
          </a:bodyPr>
          <a:lstStyle/>
          <a:p>
            <a:pPr algn="r"/>
            <a:r>
              <a:rPr lang="en-US" sz="1600" dirty="0"/>
              <a:t>1,000</a:t>
            </a:r>
          </a:p>
        </p:txBody>
      </p:sp>
      <p:sp>
        <p:nvSpPr>
          <p:cNvPr id="165" name="TextBox 164">
            <a:extLst>
              <a:ext uri="{FF2B5EF4-FFF2-40B4-BE49-F238E27FC236}">
                <a16:creationId xmlns:a16="http://schemas.microsoft.com/office/drawing/2014/main" id="{BC695486-00DD-41DE-A86B-DC679EFAE847}"/>
              </a:ext>
            </a:extLst>
          </p:cNvPr>
          <p:cNvSpPr txBox="1"/>
          <p:nvPr/>
        </p:nvSpPr>
        <p:spPr>
          <a:xfrm>
            <a:off x="251693" y="3331967"/>
            <a:ext cx="914400" cy="320400"/>
          </a:xfrm>
          <a:prstGeom prst="rect">
            <a:avLst/>
          </a:prstGeom>
          <a:noFill/>
          <a:ln>
            <a:solidFill>
              <a:schemeClr val="tx1"/>
            </a:solidFill>
          </a:ln>
        </p:spPr>
        <p:txBody>
          <a:bodyPr wrap="square" rtlCol="0">
            <a:spAutoFit/>
          </a:bodyPr>
          <a:lstStyle/>
          <a:p>
            <a:r>
              <a:rPr lang="en-US" sz="1600" dirty="0"/>
              <a:t>Charlie</a:t>
            </a:r>
          </a:p>
        </p:txBody>
      </p:sp>
      <p:sp>
        <p:nvSpPr>
          <p:cNvPr id="166" name="TextBox 165">
            <a:extLst>
              <a:ext uri="{FF2B5EF4-FFF2-40B4-BE49-F238E27FC236}">
                <a16:creationId xmlns:a16="http://schemas.microsoft.com/office/drawing/2014/main" id="{D15E05A5-AA0C-4B2C-99B6-BB908133894E}"/>
              </a:ext>
            </a:extLst>
          </p:cNvPr>
          <p:cNvSpPr txBox="1"/>
          <p:nvPr/>
        </p:nvSpPr>
        <p:spPr>
          <a:xfrm>
            <a:off x="1163740" y="3331967"/>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67" name="TextBox 166">
            <a:extLst>
              <a:ext uri="{FF2B5EF4-FFF2-40B4-BE49-F238E27FC236}">
                <a16:creationId xmlns:a16="http://schemas.microsoft.com/office/drawing/2014/main" id="{ECFC11FC-BA7D-403C-92EE-7E7472E056EC}"/>
              </a:ext>
            </a:extLst>
          </p:cNvPr>
          <p:cNvSpPr txBox="1"/>
          <p:nvPr/>
        </p:nvSpPr>
        <p:spPr>
          <a:xfrm>
            <a:off x="1793865" y="1798436"/>
            <a:ext cx="594861" cy="369332"/>
          </a:xfrm>
          <a:prstGeom prst="rect">
            <a:avLst/>
          </a:prstGeom>
          <a:noFill/>
        </p:spPr>
        <p:txBody>
          <a:bodyPr wrap="square" rtlCol="0">
            <a:spAutoFit/>
          </a:bodyPr>
          <a:lstStyle/>
          <a:p>
            <a:r>
              <a:rPr lang="en-US" b="1" dirty="0"/>
              <a:t>A</a:t>
            </a:r>
          </a:p>
        </p:txBody>
      </p:sp>
      <p:pic>
        <p:nvPicPr>
          <p:cNvPr id="168" name="Picture 167" descr="A picture containing object&#10;&#10;Description generated with high confidence">
            <a:extLst>
              <a:ext uri="{FF2B5EF4-FFF2-40B4-BE49-F238E27FC236}">
                <a16:creationId xmlns:a16="http://schemas.microsoft.com/office/drawing/2014/main" id="{E2B43E2D-42D2-4F58-AEBA-8F6D2317B604}"/>
              </a:ext>
            </a:extLst>
          </p:cNvPr>
          <p:cNvPicPr>
            <a:picLocks noChangeAspect="1"/>
          </p:cNvPicPr>
          <p:nvPr/>
        </p:nvPicPr>
        <p:blipFill>
          <a:blip r:embed="rId3"/>
          <a:stretch>
            <a:fillRect/>
          </a:stretch>
        </p:blipFill>
        <p:spPr>
          <a:xfrm>
            <a:off x="1038321" y="1642564"/>
            <a:ext cx="594360" cy="594360"/>
          </a:xfrm>
          <a:prstGeom prst="rect">
            <a:avLst/>
          </a:prstGeom>
        </p:spPr>
      </p:pic>
      <p:sp>
        <p:nvSpPr>
          <p:cNvPr id="169" name="TextBox 168">
            <a:extLst>
              <a:ext uri="{FF2B5EF4-FFF2-40B4-BE49-F238E27FC236}">
                <a16:creationId xmlns:a16="http://schemas.microsoft.com/office/drawing/2014/main" id="{D3C8E0E2-E78A-4B3A-ACD7-6CD9278C405A}"/>
              </a:ext>
            </a:extLst>
          </p:cNvPr>
          <p:cNvSpPr txBox="1"/>
          <p:nvPr/>
        </p:nvSpPr>
        <p:spPr>
          <a:xfrm>
            <a:off x="6646310" y="1654859"/>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70" name="TextBox 169">
            <a:extLst>
              <a:ext uri="{FF2B5EF4-FFF2-40B4-BE49-F238E27FC236}">
                <a16:creationId xmlns:a16="http://schemas.microsoft.com/office/drawing/2014/main" id="{CF28436A-E598-4FB3-9594-BA79A27D2E90}"/>
              </a:ext>
            </a:extLst>
          </p:cNvPr>
          <p:cNvSpPr txBox="1"/>
          <p:nvPr/>
        </p:nvSpPr>
        <p:spPr>
          <a:xfrm>
            <a:off x="7558357" y="1654859"/>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71" name="TextBox 170">
            <a:extLst>
              <a:ext uri="{FF2B5EF4-FFF2-40B4-BE49-F238E27FC236}">
                <a16:creationId xmlns:a16="http://schemas.microsoft.com/office/drawing/2014/main" id="{C0875D4F-85B6-4422-807E-9D6FE5ADEAFE}"/>
              </a:ext>
            </a:extLst>
          </p:cNvPr>
          <p:cNvSpPr txBox="1"/>
          <p:nvPr/>
        </p:nvSpPr>
        <p:spPr>
          <a:xfrm>
            <a:off x="6646309" y="1981477"/>
            <a:ext cx="914400" cy="320400"/>
          </a:xfrm>
          <a:prstGeom prst="rect">
            <a:avLst/>
          </a:prstGeom>
          <a:noFill/>
          <a:ln>
            <a:solidFill>
              <a:schemeClr val="tx1"/>
            </a:solidFill>
          </a:ln>
        </p:spPr>
        <p:txBody>
          <a:bodyPr wrap="square" rtlCol="0">
            <a:spAutoFit/>
          </a:bodyPr>
          <a:lstStyle/>
          <a:p>
            <a:r>
              <a:rPr lang="en-US" sz="1600" dirty="0"/>
              <a:t>Alice</a:t>
            </a:r>
          </a:p>
        </p:txBody>
      </p:sp>
      <p:sp>
        <p:nvSpPr>
          <p:cNvPr id="172" name="TextBox 171">
            <a:extLst>
              <a:ext uri="{FF2B5EF4-FFF2-40B4-BE49-F238E27FC236}">
                <a16:creationId xmlns:a16="http://schemas.microsoft.com/office/drawing/2014/main" id="{5B9C757B-1004-40A3-8E29-7392750AC882}"/>
              </a:ext>
            </a:extLst>
          </p:cNvPr>
          <p:cNvSpPr txBox="1"/>
          <p:nvPr/>
        </p:nvSpPr>
        <p:spPr>
          <a:xfrm>
            <a:off x="6646308" y="2301517"/>
            <a:ext cx="914400" cy="320400"/>
          </a:xfrm>
          <a:prstGeom prst="rect">
            <a:avLst/>
          </a:prstGeom>
          <a:noFill/>
          <a:ln>
            <a:solidFill>
              <a:schemeClr val="tx1"/>
            </a:solidFill>
          </a:ln>
        </p:spPr>
        <p:txBody>
          <a:bodyPr wrap="square" rtlCol="0">
            <a:spAutoFit/>
          </a:bodyPr>
          <a:lstStyle/>
          <a:p>
            <a:r>
              <a:rPr lang="en-US" sz="1600" dirty="0"/>
              <a:t>Bob</a:t>
            </a:r>
          </a:p>
        </p:txBody>
      </p:sp>
      <p:sp>
        <p:nvSpPr>
          <p:cNvPr id="173" name="TextBox 172">
            <a:extLst>
              <a:ext uri="{FF2B5EF4-FFF2-40B4-BE49-F238E27FC236}">
                <a16:creationId xmlns:a16="http://schemas.microsoft.com/office/drawing/2014/main" id="{0B8FC439-2B3F-4AA9-A637-781058DBDCF6}"/>
              </a:ext>
            </a:extLst>
          </p:cNvPr>
          <p:cNvSpPr txBox="1"/>
          <p:nvPr/>
        </p:nvSpPr>
        <p:spPr>
          <a:xfrm>
            <a:off x="6646308" y="2621557"/>
            <a:ext cx="914400" cy="320400"/>
          </a:xfrm>
          <a:prstGeom prst="rect">
            <a:avLst/>
          </a:prstGeom>
          <a:noFill/>
          <a:ln>
            <a:solidFill>
              <a:schemeClr val="tx1"/>
            </a:solidFill>
          </a:ln>
        </p:spPr>
        <p:txBody>
          <a:bodyPr wrap="square" rtlCol="0">
            <a:spAutoFit/>
          </a:bodyPr>
          <a:lstStyle/>
          <a:p>
            <a:r>
              <a:rPr lang="en-US" sz="1600" dirty="0"/>
              <a:t>Charlie</a:t>
            </a:r>
          </a:p>
        </p:txBody>
      </p:sp>
      <p:sp>
        <p:nvSpPr>
          <p:cNvPr id="174" name="TextBox 173">
            <a:extLst>
              <a:ext uri="{FF2B5EF4-FFF2-40B4-BE49-F238E27FC236}">
                <a16:creationId xmlns:a16="http://schemas.microsoft.com/office/drawing/2014/main" id="{5C59100E-9515-41C3-B96F-0EB450A645B5}"/>
              </a:ext>
            </a:extLst>
          </p:cNvPr>
          <p:cNvSpPr txBox="1"/>
          <p:nvPr/>
        </p:nvSpPr>
        <p:spPr>
          <a:xfrm>
            <a:off x="7558355" y="2621557"/>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75" name="TextBox 174">
            <a:extLst>
              <a:ext uri="{FF2B5EF4-FFF2-40B4-BE49-F238E27FC236}">
                <a16:creationId xmlns:a16="http://schemas.microsoft.com/office/drawing/2014/main" id="{3F2FE506-E78C-45E4-BFA5-A3C9837D3920}"/>
              </a:ext>
            </a:extLst>
          </p:cNvPr>
          <p:cNvSpPr txBox="1"/>
          <p:nvPr/>
        </p:nvSpPr>
        <p:spPr>
          <a:xfrm>
            <a:off x="8069949" y="1088026"/>
            <a:ext cx="594861" cy="369332"/>
          </a:xfrm>
          <a:prstGeom prst="rect">
            <a:avLst/>
          </a:prstGeom>
          <a:noFill/>
        </p:spPr>
        <p:txBody>
          <a:bodyPr wrap="square" rtlCol="0">
            <a:spAutoFit/>
          </a:bodyPr>
          <a:lstStyle/>
          <a:p>
            <a:r>
              <a:rPr lang="en-US" b="1" dirty="0"/>
              <a:t>B</a:t>
            </a:r>
          </a:p>
        </p:txBody>
      </p:sp>
      <p:pic>
        <p:nvPicPr>
          <p:cNvPr id="176" name="Picture 175" descr="A close up of sunglasses&#10;&#10;Description generated with high confidence">
            <a:extLst>
              <a:ext uri="{FF2B5EF4-FFF2-40B4-BE49-F238E27FC236}">
                <a16:creationId xmlns:a16="http://schemas.microsoft.com/office/drawing/2014/main" id="{8AA9EA3D-AEA0-4AE8-896E-CAC9386ACE24}"/>
              </a:ext>
            </a:extLst>
          </p:cNvPr>
          <p:cNvPicPr>
            <a:picLocks noChangeAspect="1"/>
          </p:cNvPicPr>
          <p:nvPr/>
        </p:nvPicPr>
        <p:blipFill>
          <a:blip r:embed="rId4"/>
          <a:stretch>
            <a:fillRect/>
          </a:stretch>
        </p:blipFill>
        <p:spPr>
          <a:xfrm>
            <a:off x="7475589" y="973890"/>
            <a:ext cx="594360" cy="594360"/>
          </a:xfrm>
          <a:prstGeom prst="rect">
            <a:avLst/>
          </a:prstGeom>
        </p:spPr>
      </p:pic>
      <p:sp>
        <p:nvSpPr>
          <p:cNvPr id="177" name="TextBox 176">
            <a:extLst>
              <a:ext uri="{FF2B5EF4-FFF2-40B4-BE49-F238E27FC236}">
                <a16:creationId xmlns:a16="http://schemas.microsoft.com/office/drawing/2014/main" id="{C9AA7A55-5E4A-4679-81FE-E904BB4C573C}"/>
              </a:ext>
            </a:extLst>
          </p:cNvPr>
          <p:cNvSpPr txBox="1"/>
          <p:nvPr/>
        </p:nvSpPr>
        <p:spPr>
          <a:xfrm>
            <a:off x="7558355" y="1981477"/>
            <a:ext cx="1260000" cy="320400"/>
          </a:xfrm>
          <a:prstGeom prst="rect">
            <a:avLst/>
          </a:prstGeom>
          <a:noFill/>
          <a:ln>
            <a:solidFill>
              <a:schemeClr val="tx1"/>
            </a:solidFill>
          </a:ln>
        </p:spPr>
        <p:txBody>
          <a:bodyPr wrap="square" rtlCol="0">
            <a:spAutoFit/>
          </a:bodyPr>
          <a:lstStyle/>
          <a:p>
            <a:pPr algn="r"/>
            <a:r>
              <a:rPr lang="en-US" sz="1600" dirty="0"/>
              <a:t>200 </a:t>
            </a:r>
            <a:r>
              <a:rPr lang="en-US" sz="1600" strike="sngStrike" dirty="0"/>
              <a:t>500</a:t>
            </a:r>
          </a:p>
        </p:txBody>
      </p:sp>
      <p:sp>
        <p:nvSpPr>
          <p:cNvPr id="178" name="TextBox 177">
            <a:extLst>
              <a:ext uri="{FF2B5EF4-FFF2-40B4-BE49-F238E27FC236}">
                <a16:creationId xmlns:a16="http://schemas.microsoft.com/office/drawing/2014/main" id="{9B6700DE-5614-47D3-9746-FD888A4D8C7E}"/>
              </a:ext>
            </a:extLst>
          </p:cNvPr>
          <p:cNvSpPr txBox="1"/>
          <p:nvPr/>
        </p:nvSpPr>
        <p:spPr>
          <a:xfrm>
            <a:off x="7558354" y="2301517"/>
            <a:ext cx="1260000" cy="320400"/>
          </a:xfrm>
          <a:prstGeom prst="rect">
            <a:avLst/>
          </a:prstGeom>
          <a:noFill/>
          <a:ln>
            <a:solidFill>
              <a:schemeClr val="tx1"/>
            </a:solidFill>
          </a:ln>
        </p:spPr>
        <p:txBody>
          <a:bodyPr wrap="square" rtlCol="0">
            <a:spAutoFit/>
          </a:bodyPr>
          <a:lstStyle/>
          <a:p>
            <a:pPr algn="r"/>
            <a:r>
              <a:rPr lang="en-US" sz="1600" dirty="0"/>
              <a:t>1,300 </a:t>
            </a:r>
            <a:r>
              <a:rPr lang="en-US" sz="1600" strike="sngStrike" dirty="0"/>
              <a:t>1,000</a:t>
            </a:r>
          </a:p>
        </p:txBody>
      </p:sp>
      <p:pic>
        <p:nvPicPr>
          <p:cNvPr id="179" name="Picture 178" descr="A drawing of a cartoon character&#10;&#10;Description generated with high confidence">
            <a:extLst>
              <a:ext uri="{FF2B5EF4-FFF2-40B4-BE49-F238E27FC236}">
                <a16:creationId xmlns:a16="http://schemas.microsoft.com/office/drawing/2014/main" id="{E21F541A-C97A-4304-B19F-97EA7FF0F688}"/>
              </a:ext>
            </a:extLst>
          </p:cNvPr>
          <p:cNvPicPr>
            <a:picLocks noChangeAspect="1"/>
          </p:cNvPicPr>
          <p:nvPr/>
        </p:nvPicPr>
        <p:blipFill>
          <a:blip r:embed="rId5"/>
          <a:stretch>
            <a:fillRect/>
          </a:stretch>
        </p:blipFill>
        <p:spPr>
          <a:xfrm>
            <a:off x="5507395" y="3411084"/>
            <a:ext cx="594861" cy="594861"/>
          </a:xfrm>
          <a:prstGeom prst="rect">
            <a:avLst/>
          </a:prstGeom>
        </p:spPr>
      </p:pic>
      <p:sp>
        <p:nvSpPr>
          <p:cNvPr id="180" name="TextBox 179">
            <a:extLst>
              <a:ext uri="{FF2B5EF4-FFF2-40B4-BE49-F238E27FC236}">
                <a16:creationId xmlns:a16="http://schemas.microsoft.com/office/drawing/2014/main" id="{FA159C6D-D201-41E4-882F-5F621225E590}"/>
              </a:ext>
            </a:extLst>
          </p:cNvPr>
          <p:cNvSpPr txBox="1"/>
          <p:nvPr/>
        </p:nvSpPr>
        <p:spPr>
          <a:xfrm>
            <a:off x="4645168" y="4097260"/>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81" name="TextBox 180">
            <a:extLst>
              <a:ext uri="{FF2B5EF4-FFF2-40B4-BE49-F238E27FC236}">
                <a16:creationId xmlns:a16="http://schemas.microsoft.com/office/drawing/2014/main" id="{20E8788D-B6E3-4021-A66A-C5875A3BD6B7}"/>
              </a:ext>
            </a:extLst>
          </p:cNvPr>
          <p:cNvSpPr txBox="1"/>
          <p:nvPr/>
        </p:nvSpPr>
        <p:spPr>
          <a:xfrm>
            <a:off x="5557215" y="4097260"/>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82" name="TextBox 181">
            <a:extLst>
              <a:ext uri="{FF2B5EF4-FFF2-40B4-BE49-F238E27FC236}">
                <a16:creationId xmlns:a16="http://schemas.microsoft.com/office/drawing/2014/main" id="{8FE8483E-1E9A-4666-A60C-AD248228BB50}"/>
              </a:ext>
            </a:extLst>
          </p:cNvPr>
          <p:cNvSpPr txBox="1"/>
          <p:nvPr/>
        </p:nvSpPr>
        <p:spPr>
          <a:xfrm>
            <a:off x="4645167" y="4417300"/>
            <a:ext cx="914400" cy="320400"/>
          </a:xfrm>
          <a:prstGeom prst="rect">
            <a:avLst/>
          </a:prstGeom>
          <a:noFill/>
          <a:ln>
            <a:solidFill>
              <a:schemeClr val="tx1"/>
            </a:solidFill>
          </a:ln>
        </p:spPr>
        <p:txBody>
          <a:bodyPr wrap="square" rtlCol="0">
            <a:spAutoFit/>
          </a:bodyPr>
          <a:lstStyle/>
          <a:p>
            <a:r>
              <a:rPr lang="en-US" sz="1600" dirty="0"/>
              <a:t>Alice</a:t>
            </a:r>
          </a:p>
        </p:txBody>
      </p:sp>
      <p:sp>
        <p:nvSpPr>
          <p:cNvPr id="183" name="TextBox 182">
            <a:extLst>
              <a:ext uri="{FF2B5EF4-FFF2-40B4-BE49-F238E27FC236}">
                <a16:creationId xmlns:a16="http://schemas.microsoft.com/office/drawing/2014/main" id="{C69591DC-AB7E-499B-B262-F75873CF9DAE}"/>
              </a:ext>
            </a:extLst>
          </p:cNvPr>
          <p:cNvSpPr txBox="1"/>
          <p:nvPr/>
        </p:nvSpPr>
        <p:spPr>
          <a:xfrm>
            <a:off x="5557214" y="4417300"/>
            <a:ext cx="1260000" cy="320400"/>
          </a:xfrm>
          <a:prstGeom prst="rect">
            <a:avLst/>
          </a:prstGeom>
          <a:noFill/>
          <a:ln>
            <a:solidFill>
              <a:schemeClr val="tx1"/>
            </a:solidFill>
          </a:ln>
        </p:spPr>
        <p:txBody>
          <a:bodyPr wrap="square" rtlCol="0">
            <a:spAutoFit/>
          </a:bodyPr>
          <a:lstStyle/>
          <a:p>
            <a:pPr algn="r"/>
            <a:r>
              <a:rPr lang="en-US" sz="1600" dirty="0"/>
              <a:t>100 </a:t>
            </a:r>
            <a:r>
              <a:rPr lang="en-US" sz="1600" strike="sngStrike" dirty="0"/>
              <a:t>500</a:t>
            </a:r>
          </a:p>
        </p:txBody>
      </p:sp>
      <p:sp>
        <p:nvSpPr>
          <p:cNvPr id="184" name="TextBox 183">
            <a:extLst>
              <a:ext uri="{FF2B5EF4-FFF2-40B4-BE49-F238E27FC236}">
                <a16:creationId xmlns:a16="http://schemas.microsoft.com/office/drawing/2014/main" id="{5667DABE-C378-4A6B-A371-34FD02BA1D46}"/>
              </a:ext>
            </a:extLst>
          </p:cNvPr>
          <p:cNvSpPr txBox="1"/>
          <p:nvPr/>
        </p:nvSpPr>
        <p:spPr>
          <a:xfrm>
            <a:off x="4645166" y="4737340"/>
            <a:ext cx="914400" cy="320400"/>
          </a:xfrm>
          <a:prstGeom prst="rect">
            <a:avLst/>
          </a:prstGeom>
          <a:noFill/>
          <a:ln>
            <a:solidFill>
              <a:schemeClr val="tx1"/>
            </a:solidFill>
          </a:ln>
        </p:spPr>
        <p:txBody>
          <a:bodyPr wrap="square" rtlCol="0">
            <a:spAutoFit/>
          </a:bodyPr>
          <a:lstStyle/>
          <a:p>
            <a:r>
              <a:rPr lang="en-US" sz="1600" dirty="0"/>
              <a:t>Bob</a:t>
            </a:r>
          </a:p>
        </p:txBody>
      </p:sp>
      <p:sp>
        <p:nvSpPr>
          <p:cNvPr id="185" name="TextBox 184">
            <a:extLst>
              <a:ext uri="{FF2B5EF4-FFF2-40B4-BE49-F238E27FC236}">
                <a16:creationId xmlns:a16="http://schemas.microsoft.com/office/drawing/2014/main" id="{D0336EF6-6154-4887-91A1-91592FC6F359}"/>
              </a:ext>
            </a:extLst>
          </p:cNvPr>
          <p:cNvSpPr txBox="1"/>
          <p:nvPr/>
        </p:nvSpPr>
        <p:spPr>
          <a:xfrm>
            <a:off x="5557213" y="4737340"/>
            <a:ext cx="1260000" cy="320400"/>
          </a:xfrm>
          <a:prstGeom prst="rect">
            <a:avLst/>
          </a:prstGeom>
          <a:noFill/>
          <a:ln>
            <a:solidFill>
              <a:schemeClr val="tx1"/>
            </a:solidFill>
          </a:ln>
        </p:spPr>
        <p:txBody>
          <a:bodyPr wrap="square" rtlCol="0">
            <a:spAutoFit/>
          </a:bodyPr>
          <a:lstStyle/>
          <a:p>
            <a:pPr algn="r"/>
            <a:r>
              <a:rPr lang="en-US" sz="1600" dirty="0"/>
              <a:t>1,000</a:t>
            </a:r>
          </a:p>
        </p:txBody>
      </p:sp>
      <p:sp>
        <p:nvSpPr>
          <p:cNvPr id="186" name="TextBox 185">
            <a:extLst>
              <a:ext uri="{FF2B5EF4-FFF2-40B4-BE49-F238E27FC236}">
                <a16:creationId xmlns:a16="http://schemas.microsoft.com/office/drawing/2014/main" id="{8751AC36-E141-44D0-80D2-E473E523236D}"/>
              </a:ext>
            </a:extLst>
          </p:cNvPr>
          <p:cNvSpPr txBox="1"/>
          <p:nvPr/>
        </p:nvSpPr>
        <p:spPr>
          <a:xfrm>
            <a:off x="4645166" y="5057380"/>
            <a:ext cx="914400" cy="320400"/>
          </a:xfrm>
          <a:prstGeom prst="rect">
            <a:avLst/>
          </a:prstGeom>
          <a:noFill/>
          <a:ln>
            <a:solidFill>
              <a:schemeClr val="tx1"/>
            </a:solidFill>
          </a:ln>
        </p:spPr>
        <p:txBody>
          <a:bodyPr wrap="square" rtlCol="0">
            <a:spAutoFit/>
          </a:bodyPr>
          <a:lstStyle/>
          <a:p>
            <a:r>
              <a:rPr lang="en-US" sz="1600" dirty="0"/>
              <a:t>Charlie</a:t>
            </a:r>
          </a:p>
        </p:txBody>
      </p:sp>
      <p:sp>
        <p:nvSpPr>
          <p:cNvPr id="187" name="TextBox 186">
            <a:extLst>
              <a:ext uri="{FF2B5EF4-FFF2-40B4-BE49-F238E27FC236}">
                <a16:creationId xmlns:a16="http://schemas.microsoft.com/office/drawing/2014/main" id="{3DB27BC5-AF5B-4E8C-828B-8ECC0D02637B}"/>
              </a:ext>
            </a:extLst>
          </p:cNvPr>
          <p:cNvSpPr txBox="1"/>
          <p:nvPr/>
        </p:nvSpPr>
        <p:spPr>
          <a:xfrm>
            <a:off x="5557213" y="5057380"/>
            <a:ext cx="1260000" cy="320400"/>
          </a:xfrm>
          <a:prstGeom prst="rect">
            <a:avLst/>
          </a:prstGeom>
          <a:noFill/>
          <a:ln>
            <a:solidFill>
              <a:schemeClr val="tx1"/>
            </a:solidFill>
          </a:ln>
        </p:spPr>
        <p:txBody>
          <a:bodyPr wrap="square" rtlCol="0">
            <a:spAutoFit/>
          </a:bodyPr>
          <a:lstStyle/>
          <a:p>
            <a:pPr algn="r"/>
            <a:r>
              <a:rPr lang="en-US" sz="1600" dirty="0"/>
              <a:t>900 </a:t>
            </a:r>
            <a:r>
              <a:rPr lang="en-US" sz="1600" strike="sngStrike" dirty="0"/>
              <a:t>500</a:t>
            </a:r>
          </a:p>
        </p:txBody>
      </p:sp>
      <p:sp>
        <p:nvSpPr>
          <p:cNvPr id="188" name="TextBox 187">
            <a:extLst>
              <a:ext uri="{FF2B5EF4-FFF2-40B4-BE49-F238E27FC236}">
                <a16:creationId xmlns:a16="http://schemas.microsoft.com/office/drawing/2014/main" id="{438FED98-BF88-4678-9469-A4A1111738B7}"/>
              </a:ext>
            </a:extLst>
          </p:cNvPr>
          <p:cNvSpPr txBox="1"/>
          <p:nvPr/>
        </p:nvSpPr>
        <p:spPr>
          <a:xfrm>
            <a:off x="6145003" y="3523849"/>
            <a:ext cx="594861" cy="308418"/>
          </a:xfrm>
          <a:prstGeom prst="rect">
            <a:avLst/>
          </a:prstGeom>
          <a:noFill/>
        </p:spPr>
        <p:txBody>
          <a:bodyPr wrap="square" rtlCol="0">
            <a:spAutoFit/>
          </a:bodyPr>
          <a:lstStyle/>
          <a:p>
            <a:r>
              <a:rPr lang="en-US" b="1" dirty="0"/>
              <a:t>C</a:t>
            </a:r>
          </a:p>
        </p:txBody>
      </p:sp>
      <p:cxnSp>
        <p:nvCxnSpPr>
          <p:cNvPr id="190" name="Straight Arrow Connector 189">
            <a:extLst>
              <a:ext uri="{FF2B5EF4-FFF2-40B4-BE49-F238E27FC236}">
                <a16:creationId xmlns:a16="http://schemas.microsoft.com/office/drawing/2014/main" id="{B051A5BC-4F12-4BC5-896C-2FBEBAA589C5}"/>
              </a:ext>
            </a:extLst>
          </p:cNvPr>
          <p:cNvCxnSpPr>
            <a:cxnSpLocks/>
            <a:stCxn id="167" idx="2"/>
            <a:endCxn id="176" idx="1"/>
          </p:cNvCxnSpPr>
          <p:nvPr/>
        </p:nvCxnSpPr>
        <p:spPr>
          <a:xfrm flipV="1">
            <a:off x="2091296" y="1271070"/>
            <a:ext cx="5384293" cy="89669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3" name="TextBox 192">
            <a:extLst>
              <a:ext uri="{FF2B5EF4-FFF2-40B4-BE49-F238E27FC236}">
                <a16:creationId xmlns:a16="http://schemas.microsoft.com/office/drawing/2014/main" id="{4937B92A-0DF8-437A-8143-5F7CD3842277}"/>
              </a:ext>
            </a:extLst>
          </p:cNvPr>
          <p:cNvSpPr txBox="1"/>
          <p:nvPr/>
        </p:nvSpPr>
        <p:spPr>
          <a:xfrm rot="21021470">
            <a:off x="3007257" y="1424243"/>
            <a:ext cx="2595419" cy="369332"/>
          </a:xfrm>
          <a:prstGeom prst="rect">
            <a:avLst/>
          </a:prstGeom>
          <a:noFill/>
        </p:spPr>
        <p:txBody>
          <a:bodyPr wrap="square" rtlCol="0">
            <a:spAutoFit/>
          </a:bodyPr>
          <a:lstStyle/>
          <a:p>
            <a:pPr algn="ctr"/>
            <a:r>
              <a:rPr lang="en-US" dirty="0"/>
              <a:t>Transfer 300 to Bob</a:t>
            </a:r>
          </a:p>
        </p:txBody>
      </p:sp>
      <p:cxnSp>
        <p:nvCxnSpPr>
          <p:cNvPr id="195" name="Straight Arrow Connector 194">
            <a:extLst>
              <a:ext uri="{FF2B5EF4-FFF2-40B4-BE49-F238E27FC236}">
                <a16:creationId xmlns:a16="http://schemas.microsoft.com/office/drawing/2014/main" id="{4C57DCFB-00D0-47F5-8E71-BEED1DA2CEF4}"/>
              </a:ext>
            </a:extLst>
          </p:cNvPr>
          <p:cNvCxnSpPr>
            <a:cxnSpLocks/>
            <a:stCxn id="167" idx="2"/>
            <a:endCxn id="179" idx="1"/>
          </p:cNvCxnSpPr>
          <p:nvPr/>
        </p:nvCxnSpPr>
        <p:spPr>
          <a:xfrm>
            <a:off x="2091296" y="2167768"/>
            <a:ext cx="3416099" cy="15407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8" name="TextBox 197">
            <a:extLst>
              <a:ext uri="{FF2B5EF4-FFF2-40B4-BE49-F238E27FC236}">
                <a16:creationId xmlns:a16="http://schemas.microsoft.com/office/drawing/2014/main" id="{FC2186E3-8082-4845-89AD-3E1132E05829}"/>
              </a:ext>
            </a:extLst>
          </p:cNvPr>
          <p:cNvSpPr txBox="1"/>
          <p:nvPr/>
        </p:nvSpPr>
        <p:spPr>
          <a:xfrm rot="1419795">
            <a:off x="3170622" y="2929304"/>
            <a:ext cx="2595419" cy="308418"/>
          </a:xfrm>
          <a:prstGeom prst="rect">
            <a:avLst/>
          </a:prstGeom>
          <a:noFill/>
        </p:spPr>
        <p:txBody>
          <a:bodyPr wrap="square" rtlCol="0">
            <a:spAutoFit/>
          </a:bodyPr>
          <a:lstStyle/>
          <a:p>
            <a:pPr algn="ctr"/>
            <a:r>
              <a:rPr lang="en-US" dirty="0"/>
              <a:t>Transfer 400 to Charlie</a:t>
            </a:r>
          </a:p>
        </p:txBody>
      </p:sp>
      <p:sp>
        <p:nvSpPr>
          <p:cNvPr id="199" name="TextBox 198">
            <a:extLst>
              <a:ext uri="{FF2B5EF4-FFF2-40B4-BE49-F238E27FC236}">
                <a16:creationId xmlns:a16="http://schemas.microsoft.com/office/drawing/2014/main" id="{41D62BA8-F5E4-49C8-93AE-FA07D551BA51}"/>
              </a:ext>
            </a:extLst>
          </p:cNvPr>
          <p:cNvSpPr txBox="1"/>
          <p:nvPr/>
        </p:nvSpPr>
        <p:spPr>
          <a:xfrm>
            <a:off x="112413" y="4081636"/>
            <a:ext cx="4112454"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t>Likeliness of attack increases with no of ledger copies</a:t>
            </a:r>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44</a:t>
            </a:fld>
            <a:r>
              <a:rPr lang="en-AU"/>
              <a:t>  |</a:t>
            </a:r>
            <a:endParaRPr lang="en-AU" dirty="0"/>
          </a:p>
        </p:txBody>
      </p:sp>
    </p:spTree>
    <p:extLst>
      <p:ext uri="{BB962C8B-B14F-4D97-AF65-F5344CB8AC3E}">
        <p14:creationId xmlns:p14="http://schemas.microsoft.com/office/powerpoint/2010/main" val="1542796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862F5-20EB-46CB-B703-B9B5B9DA9245}"/>
              </a:ext>
            </a:extLst>
          </p:cNvPr>
          <p:cNvSpPr>
            <a:spLocks noGrp="1"/>
          </p:cNvSpPr>
          <p:nvPr>
            <p:ph type="title"/>
          </p:nvPr>
        </p:nvSpPr>
        <p:spPr/>
        <p:txBody>
          <a:bodyPr/>
          <a:lstStyle/>
          <a:p>
            <a:r>
              <a:rPr lang="en-US" dirty="0"/>
              <a:t>Concurrent Transactions</a:t>
            </a:r>
            <a:endParaRPr lang="en-AU" dirty="0"/>
          </a:p>
        </p:txBody>
      </p:sp>
      <p:sp>
        <p:nvSpPr>
          <p:cNvPr id="159" name="TextBox 158">
            <a:extLst>
              <a:ext uri="{FF2B5EF4-FFF2-40B4-BE49-F238E27FC236}">
                <a16:creationId xmlns:a16="http://schemas.microsoft.com/office/drawing/2014/main" id="{8C9634CC-F817-440E-879A-705EC6670EC4}"/>
              </a:ext>
            </a:extLst>
          </p:cNvPr>
          <p:cNvSpPr txBox="1"/>
          <p:nvPr/>
        </p:nvSpPr>
        <p:spPr>
          <a:xfrm>
            <a:off x="251695" y="2393980"/>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60" name="TextBox 159">
            <a:extLst>
              <a:ext uri="{FF2B5EF4-FFF2-40B4-BE49-F238E27FC236}">
                <a16:creationId xmlns:a16="http://schemas.microsoft.com/office/drawing/2014/main" id="{87E8FC41-3E9C-4F63-B88F-EE7E02A0CE63}"/>
              </a:ext>
            </a:extLst>
          </p:cNvPr>
          <p:cNvSpPr txBox="1"/>
          <p:nvPr/>
        </p:nvSpPr>
        <p:spPr>
          <a:xfrm>
            <a:off x="1166094" y="2393980"/>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61" name="TextBox 160">
            <a:extLst>
              <a:ext uri="{FF2B5EF4-FFF2-40B4-BE49-F238E27FC236}">
                <a16:creationId xmlns:a16="http://schemas.microsoft.com/office/drawing/2014/main" id="{D9A10AE9-80EB-4ACE-A6CF-B4F6F40720DD}"/>
              </a:ext>
            </a:extLst>
          </p:cNvPr>
          <p:cNvSpPr txBox="1"/>
          <p:nvPr/>
        </p:nvSpPr>
        <p:spPr>
          <a:xfrm>
            <a:off x="251694" y="2720598"/>
            <a:ext cx="914400" cy="320400"/>
          </a:xfrm>
          <a:prstGeom prst="rect">
            <a:avLst/>
          </a:prstGeom>
          <a:noFill/>
          <a:ln>
            <a:solidFill>
              <a:schemeClr val="tx1"/>
            </a:solidFill>
          </a:ln>
        </p:spPr>
        <p:txBody>
          <a:bodyPr wrap="square" rtlCol="0">
            <a:spAutoFit/>
          </a:bodyPr>
          <a:lstStyle/>
          <a:p>
            <a:r>
              <a:rPr lang="en-US" sz="1600" dirty="0"/>
              <a:t>Alice</a:t>
            </a:r>
          </a:p>
        </p:txBody>
      </p:sp>
      <p:sp>
        <p:nvSpPr>
          <p:cNvPr id="162" name="TextBox 161">
            <a:extLst>
              <a:ext uri="{FF2B5EF4-FFF2-40B4-BE49-F238E27FC236}">
                <a16:creationId xmlns:a16="http://schemas.microsoft.com/office/drawing/2014/main" id="{08A19EC1-CA3B-47EB-A14C-0FD5B98EE7AC}"/>
              </a:ext>
            </a:extLst>
          </p:cNvPr>
          <p:cNvSpPr txBox="1"/>
          <p:nvPr/>
        </p:nvSpPr>
        <p:spPr>
          <a:xfrm>
            <a:off x="1166093" y="2720598"/>
            <a:ext cx="1260000" cy="320400"/>
          </a:xfrm>
          <a:prstGeom prst="rect">
            <a:avLst/>
          </a:prstGeom>
          <a:noFill/>
          <a:ln>
            <a:solidFill>
              <a:schemeClr val="tx1"/>
            </a:solidFill>
          </a:ln>
        </p:spPr>
        <p:txBody>
          <a:bodyPr wrap="square" rtlCol="0">
            <a:spAutoFit/>
          </a:bodyPr>
          <a:lstStyle/>
          <a:p>
            <a:pPr algn="r"/>
            <a:r>
              <a:rPr lang="en-US" sz="1600" dirty="0"/>
              <a:t>200 </a:t>
            </a:r>
            <a:r>
              <a:rPr lang="en-US" sz="1600" strike="sngStrike" dirty="0"/>
              <a:t>500</a:t>
            </a:r>
          </a:p>
        </p:txBody>
      </p:sp>
      <p:sp>
        <p:nvSpPr>
          <p:cNvPr id="163" name="TextBox 162">
            <a:extLst>
              <a:ext uri="{FF2B5EF4-FFF2-40B4-BE49-F238E27FC236}">
                <a16:creationId xmlns:a16="http://schemas.microsoft.com/office/drawing/2014/main" id="{2044ACB2-3846-4D68-B77B-858EEF90FE15}"/>
              </a:ext>
            </a:extLst>
          </p:cNvPr>
          <p:cNvSpPr txBox="1"/>
          <p:nvPr/>
        </p:nvSpPr>
        <p:spPr>
          <a:xfrm>
            <a:off x="251693" y="3040638"/>
            <a:ext cx="914400" cy="320400"/>
          </a:xfrm>
          <a:prstGeom prst="rect">
            <a:avLst/>
          </a:prstGeom>
          <a:noFill/>
          <a:ln>
            <a:solidFill>
              <a:schemeClr val="tx1"/>
            </a:solidFill>
          </a:ln>
        </p:spPr>
        <p:txBody>
          <a:bodyPr wrap="square" rtlCol="0">
            <a:spAutoFit/>
          </a:bodyPr>
          <a:lstStyle/>
          <a:p>
            <a:r>
              <a:rPr lang="en-US" sz="1600" dirty="0"/>
              <a:t>Bob</a:t>
            </a:r>
          </a:p>
        </p:txBody>
      </p:sp>
      <p:sp>
        <p:nvSpPr>
          <p:cNvPr id="164" name="TextBox 163">
            <a:extLst>
              <a:ext uri="{FF2B5EF4-FFF2-40B4-BE49-F238E27FC236}">
                <a16:creationId xmlns:a16="http://schemas.microsoft.com/office/drawing/2014/main" id="{56269FC3-9785-4B2E-8147-0143AEB24662}"/>
              </a:ext>
            </a:extLst>
          </p:cNvPr>
          <p:cNvSpPr txBox="1"/>
          <p:nvPr/>
        </p:nvSpPr>
        <p:spPr>
          <a:xfrm>
            <a:off x="1163740" y="3040638"/>
            <a:ext cx="1260000" cy="320400"/>
          </a:xfrm>
          <a:prstGeom prst="rect">
            <a:avLst/>
          </a:prstGeom>
          <a:noFill/>
          <a:ln>
            <a:solidFill>
              <a:schemeClr val="tx1"/>
            </a:solidFill>
          </a:ln>
        </p:spPr>
        <p:txBody>
          <a:bodyPr wrap="square" rtlCol="0">
            <a:spAutoFit/>
          </a:bodyPr>
          <a:lstStyle/>
          <a:p>
            <a:pPr algn="r"/>
            <a:r>
              <a:rPr lang="en-US" sz="1600" dirty="0"/>
              <a:t>1,300 </a:t>
            </a:r>
            <a:r>
              <a:rPr lang="en-US" sz="1600" strike="sngStrike" dirty="0"/>
              <a:t>1,000</a:t>
            </a:r>
          </a:p>
        </p:txBody>
      </p:sp>
      <p:sp>
        <p:nvSpPr>
          <p:cNvPr id="165" name="TextBox 164">
            <a:extLst>
              <a:ext uri="{FF2B5EF4-FFF2-40B4-BE49-F238E27FC236}">
                <a16:creationId xmlns:a16="http://schemas.microsoft.com/office/drawing/2014/main" id="{BC695486-00DD-41DE-A86B-DC679EFAE847}"/>
              </a:ext>
            </a:extLst>
          </p:cNvPr>
          <p:cNvSpPr txBox="1"/>
          <p:nvPr/>
        </p:nvSpPr>
        <p:spPr>
          <a:xfrm>
            <a:off x="251693" y="3360678"/>
            <a:ext cx="914400" cy="320400"/>
          </a:xfrm>
          <a:prstGeom prst="rect">
            <a:avLst/>
          </a:prstGeom>
          <a:noFill/>
          <a:ln>
            <a:solidFill>
              <a:schemeClr val="tx1"/>
            </a:solidFill>
          </a:ln>
        </p:spPr>
        <p:txBody>
          <a:bodyPr wrap="square" rtlCol="0">
            <a:spAutoFit/>
          </a:bodyPr>
          <a:lstStyle/>
          <a:p>
            <a:r>
              <a:rPr lang="en-US" sz="1600" dirty="0"/>
              <a:t>Charlie</a:t>
            </a:r>
          </a:p>
        </p:txBody>
      </p:sp>
      <p:sp>
        <p:nvSpPr>
          <p:cNvPr id="166" name="TextBox 165">
            <a:extLst>
              <a:ext uri="{FF2B5EF4-FFF2-40B4-BE49-F238E27FC236}">
                <a16:creationId xmlns:a16="http://schemas.microsoft.com/office/drawing/2014/main" id="{D15E05A5-AA0C-4B2C-99B6-BB908133894E}"/>
              </a:ext>
            </a:extLst>
          </p:cNvPr>
          <p:cNvSpPr txBox="1"/>
          <p:nvPr/>
        </p:nvSpPr>
        <p:spPr>
          <a:xfrm>
            <a:off x="1163740" y="3360678"/>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67" name="TextBox 166">
            <a:extLst>
              <a:ext uri="{FF2B5EF4-FFF2-40B4-BE49-F238E27FC236}">
                <a16:creationId xmlns:a16="http://schemas.microsoft.com/office/drawing/2014/main" id="{ECFC11FC-BA7D-403C-92EE-7E7472E056EC}"/>
              </a:ext>
            </a:extLst>
          </p:cNvPr>
          <p:cNvSpPr txBox="1"/>
          <p:nvPr/>
        </p:nvSpPr>
        <p:spPr>
          <a:xfrm>
            <a:off x="1793865" y="1827147"/>
            <a:ext cx="594861" cy="369332"/>
          </a:xfrm>
          <a:prstGeom prst="rect">
            <a:avLst/>
          </a:prstGeom>
          <a:noFill/>
        </p:spPr>
        <p:txBody>
          <a:bodyPr wrap="square" rtlCol="0">
            <a:spAutoFit/>
          </a:bodyPr>
          <a:lstStyle/>
          <a:p>
            <a:r>
              <a:rPr lang="en-US" b="1" dirty="0"/>
              <a:t>A</a:t>
            </a:r>
          </a:p>
        </p:txBody>
      </p:sp>
      <p:pic>
        <p:nvPicPr>
          <p:cNvPr id="168" name="Picture 167" descr="A picture containing object&#10;&#10;Description generated with high confidence">
            <a:extLst>
              <a:ext uri="{FF2B5EF4-FFF2-40B4-BE49-F238E27FC236}">
                <a16:creationId xmlns:a16="http://schemas.microsoft.com/office/drawing/2014/main" id="{E2B43E2D-42D2-4F58-AEBA-8F6D2317B604}"/>
              </a:ext>
            </a:extLst>
          </p:cNvPr>
          <p:cNvPicPr>
            <a:picLocks noChangeAspect="1"/>
          </p:cNvPicPr>
          <p:nvPr/>
        </p:nvPicPr>
        <p:blipFill>
          <a:blip r:embed="rId3"/>
          <a:stretch>
            <a:fillRect/>
          </a:stretch>
        </p:blipFill>
        <p:spPr>
          <a:xfrm>
            <a:off x="1038321" y="1671275"/>
            <a:ext cx="594360" cy="594360"/>
          </a:xfrm>
          <a:prstGeom prst="rect">
            <a:avLst/>
          </a:prstGeom>
        </p:spPr>
      </p:pic>
      <p:sp>
        <p:nvSpPr>
          <p:cNvPr id="169" name="TextBox 168">
            <a:extLst>
              <a:ext uri="{FF2B5EF4-FFF2-40B4-BE49-F238E27FC236}">
                <a16:creationId xmlns:a16="http://schemas.microsoft.com/office/drawing/2014/main" id="{D3C8E0E2-E78A-4B3A-ACD7-6CD9278C405A}"/>
              </a:ext>
            </a:extLst>
          </p:cNvPr>
          <p:cNvSpPr txBox="1"/>
          <p:nvPr/>
        </p:nvSpPr>
        <p:spPr>
          <a:xfrm>
            <a:off x="6637850" y="1683570"/>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70" name="TextBox 169">
            <a:extLst>
              <a:ext uri="{FF2B5EF4-FFF2-40B4-BE49-F238E27FC236}">
                <a16:creationId xmlns:a16="http://schemas.microsoft.com/office/drawing/2014/main" id="{CF28436A-E598-4FB3-9594-BA79A27D2E90}"/>
              </a:ext>
            </a:extLst>
          </p:cNvPr>
          <p:cNvSpPr txBox="1"/>
          <p:nvPr/>
        </p:nvSpPr>
        <p:spPr>
          <a:xfrm>
            <a:off x="7549897" y="1683570"/>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71" name="TextBox 170">
            <a:extLst>
              <a:ext uri="{FF2B5EF4-FFF2-40B4-BE49-F238E27FC236}">
                <a16:creationId xmlns:a16="http://schemas.microsoft.com/office/drawing/2014/main" id="{C0875D4F-85B6-4422-807E-9D6FE5ADEAFE}"/>
              </a:ext>
            </a:extLst>
          </p:cNvPr>
          <p:cNvSpPr txBox="1"/>
          <p:nvPr/>
        </p:nvSpPr>
        <p:spPr>
          <a:xfrm>
            <a:off x="6637849" y="2010188"/>
            <a:ext cx="914400" cy="320400"/>
          </a:xfrm>
          <a:prstGeom prst="rect">
            <a:avLst/>
          </a:prstGeom>
          <a:noFill/>
          <a:ln>
            <a:solidFill>
              <a:schemeClr val="tx1"/>
            </a:solidFill>
          </a:ln>
        </p:spPr>
        <p:txBody>
          <a:bodyPr wrap="square" rtlCol="0">
            <a:spAutoFit/>
          </a:bodyPr>
          <a:lstStyle/>
          <a:p>
            <a:r>
              <a:rPr lang="en-US" sz="1600" dirty="0"/>
              <a:t>Alice</a:t>
            </a:r>
          </a:p>
        </p:txBody>
      </p:sp>
      <p:sp>
        <p:nvSpPr>
          <p:cNvPr id="172" name="TextBox 171">
            <a:extLst>
              <a:ext uri="{FF2B5EF4-FFF2-40B4-BE49-F238E27FC236}">
                <a16:creationId xmlns:a16="http://schemas.microsoft.com/office/drawing/2014/main" id="{5B9C757B-1004-40A3-8E29-7392750AC882}"/>
              </a:ext>
            </a:extLst>
          </p:cNvPr>
          <p:cNvSpPr txBox="1"/>
          <p:nvPr/>
        </p:nvSpPr>
        <p:spPr>
          <a:xfrm>
            <a:off x="6637848" y="2330228"/>
            <a:ext cx="914400" cy="320400"/>
          </a:xfrm>
          <a:prstGeom prst="rect">
            <a:avLst/>
          </a:prstGeom>
          <a:noFill/>
          <a:ln>
            <a:solidFill>
              <a:schemeClr val="tx1"/>
            </a:solidFill>
          </a:ln>
        </p:spPr>
        <p:txBody>
          <a:bodyPr wrap="square" rtlCol="0">
            <a:spAutoFit/>
          </a:bodyPr>
          <a:lstStyle/>
          <a:p>
            <a:r>
              <a:rPr lang="en-US" sz="1600" dirty="0"/>
              <a:t>Bob</a:t>
            </a:r>
          </a:p>
        </p:txBody>
      </p:sp>
      <p:sp>
        <p:nvSpPr>
          <p:cNvPr id="173" name="TextBox 172">
            <a:extLst>
              <a:ext uri="{FF2B5EF4-FFF2-40B4-BE49-F238E27FC236}">
                <a16:creationId xmlns:a16="http://schemas.microsoft.com/office/drawing/2014/main" id="{0B8FC439-2B3F-4AA9-A637-781058DBDCF6}"/>
              </a:ext>
            </a:extLst>
          </p:cNvPr>
          <p:cNvSpPr txBox="1"/>
          <p:nvPr/>
        </p:nvSpPr>
        <p:spPr>
          <a:xfrm>
            <a:off x="6637848" y="2650268"/>
            <a:ext cx="914400" cy="320400"/>
          </a:xfrm>
          <a:prstGeom prst="rect">
            <a:avLst/>
          </a:prstGeom>
          <a:noFill/>
          <a:ln>
            <a:solidFill>
              <a:schemeClr val="tx1"/>
            </a:solidFill>
          </a:ln>
        </p:spPr>
        <p:txBody>
          <a:bodyPr wrap="square" rtlCol="0">
            <a:spAutoFit/>
          </a:bodyPr>
          <a:lstStyle/>
          <a:p>
            <a:r>
              <a:rPr lang="en-US" sz="1600" dirty="0"/>
              <a:t>Charlie</a:t>
            </a:r>
          </a:p>
        </p:txBody>
      </p:sp>
      <p:sp>
        <p:nvSpPr>
          <p:cNvPr id="174" name="TextBox 173">
            <a:extLst>
              <a:ext uri="{FF2B5EF4-FFF2-40B4-BE49-F238E27FC236}">
                <a16:creationId xmlns:a16="http://schemas.microsoft.com/office/drawing/2014/main" id="{5C59100E-9515-41C3-B96F-0EB450A645B5}"/>
              </a:ext>
            </a:extLst>
          </p:cNvPr>
          <p:cNvSpPr txBox="1"/>
          <p:nvPr/>
        </p:nvSpPr>
        <p:spPr>
          <a:xfrm>
            <a:off x="7549895" y="2650268"/>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75" name="TextBox 174">
            <a:extLst>
              <a:ext uri="{FF2B5EF4-FFF2-40B4-BE49-F238E27FC236}">
                <a16:creationId xmlns:a16="http://schemas.microsoft.com/office/drawing/2014/main" id="{3F2FE506-E78C-45E4-BFA5-A3C9837D3920}"/>
              </a:ext>
            </a:extLst>
          </p:cNvPr>
          <p:cNvSpPr txBox="1"/>
          <p:nvPr/>
        </p:nvSpPr>
        <p:spPr>
          <a:xfrm>
            <a:off x="8069949" y="1116737"/>
            <a:ext cx="594861" cy="369332"/>
          </a:xfrm>
          <a:prstGeom prst="rect">
            <a:avLst/>
          </a:prstGeom>
          <a:noFill/>
        </p:spPr>
        <p:txBody>
          <a:bodyPr wrap="square" rtlCol="0">
            <a:spAutoFit/>
          </a:bodyPr>
          <a:lstStyle/>
          <a:p>
            <a:r>
              <a:rPr lang="en-US" b="1" dirty="0"/>
              <a:t>B</a:t>
            </a:r>
          </a:p>
        </p:txBody>
      </p:sp>
      <p:pic>
        <p:nvPicPr>
          <p:cNvPr id="176" name="Picture 175" descr="A close up of sunglasses&#10;&#10;Description generated with high confidence">
            <a:extLst>
              <a:ext uri="{FF2B5EF4-FFF2-40B4-BE49-F238E27FC236}">
                <a16:creationId xmlns:a16="http://schemas.microsoft.com/office/drawing/2014/main" id="{8AA9EA3D-AEA0-4AE8-896E-CAC9386ACE24}"/>
              </a:ext>
            </a:extLst>
          </p:cNvPr>
          <p:cNvPicPr>
            <a:picLocks noChangeAspect="1"/>
          </p:cNvPicPr>
          <p:nvPr/>
        </p:nvPicPr>
        <p:blipFill>
          <a:blip r:embed="rId4"/>
          <a:stretch>
            <a:fillRect/>
          </a:stretch>
        </p:blipFill>
        <p:spPr>
          <a:xfrm>
            <a:off x="7475589" y="1002601"/>
            <a:ext cx="594360" cy="594360"/>
          </a:xfrm>
          <a:prstGeom prst="rect">
            <a:avLst/>
          </a:prstGeom>
        </p:spPr>
      </p:pic>
      <p:sp>
        <p:nvSpPr>
          <p:cNvPr id="177" name="TextBox 176">
            <a:extLst>
              <a:ext uri="{FF2B5EF4-FFF2-40B4-BE49-F238E27FC236}">
                <a16:creationId xmlns:a16="http://schemas.microsoft.com/office/drawing/2014/main" id="{C9AA7A55-5E4A-4679-81FE-E904BB4C573C}"/>
              </a:ext>
            </a:extLst>
          </p:cNvPr>
          <p:cNvSpPr txBox="1"/>
          <p:nvPr/>
        </p:nvSpPr>
        <p:spPr>
          <a:xfrm>
            <a:off x="7549895" y="2010188"/>
            <a:ext cx="1260000" cy="320400"/>
          </a:xfrm>
          <a:prstGeom prst="rect">
            <a:avLst/>
          </a:prstGeom>
          <a:noFill/>
          <a:ln>
            <a:solidFill>
              <a:schemeClr val="tx1"/>
            </a:solidFill>
          </a:ln>
        </p:spPr>
        <p:txBody>
          <a:bodyPr wrap="square" rtlCol="0">
            <a:spAutoFit/>
          </a:bodyPr>
          <a:lstStyle/>
          <a:p>
            <a:pPr algn="r"/>
            <a:r>
              <a:rPr lang="en-US" sz="1600" dirty="0"/>
              <a:t>200 </a:t>
            </a:r>
            <a:r>
              <a:rPr lang="en-US" sz="1600" strike="sngStrike" dirty="0"/>
              <a:t>500</a:t>
            </a:r>
          </a:p>
        </p:txBody>
      </p:sp>
      <p:sp>
        <p:nvSpPr>
          <p:cNvPr id="178" name="TextBox 177">
            <a:extLst>
              <a:ext uri="{FF2B5EF4-FFF2-40B4-BE49-F238E27FC236}">
                <a16:creationId xmlns:a16="http://schemas.microsoft.com/office/drawing/2014/main" id="{9B6700DE-5614-47D3-9746-FD888A4D8C7E}"/>
              </a:ext>
            </a:extLst>
          </p:cNvPr>
          <p:cNvSpPr txBox="1"/>
          <p:nvPr/>
        </p:nvSpPr>
        <p:spPr>
          <a:xfrm>
            <a:off x="7549894" y="2330228"/>
            <a:ext cx="1260000" cy="320400"/>
          </a:xfrm>
          <a:prstGeom prst="rect">
            <a:avLst/>
          </a:prstGeom>
          <a:noFill/>
          <a:ln>
            <a:solidFill>
              <a:schemeClr val="tx1"/>
            </a:solidFill>
          </a:ln>
        </p:spPr>
        <p:txBody>
          <a:bodyPr wrap="square" rtlCol="0">
            <a:spAutoFit/>
          </a:bodyPr>
          <a:lstStyle/>
          <a:p>
            <a:pPr algn="r"/>
            <a:r>
              <a:rPr lang="en-US" sz="1600" dirty="0"/>
              <a:t>1,300 </a:t>
            </a:r>
            <a:r>
              <a:rPr lang="en-US" sz="1600" strike="sngStrike" dirty="0"/>
              <a:t>1,000</a:t>
            </a:r>
          </a:p>
        </p:txBody>
      </p:sp>
      <p:pic>
        <p:nvPicPr>
          <p:cNvPr id="179" name="Picture 178" descr="A drawing of a cartoon character&#10;&#10;Description generated with high confidence">
            <a:extLst>
              <a:ext uri="{FF2B5EF4-FFF2-40B4-BE49-F238E27FC236}">
                <a16:creationId xmlns:a16="http://schemas.microsoft.com/office/drawing/2014/main" id="{E21F541A-C97A-4304-B19F-97EA7FF0F688}"/>
              </a:ext>
            </a:extLst>
          </p:cNvPr>
          <p:cNvPicPr>
            <a:picLocks noChangeAspect="1"/>
          </p:cNvPicPr>
          <p:nvPr/>
        </p:nvPicPr>
        <p:blipFill>
          <a:blip r:embed="rId5"/>
          <a:stretch>
            <a:fillRect/>
          </a:stretch>
        </p:blipFill>
        <p:spPr>
          <a:xfrm>
            <a:off x="5524329" y="3439795"/>
            <a:ext cx="594861" cy="594861"/>
          </a:xfrm>
          <a:prstGeom prst="rect">
            <a:avLst/>
          </a:prstGeom>
        </p:spPr>
      </p:pic>
      <p:sp>
        <p:nvSpPr>
          <p:cNvPr id="180" name="TextBox 179">
            <a:extLst>
              <a:ext uri="{FF2B5EF4-FFF2-40B4-BE49-F238E27FC236}">
                <a16:creationId xmlns:a16="http://schemas.microsoft.com/office/drawing/2014/main" id="{FA159C6D-D201-41E4-882F-5F621225E590}"/>
              </a:ext>
            </a:extLst>
          </p:cNvPr>
          <p:cNvSpPr txBox="1"/>
          <p:nvPr/>
        </p:nvSpPr>
        <p:spPr>
          <a:xfrm>
            <a:off x="4619767" y="4125971"/>
            <a:ext cx="914400" cy="320400"/>
          </a:xfrm>
          <a:prstGeom prst="rect">
            <a:avLst/>
          </a:prstGeom>
          <a:noFill/>
          <a:ln>
            <a:solidFill>
              <a:schemeClr val="tx1"/>
            </a:solidFill>
          </a:ln>
        </p:spPr>
        <p:txBody>
          <a:bodyPr wrap="square" rtlCol="0">
            <a:spAutoFit/>
          </a:bodyPr>
          <a:lstStyle/>
          <a:p>
            <a:pPr algn="ctr"/>
            <a:r>
              <a:rPr lang="en-US" sz="1600" b="1" dirty="0"/>
              <a:t>ID</a:t>
            </a:r>
          </a:p>
        </p:txBody>
      </p:sp>
      <p:sp>
        <p:nvSpPr>
          <p:cNvPr id="181" name="TextBox 180">
            <a:extLst>
              <a:ext uri="{FF2B5EF4-FFF2-40B4-BE49-F238E27FC236}">
                <a16:creationId xmlns:a16="http://schemas.microsoft.com/office/drawing/2014/main" id="{20E8788D-B6E3-4021-A66A-C5875A3BD6B7}"/>
              </a:ext>
            </a:extLst>
          </p:cNvPr>
          <p:cNvSpPr txBox="1"/>
          <p:nvPr/>
        </p:nvSpPr>
        <p:spPr>
          <a:xfrm>
            <a:off x="5531814" y="4125971"/>
            <a:ext cx="1260000" cy="320400"/>
          </a:xfrm>
          <a:prstGeom prst="rect">
            <a:avLst/>
          </a:prstGeom>
          <a:noFill/>
          <a:ln>
            <a:solidFill>
              <a:schemeClr val="tx1"/>
            </a:solidFill>
          </a:ln>
        </p:spPr>
        <p:txBody>
          <a:bodyPr wrap="square" rtlCol="0">
            <a:spAutoFit/>
          </a:bodyPr>
          <a:lstStyle/>
          <a:p>
            <a:pPr algn="ctr"/>
            <a:r>
              <a:rPr lang="en-US" b="1" dirty="0"/>
              <a:t>Assets</a:t>
            </a:r>
          </a:p>
        </p:txBody>
      </p:sp>
      <p:sp>
        <p:nvSpPr>
          <p:cNvPr id="182" name="TextBox 181">
            <a:extLst>
              <a:ext uri="{FF2B5EF4-FFF2-40B4-BE49-F238E27FC236}">
                <a16:creationId xmlns:a16="http://schemas.microsoft.com/office/drawing/2014/main" id="{8FE8483E-1E9A-4666-A60C-AD248228BB50}"/>
              </a:ext>
            </a:extLst>
          </p:cNvPr>
          <p:cNvSpPr txBox="1"/>
          <p:nvPr/>
        </p:nvSpPr>
        <p:spPr>
          <a:xfrm>
            <a:off x="4619766" y="4446011"/>
            <a:ext cx="914400" cy="320400"/>
          </a:xfrm>
          <a:prstGeom prst="rect">
            <a:avLst/>
          </a:prstGeom>
          <a:noFill/>
          <a:ln>
            <a:solidFill>
              <a:schemeClr val="tx1"/>
            </a:solidFill>
          </a:ln>
        </p:spPr>
        <p:txBody>
          <a:bodyPr wrap="square" rtlCol="0">
            <a:spAutoFit/>
          </a:bodyPr>
          <a:lstStyle/>
          <a:p>
            <a:r>
              <a:rPr lang="en-US" sz="1600" dirty="0"/>
              <a:t>Alice</a:t>
            </a:r>
          </a:p>
        </p:txBody>
      </p:sp>
      <p:sp>
        <p:nvSpPr>
          <p:cNvPr id="183" name="TextBox 182">
            <a:extLst>
              <a:ext uri="{FF2B5EF4-FFF2-40B4-BE49-F238E27FC236}">
                <a16:creationId xmlns:a16="http://schemas.microsoft.com/office/drawing/2014/main" id="{C69591DC-AB7E-499B-B262-F75873CF9DAE}"/>
              </a:ext>
            </a:extLst>
          </p:cNvPr>
          <p:cNvSpPr txBox="1"/>
          <p:nvPr/>
        </p:nvSpPr>
        <p:spPr>
          <a:xfrm>
            <a:off x="5531813" y="4446011"/>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84" name="TextBox 183">
            <a:extLst>
              <a:ext uri="{FF2B5EF4-FFF2-40B4-BE49-F238E27FC236}">
                <a16:creationId xmlns:a16="http://schemas.microsoft.com/office/drawing/2014/main" id="{5667DABE-C378-4A6B-A371-34FD02BA1D46}"/>
              </a:ext>
            </a:extLst>
          </p:cNvPr>
          <p:cNvSpPr txBox="1"/>
          <p:nvPr/>
        </p:nvSpPr>
        <p:spPr>
          <a:xfrm>
            <a:off x="4619765" y="4766051"/>
            <a:ext cx="914400" cy="320400"/>
          </a:xfrm>
          <a:prstGeom prst="rect">
            <a:avLst/>
          </a:prstGeom>
          <a:noFill/>
          <a:ln>
            <a:solidFill>
              <a:schemeClr val="tx1"/>
            </a:solidFill>
          </a:ln>
        </p:spPr>
        <p:txBody>
          <a:bodyPr wrap="square" rtlCol="0">
            <a:spAutoFit/>
          </a:bodyPr>
          <a:lstStyle/>
          <a:p>
            <a:r>
              <a:rPr lang="en-US" sz="1600" dirty="0"/>
              <a:t>Bob</a:t>
            </a:r>
          </a:p>
        </p:txBody>
      </p:sp>
      <p:sp>
        <p:nvSpPr>
          <p:cNvPr id="185" name="TextBox 184">
            <a:extLst>
              <a:ext uri="{FF2B5EF4-FFF2-40B4-BE49-F238E27FC236}">
                <a16:creationId xmlns:a16="http://schemas.microsoft.com/office/drawing/2014/main" id="{D0336EF6-6154-4887-91A1-91592FC6F359}"/>
              </a:ext>
            </a:extLst>
          </p:cNvPr>
          <p:cNvSpPr txBox="1"/>
          <p:nvPr/>
        </p:nvSpPr>
        <p:spPr>
          <a:xfrm>
            <a:off x="5531812" y="4766051"/>
            <a:ext cx="1260000" cy="320400"/>
          </a:xfrm>
          <a:prstGeom prst="rect">
            <a:avLst/>
          </a:prstGeom>
          <a:noFill/>
          <a:ln>
            <a:solidFill>
              <a:schemeClr val="tx1"/>
            </a:solidFill>
          </a:ln>
        </p:spPr>
        <p:txBody>
          <a:bodyPr wrap="square" rtlCol="0">
            <a:spAutoFit/>
          </a:bodyPr>
          <a:lstStyle/>
          <a:p>
            <a:pPr algn="r"/>
            <a:r>
              <a:rPr lang="en-US" sz="1600" dirty="0"/>
              <a:t>1,000</a:t>
            </a:r>
          </a:p>
        </p:txBody>
      </p:sp>
      <p:sp>
        <p:nvSpPr>
          <p:cNvPr id="186" name="TextBox 185">
            <a:extLst>
              <a:ext uri="{FF2B5EF4-FFF2-40B4-BE49-F238E27FC236}">
                <a16:creationId xmlns:a16="http://schemas.microsoft.com/office/drawing/2014/main" id="{8751AC36-E141-44D0-80D2-E473E523236D}"/>
              </a:ext>
            </a:extLst>
          </p:cNvPr>
          <p:cNvSpPr txBox="1"/>
          <p:nvPr/>
        </p:nvSpPr>
        <p:spPr>
          <a:xfrm>
            <a:off x="4619765" y="5086091"/>
            <a:ext cx="914400" cy="320400"/>
          </a:xfrm>
          <a:prstGeom prst="rect">
            <a:avLst/>
          </a:prstGeom>
          <a:noFill/>
          <a:ln>
            <a:solidFill>
              <a:schemeClr val="tx1"/>
            </a:solidFill>
          </a:ln>
        </p:spPr>
        <p:txBody>
          <a:bodyPr wrap="square" rtlCol="0">
            <a:spAutoFit/>
          </a:bodyPr>
          <a:lstStyle/>
          <a:p>
            <a:r>
              <a:rPr lang="en-US" sz="1600" dirty="0"/>
              <a:t>Charlie</a:t>
            </a:r>
          </a:p>
        </p:txBody>
      </p:sp>
      <p:sp>
        <p:nvSpPr>
          <p:cNvPr id="187" name="TextBox 186">
            <a:extLst>
              <a:ext uri="{FF2B5EF4-FFF2-40B4-BE49-F238E27FC236}">
                <a16:creationId xmlns:a16="http://schemas.microsoft.com/office/drawing/2014/main" id="{3DB27BC5-AF5B-4E8C-828B-8ECC0D02637B}"/>
              </a:ext>
            </a:extLst>
          </p:cNvPr>
          <p:cNvSpPr txBox="1"/>
          <p:nvPr/>
        </p:nvSpPr>
        <p:spPr>
          <a:xfrm>
            <a:off x="5531812" y="5086091"/>
            <a:ext cx="1260000" cy="320400"/>
          </a:xfrm>
          <a:prstGeom prst="rect">
            <a:avLst/>
          </a:prstGeom>
          <a:noFill/>
          <a:ln>
            <a:solidFill>
              <a:schemeClr val="tx1"/>
            </a:solidFill>
          </a:ln>
        </p:spPr>
        <p:txBody>
          <a:bodyPr wrap="square" rtlCol="0">
            <a:spAutoFit/>
          </a:bodyPr>
          <a:lstStyle/>
          <a:p>
            <a:pPr algn="r"/>
            <a:r>
              <a:rPr lang="en-US" sz="1600" dirty="0"/>
              <a:t>500</a:t>
            </a:r>
          </a:p>
        </p:txBody>
      </p:sp>
      <p:sp>
        <p:nvSpPr>
          <p:cNvPr id="188" name="TextBox 187">
            <a:extLst>
              <a:ext uri="{FF2B5EF4-FFF2-40B4-BE49-F238E27FC236}">
                <a16:creationId xmlns:a16="http://schemas.microsoft.com/office/drawing/2014/main" id="{438FED98-BF88-4678-9469-A4A1111738B7}"/>
              </a:ext>
            </a:extLst>
          </p:cNvPr>
          <p:cNvSpPr txBox="1"/>
          <p:nvPr/>
        </p:nvSpPr>
        <p:spPr>
          <a:xfrm>
            <a:off x="6161937" y="3552560"/>
            <a:ext cx="594861" cy="308418"/>
          </a:xfrm>
          <a:prstGeom prst="rect">
            <a:avLst/>
          </a:prstGeom>
          <a:noFill/>
        </p:spPr>
        <p:txBody>
          <a:bodyPr wrap="square" rtlCol="0">
            <a:spAutoFit/>
          </a:bodyPr>
          <a:lstStyle/>
          <a:p>
            <a:r>
              <a:rPr lang="en-US" b="1" dirty="0"/>
              <a:t>C</a:t>
            </a:r>
          </a:p>
        </p:txBody>
      </p:sp>
      <p:cxnSp>
        <p:nvCxnSpPr>
          <p:cNvPr id="195" name="Straight Arrow Connector 194">
            <a:extLst>
              <a:ext uri="{FF2B5EF4-FFF2-40B4-BE49-F238E27FC236}">
                <a16:creationId xmlns:a16="http://schemas.microsoft.com/office/drawing/2014/main" id="{4C57DCFB-00D0-47F5-8E71-BEED1DA2CEF4}"/>
              </a:ext>
            </a:extLst>
          </p:cNvPr>
          <p:cNvCxnSpPr>
            <a:cxnSpLocks/>
            <a:stCxn id="167" idx="2"/>
            <a:endCxn id="179" idx="1"/>
          </p:cNvCxnSpPr>
          <p:nvPr/>
        </p:nvCxnSpPr>
        <p:spPr>
          <a:xfrm>
            <a:off x="2091296" y="2196479"/>
            <a:ext cx="3433033" cy="15407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8" name="TextBox 197">
            <a:extLst>
              <a:ext uri="{FF2B5EF4-FFF2-40B4-BE49-F238E27FC236}">
                <a16:creationId xmlns:a16="http://schemas.microsoft.com/office/drawing/2014/main" id="{FC2186E3-8082-4845-89AD-3E1132E05829}"/>
              </a:ext>
            </a:extLst>
          </p:cNvPr>
          <p:cNvSpPr txBox="1"/>
          <p:nvPr/>
        </p:nvSpPr>
        <p:spPr>
          <a:xfrm rot="1446818">
            <a:off x="3018862" y="2828350"/>
            <a:ext cx="2595419" cy="369332"/>
          </a:xfrm>
          <a:prstGeom prst="rect">
            <a:avLst/>
          </a:prstGeom>
          <a:noFill/>
        </p:spPr>
        <p:txBody>
          <a:bodyPr wrap="square" rtlCol="0">
            <a:spAutoFit/>
          </a:bodyPr>
          <a:lstStyle/>
          <a:p>
            <a:pPr algn="ctr"/>
            <a:r>
              <a:rPr lang="en-US" dirty="0">
                <a:solidFill>
                  <a:srgbClr val="00B050"/>
                </a:solidFill>
              </a:rPr>
              <a:t>Transfer 300 to Bob</a:t>
            </a:r>
          </a:p>
        </p:txBody>
      </p:sp>
      <p:sp>
        <p:nvSpPr>
          <p:cNvPr id="199" name="TextBox 198">
            <a:extLst>
              <a:ext uri="{FF2B5EF4-FFF2-40B4-BE49-F238E27FC236}">
                <a16:creationId xmlns:a16="http://schemas.microsoft.com/office/drawing/2014/main" id="{41D62BA8-F5E4-49C8-93AE-FA07D551BA51}"/>
              </a:ext>
            </a:extLst>
          </p:cNvPr>
          <p:cNvSpPr txBox="1"/>
          <p:nvPr/>
        </p:nvSpPr>
        <p:spPr>
          <a:xfrm>
            <a:off x="112413" y="4081636"/>
            <a:ext cx="4171720" cy="1323439"/>
          </a:xfrm>
          <a:prstGeom prst="rect">
            <a:avLst/>
          </a:prstGeom>
          <a:noFill/>
        </p:spPr>
        <p:txBody>
          <a:bodyPr wrap="square" rtlCol="0">
            <a:spAutoFit/>
          </a:bodyPr>
          <a:lstStyle/>
          <a:p>
            <a:pPr marL="285750" indent="-285750">
              <a:buFont typeface="Arial" panose="020B0604020202020204" pitchFamily="34" charset="0"/>
              <a:buChar char="•"/>
            </a:pPr>
            <a:r>
              <a:rPr lang="en-US" sz="2000" dirty="0"/>
              <a:t>Inconsistent ledger due to concurrent TXs</a:t>
            </a:r>
          </a:p>
          <a:p>
            <a:pPr marL="285750" indent="-285750">
              <a:buFont typeface="Arial" panose="020B0604020202020204" pitchFamily="34" charset="0"/>
              <a:buChar char="•"/>
            </a:pPr>
            <a:r>
              <a:rPr lang="en-US" sz="2000" dirty="0"/>
              <a:t>Inconsistency increases with no of ledger copies</a:t>
            </a:r>
          </a:p>
        </p:txBody>
      </p:sp>
      <p:cxnSp>
        <p:nvCxnSpPr>
          <p:cNvPr id="38" name="Straight Arrow Connector 37">
            <a:extLst>
              <a:ext uri="{FF2B5EF4-FFF2-40B4-BE49-F238E27FC236}">
                <a16:creationId xmlns:a16="http://schemas.microsoft.com/office/drawing/2014/main" id="{CBF6537E-1237-4E04-B1D1-EDD7230F3680}"/>
              </a:ext>
            </a:extLst>
          </p:cNvPr>
          <p:cNvCxnSpPr>
            <a:cxnSpLocks/>
          </p:cNvCxnSpPr>
          <p:nvPr/>
        </p:nvCxnSpPr>
        <p:spPr>
          <a:xfrm flipV="1">
            <a:off x="2080493" y="1029780"/>
            <a:ext cx="5384293" cy="93056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30BA0DAE-696D-4C40-8BB6-BCEC5832AE12}"/>
              </a:ext>
            </a:extLst>
          </p:cNvPr>
          <p:cNvSpPr/>
          <p:nvPr/>
        </p:nvSpPr>
        <p:spPr>
          <a:xfrm>
            <a:off x="1608819" y="1665682"/>
            <a:ext cx="598241" cy="308418"/>
          </a:xfrm>
          <a:prstGeom prst="rect">
            <a:avLst/>
          </a:prstGeom>
        </p:spPr>
        <p:txBody>
          <a:bodyPr wrap="none">
            <a:spAutoFit/>
          </a:bodyPr>
          <a:lstStyle/>
          <a:p>
            <a:r>
              <a:rPr lang="en-US" i="1" dirty="0">
                <a:solidFill>
                  <a:srgbClr val="00B050"/>
                </a:solidFill>
              </a:rPr>
              <a:t>t</a:t>
            </a:r>
            <a:r>
              <a:rPr lang="en-US" dirty="0">
                <a:solidFill>
                  <a:srgbClr val="00B050"/>
                </a:solidFill>
              </a:rPr>
              <a:t> = 10</a:t>
            </a:r>
          </a:p>
        </p:txBody>
      </p:sp>
      <p:sp>
        <p:nvSpPr>
          <p:cNvPr id="46" name="TextBox 45">
            <a:extLst>
              <a:ext uri="{FF2B5EF4-FFF2-40B4-BE49-F238E27FC236}">
                <a16:creationId xmlns:a16="http://schemas.microsoft.com/office/drawing/2014/main" id="{A1C7474F-C834-401D-A038-0FCB4D734FB3}"/>
              </a:ext>
            </a:extLst>
          </p:cNvPr>
          <p:cNvSpPr txBox="1"/>
          <p:nvPr/>
        </p:nvSpPr>
        <p:spPr>
          <a:xfrm rot="21019876">
            <a:off x="3011196" y="1274819"/>
            <a:ext cx="2595419" cy="308418"/>
          </a:xfrm>
          <a:prstGeom prst="rect">
            <a:avLst/>
          </a:prstGeom>
          <a:noFill/>
        </p:spPr>
        <p:txBody>
          <a:bodyPr wrap="square" rtlCol="0">
            <a:spAutoFit/>
          </a:bodyPr>
          <a:lstStyle/>
          <a:p>
            <a:pPr algn="ctr"/>
            <a:r>
              <a:rPr lang="en-US" dirty="0">
                <a:solidFill>
                  <a:srgbClr val="00B050"/>
                </a:solidFill>
              </a:rPr>
              <a:t>Transfer 300 to Bob</a:t>
            </a:r>
          </a:p>
        </p:txBody>
      </p:sp>
      <p:sp>
        <p:nvSpPr>
          <p:cNvPr id="47" name="Rectangle 46">
            <a:extLst>
              <a:ext uri="{FF2B5EF4-FFF2-40B4-BE49-F238E27FC236}">
                <a16:creationId xmlns:a16="http://schemas.microsoft.com/office/drawing/2014/main" id="{E6A4F54C-0D4C-4AE0-9531-6663ABE218FF}"/>
              </a:ext>
            </a:extLst>
          </p:cNvPr>
          <p:cNvSpPr/>
          <p:nvPr/>
        </p:nvSpPr>
        <p:spPr>
          <a:xfrm>
            <a:off x="4764257" y="3635462"/>
            <a:ext cx="598241" cy="308418"/>
          </a:xfrm>
          <a:prstGeom prst="rect">
            <a:avLst/>
          </a:prstGeom>
        </p:spPr>
        <p:txBody>
          <a:bodyPr wrap="none">
            <a:spAutoFit/>
          </a:bodyPr>
          <a:lstStyle/>
          <a:p>
            <a:r>
              <a:rPr lang="en-US" i="1" dirty="0">
                <a:solidFill>
                  <a:srgbClr val="00B050"/>
                </a:solidFill>
              </a:rPr>
              <a:t>t</a:t>
            </a:r>
            <a:r>
              <a:rPr lang="en-US" dirty="0">
                <a:solidFill>
                  <a:srgbClr val="00B050"/>
                </a:solidFill>
              </a:rPr>
              <a:t> = 18</a:t>
            </a:r>
          </a:p>
        </p:txBody>
      </p:sp>
      <p:sp>
        <p:nvSpPr>
          <p:cNvPr id="48" name="Rectangle 47">
            <a:extLst>
              <a:ext uri="{FF2B5EF4-FFF2-40B4-BE49-F238E27FC236}">
                <a16:creationId xmlns:a16="http://schemas.microsoft.com/office/drawing/2014/main" id="{5ED64625-FA29-4F83-BF83-D7B237B38787}"/>
              </a:ext>
            </a:extLst>
          </p:cNvPr>
          <p:cNvSpPr/>
          <p:nvPr/>
        </p:nvSpPr>
        <p:spPr>
          <a:xfrm>
            <a:off x="6968856" y="760591"/>
            <a:ext cx="598241" cy="308418"/>
          </a:xfrm>
          <a:prstGeom prst="rect">
            <a:avLst/>
          </a:prstGeom>
        </p:spPr>
        <p:txBody>
          <a:bodyPr wrap="none">
            <a:spAutoFit/>
          </a:bodyPr>
          <a:lstStyle/>
          <a:p>
            <a:r>
              <a:rPr lang="en-US" i="1" dirty="0">
                <a:solidFill>
                  <a:srgbClr val="00B050"/>
                </a:solidFill>
              </a:rPr>
              <a:t>t</a:t>
            </a:r>
            <a:r>
              <a:rPr lang="en-US" dirty="0">
                <a:solidFill>
                  <a:srgbClr val="00B050"/>
                </a:solidFill>
              </a:rPr>
              <a:t> = 13</a:t>
            </a:r>
          </a:p>
        </p:txBody>
      </p:sp>
      <p:grpSp>
        <p:nvGrpSpPr>
          <p:cNvPr id="10" name="Group 9">
            <a:extLst>
              <a:ext uri="{FF2B5EF4-FFF2-40B4-BE49-F238E27FC236}">
                <a16:creationId xmlns:a16="http://schemas.microsoft.com/office/drawing/2014/main" id="{7D62055E-BFF2-4A3D-8529-8B5F96889EEE}"/>
              </a:ext>
            </a:extLst>
          </p:cNvPr>
          <p:cNvGrpSpPr/>
          <p:nvPr/>
        </p:nvGrpSpPr>
        <p:grpSpPr>
          <a:xfrm>
            <a:off x="5669324" y="1517525"/>
            <a:ext cx="1806265" cy="2445433"/>
            <a:chOff x="5669324" y="1299781"/>
            <a:chExt cx="1806265" cy="2445433"/>
          </a:xfrm>
        </p:grpSpPr>
        <p:sp>
          <p:nvSpPr>
            <p:cNvPr id="39" name="TextBox 38">
              <a:extLst>
                <a:ext uri="{FF2B5EF4-FFF2-40B4-BE49-F238E27FC236}">
                  <a16:creationId xmlns:a16="http://schemas.microsoft.com/office/drawing/2014/main" id="{29AF0539-473A-4591-A435-44F4E4491369}"/>
                </a:ext>
              </a:extLst>
            </p:cNvPr>
            <p:cNvSpPr txBox="1"/>
            <p:nvPr/>
          </p:nvSpPr>
          <p:spPr>
            <a:xfrm rot="18690186">
              <a:off x="4830392" y="2538909"/>
              <a:ext cx="2323060" cy="89549"/>
            </a:xfrm>
            <a:prstGeom prst="rect">
              <a:avLst/>
            </a:prstGeom>
            <a:noFill/>
          </p:spPr>
          <p:txBody>
            <a:bodyPr wrap="square" rtlCol="0">
              <a:spAutoFit/>
            </a:bodyPr>
            <a:lstStyle/>
            <a:p>
              <a:pPr algn="ctr"/>
              <a:r>
                <a:rPr lang="en-US" dirty="0">
                  <a:solidFill>
                    <a:srgbClr val="7030A0"/>
                  </a:solidFill>
                </a:rPr>
                <a:t>Transfer 1200 to Charlie</a:t>
              </a:r>
            </a:p>
          </p:txBody>
        </p:sp>
        <p:cxnSp>
          <p:nvCxnSpPr>
            <p:cNvPr id="40" name="Straight Arrow Connector 39">
              <a:extLst>
                <a:ext uri="{FF2B5EF4-FFF2-40B4-BE49-F238E27FC236}">
                  <a16:creationId xmlns:a16="http://schemas.microsoft.com/office/drawing/2014/main" id="{FEC6B741-2ED3-4606-B5CC-88E005F5AA23}"/>
                </a:ext>
              </a:extLst>
            </p:cNvPr>
            <p:cNvCxnSpPr>
              <a:cxnSpLocks/>
              <a:endCxn id="176" idx="1"/>
            </p:cNvCxnSpPr>
            <p:nvPr/>
          </p:nvCxnSpPr>
          <p:spPr>
            <a:xfrm flipV="1">
              <a:off x="5669324" y="1299781"/>
              <a:ext cx="1806265" cy="2116598"/>
            </a:xfrm>
            <a:prstGeom prst="straightConnector1">
              <a:avLst/>
            </a:prstGeom>
            <a:ln w="19050">
              <a:solidFill>
                <a:srgbClr val="7030A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3ED4C8D0-DD09-4C34-AFE5-895E3E539F1E}"/>
                </a:ext>
              </a:extLst>
            </p:cNvPr>
            <p:cNvSpPr/>
            <p:nvPr/>
          </p:nvSpPr>
          <p:spPr>
            <a:xfrm>
              <a:off x="5927628" y="2999796"/>
              <a:ext cx="1020636" cy="308418"/>
            </a:xfrm>
            <a:prstGeom prst="rect">
              <a:avLst/>
            </a:prstGeom>
          </p:spPr>
          <p:txBody>
            <a:bodyPr wrap="square">
              <a:spAutoFit/>
            </a:bodyPr>
            <a:lstStyle/>
            <a:p>
              <a:r>
                <a:rPr lang="en-US" i="1" dirty="0">
                  <a:solidFill>
                    <a:srgbClr val="7030A0"/>
                  </a:solidFill>
                </a:rPr>
                <a:t>t</a:t>
              </a:r>
              <a:r>
                <a:rPr lang="en-US" dirty="0">
                  <a:solidFill>
                    <a:srgbClr val="7030A0"/>
                  </a:solidFill>
                </a:rPr>
                <a:t> = 16</a:t>
              </a:r>
            </a:p>
          </p:txBody>
        </p:sp>
      </p:grpSp>
      <p:sp>
        <p:nvSpPr>
          <p:cNvPr id="52" name="TextBox 51">
            <a:extLst>
              <a:ext uri="{FF2B5EF4-FFF2-40B4-BE49-F238E27FC236}">
                <a16:creationId xmlns:a16="http://schemas.microsoft.com/office/drawing/2014/main" id="{D9736987-FD8F-4786-89C3-DD3670ACE2F2}"/>
              </a:ext>
            </a:extLst>
          </p:cNvPr>
          <p:cNvSpPr txBox="1"/>
          <p:nvPr/>
        </p:nvSpPr>
        <p:spPr>
          <a:xfrm>
            <a:off x="2503913" y="2005045"/>
            <a:ext cx="1756209" cy="461665"/>
          </a:xfrm>
          <a:prstGeom prst="rect">
            <a:avLst/>
          </a:prstGeom>
          <a:noFill/>
        </p:spPr>
        <p:txBody>
          <a:bodyPr wrap="square" rtlCol="0">
            <a:spAutoFit/>
          </a:bodyPr>
          <a:lstStyle/>
          <a:p>
            <a:r>
              <a:rPr lang="en-US" sz="2400" b="1" i="1" dirty="0">
                <a:solidFill>
                  <a:srgbClr val="7030A0"/>
                </a:solidFill>
              </a:rPr>
              <a:t>Accept</a:t>
            </a:r>
          </a:p>
        </p:txBody>
      </p:sp>
      <p:sp>
        <p:nvSpPr>
          <p:cNvPr id="53" name="TextBox 52">
            <a:extLst>
              <a:ext uri="{FF2B5EF4-FFF2-40B4-BE49-F238E27FC236}">
                <a16:creationId xmlns:a16="http://schemas.microsoft.com/office/drawing/2014/main" id="{8DF78C4B-0B8B-4060-9A69-C7CDC85B0706}"/>
              </a:ext>
            </a:extLst>
          </p:cNvPr>
          <p:cNvSpPr txBox="1"/>
          <p:nvPr/>
        </p:nvSpPr>
        <p:spPr>
          <a:xfrm>
            <a:off x="6438175" y="3468308"/>
            <a:ext cx="1542085" cy="461665"/>
          </a:xfrm>
          <a:prstGeom prst="rect">
            <a:avLst/>
          </a:prstGeom>
          <a:noFill/>
        </p:spPr>
        <p:txBody>
          <a:bodyPr wrap="square" rtlCol="0">
            <a:spAutoFit/>
          </a:bodyPr>
          <a:lstStyle/>
          <a:p>
            <a:r>
              <a:rPr lang="en-US" sz="2400" b="1" i="1" dirty="0">
                <a:solidFill>
                  <a:srgbClr val="FF0000"/>
                </a:solidFill>
              </a:rPr>
              <a:t>Reject</a:t>
            </a:r>
          </a:p>
        </p:txBody>
      </p:sp>
      <p:grpSp>
        <p:nvGrpSpPr>
          <p:cNvPr id="9" name="Group 8">
            <a:extLst>
              <a:ext uri="{FF2B5EF4-FFF2-40B4-BE49-F238E27FC236}">
                <a16:creationId xmlns:a16="http://schemas.microsoft.com/office/drawing/2014/main" id="{80DBB21D-645D-459B-BC1A-D21ABD12970E}"/>
              </a:ext>
            </a:extLst>
          </p:cNvPr>
          <p:cNvGrpSpPr/>
          <p:nvPr/>
        </p:nvGrpSpPr>
        <p:grpSpPr>
          <a:xfrm>
            <a:off x="1567496" y="1049892"/>
            <a:ext cx="6269536" cy="1358893"/>
            <a:chOff x="1567496" y="832148"/>
            <a:chExt cx="6269536" cy="1358893"/>
          </a:xfrm>
        </p:grpSpPr>
        <p:cxnSp>
          <p:nvCxnSpPr>
            <p:cNvPr id="190" name="Straight Arrow Connector 189">
              <a:extLst>
                <a:ext uri="{FF2B5EF4-FFF2-40B4-BE49-F238E27FC236}">
                  <a16:creationId xmlns:a16="http://schemas.microsoft.com/office/drawing/2014/main" id="{B051A5BC-4F12-4BC5-896C-2FBEBAA589C5}"/>
                </a:ext>
              </a:extLst>
            </p:cNvPr>
            <p:cNvCxnSpPr>
              <a:cxnSpLocks/>
              <a:stCxn id="167" idx="2"/>
              <a:endCxn id="176" idx="1"/>
            </p:cNvCxnSpPr>
            <p:nvPr/>
          </p:nvCxnSpPr>
          <p:spPr>
            <a:xfrm flipV="1">
              <a:off x="2091296" y="1154045"/>
              <a:ext cx="5384293" cy="896698"/>
            </a:xfrm>
            <a:prstGeom prst="straightConnector1">
              <a:avLst/>
            </a:prstGeom>
            <a:ln w="19050">
              <a:solidFill>
                <a:srgbClr val="7030A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93" name="TextBox 192">
              <a:extLst>
                <a:ext uri="{FF2B5EF4-FFF2-40B4-BE49-F238E27FC236}">
                  <a16:creationId xmlns:a16="http://schemas.microsoft.com/office/drawing/2014/main" id="{4937B92A-0DF8-437A-8143-5F7CD3842277}"/>
                </a:ext>
              </a:extLst>
            </p:cNvPr>
            <p:cNvSpPr txBox="1"/>
            <p:nvPr/>
          </p:nvSpPr>
          <p:spPr>
            <a:xfrm rot="21021470">
              <a:off x="3169515" y="1597258"/>
              <a:ext cx="2595419" cy="308418"/>
            </a:xfrm>
            <a:prstGeom prst="rect">
              <a:avLst/>
            </a:prstGeom>
            <a:noFill/>
          </p:spPr>
          <p:txBody>
            <a:bodyPr wrap="square" rtlCol="0">
              <a:spAutoFit/>
            </a:bodyPr>
            <a:lstStyle/>
            <a:p>
              <a:pPr algn="ctr"/>
              <a:r>
                <a:rPr lang="en-US" dirty="0">
                  <a:solidFill>
                    <a:srgbClr val="7030A0"/>
                  </a:solidFill>
                </a:rPr>
                <a:t>Transfer 1200 to Charlie</a:t>
              </a:r>
            </a:p>
          </p:txBody>
        </p:sp>
        <p:sp>
          <p:nvSpPr>
            <p:cNvPr id="50" name="Rectangle 49">
              <a:extLst>
                <a:ext uri="{FF2B5EF4-FFF2-40B4-BE49-F238E27FC236}">
                  <a16:creationId xmlns:a16="http://schemas.microsoft.com/office/drawing/2014/main" id="{D47C5668-FC25-405A-99D4-FB9E8E81D7CD}"/>
                </a:ext>
              </a:extLst>
            </p:cNvPr>
            <p:cNvSpPr/>
            <p:nvPr/>
          </p:nvSpPr>
          <p:spPr>
            <a:xfrm>
              <a:off x="6993531" y="832148"/>
              <a:ext cx="843501" cy="308418"/>
            </a:xfrm>
            <a:prstGeom prst="rect">
              <a:avLst/>
            </a:prstGeom>
          </p:spPr>
          <p:txBody>
            <a:bodyPr wrap="square">
              <a:spAutoFit/>
            </a:bodyPr>
            <a:lstStyle/>
            <a:p>
              <a:r>
                <a:rPr lang="en-US" i="1" dirty="0">
                  <a:solidFill>
                    <a:srgbClr val="7030A0"/>
                  </a:solidFill>
                </a:rPr>
                <a:t>t</a:t>
              </a:r>
              <a:r>
                <a:rPr lang="en-US" dirty="0">
                  <a:solidFill>
                    <a:srgbClr val="7030A0"/>
                  </a:solidFill>
                </a:rPr>
                <a:t> = 15</a:t>
              </a:r>
            </a:p>
          </p:txBody>
        </p:sp>
        <p:sp>
          <p:nvSpPr>
            <p:cNvPr id="57" name="Rectangle 56">
              <a:extLst>
                <a:ext uri="{FF2B5EF4-FFF2-40B4-BE49-F238E27FC236}">
                  <a16:creationId xmlns:a16="http://schemas.microsoft.com/office/drawing/2014/main" id="{C7A69F67-BEB7-4781-ACED-CA53329B61E7}"/>
                </a:ext>
              </a:extLst>
            </p:cNvPr>
            <p:cNvSpPr/>
            <p:nvPr/>
          </p:nvSpPr>
          <p:spPr>
            <a:xfrm>
              <a:off x="1567496" y="1882623"/>
              <a:ext cx="843501" cy="308418"/>
            </a:xfrm>
            <a:prstGeom prst="rect">
              <a:avLst/>
            </a:prstGeom>
          </p:spPr>
          <p:txBody>
            <a:bodyPr wrap="square">
              <a:spAutoFit/>
            </a:bodyPr>
            <a:lstStyle/>
            <a:p>
              <a:r>
                <a:rPr lang="en-US" i="1" dirty="0">
                  <a:solidFill>
                    <a:srgbClr val="7030A0"/>
                  </a:solidFill>
                </a:rPr>
                <a:t>t</a:t>
              </a:r>
              <a:r>
                <a:rPr lang="en-US" dirty="0">
                  <a:solidFill>
                    <a:srgbClr val="7030A0"/>
                  </a:solidFill>
                </a:rPr>
                <a:t> = 18</a:t>
              </a:r>
            </a:p>
          </p:txBody>
        </p:sp>
      </p:gr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45</a:t>
            </a:fld>
            <a:r>
              <a:rPr lang="en-AU"/>
              <a:t>  |</a:t>
            </a:r>
            <a:endParaRPr lang="en-AU" dirty="0"/>
          </a:p>
        </p:txBody>
      </p:sp>
    </p:spTree>
    <p:extLst>
      <p:ext uri="{BB962C8B-B14F-4D97-AF65-F5344CB8AC3E}">
        <p14:creationId xmlns:p14="http://schemas.microsoft.com/office/powerpoint/2010/main" val="290101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9" grpId="0"/>
      <p:bldP spid="52" grpId="0"/>
      <p:bldP spid="53"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4189059-E5B9-4472-B571-0B4598F3B562}"/>
              </a:ext>
            </a:extLst>
          </p:cNvPr>
          <p:cNvSpPr>
            <a:spLocks noGrp="1"/>
          </p:cNvSpPr>
          <p:nvPr>
            <p:ph idx="1"/>
          </p:nvPr>
        </p:nvSpPr>
        <p:spPr>
          <a:xfrm>
            <a:off x="251522" y="1723100"/>
            <a:ext cx="8496942" cy="3534669"/>
          </a:xfrm>
        </p:spPr>
        <p:txBody>
          <a:bodyPr>
            <a:normAutofit/>
          </a:bodyPr>
          <a:lstStyle/>
          <a:p>
            <a:r>
              <a:rPr lang="en-AU" dirty="0"/>
              <a:t>What are some potential solutions to overcome consistency issues we came across so far?</a:t>
            </a:r>
          </a:p>
        </p:txBody>
      </p:sp>
      <p:sp>
        <p:nvSpPr>
          <p:cNvPr id="2" name="Title 1">
            <a:extLst>
              <a:ext uri="{FF2B5EF4-FFF2-40B4-BE49-F238E27FC236}">
                <a16:creationId xmlns:a16="http://schemas.microsoft.com/office/drawing/2014/main" id="{6D0D4543-C66A-4C41-9E35-9F7921E261F2}"/>
              </a:ext>
            </a:extLst>
          </p:cNvPr>
          <p:cNvSpPr>
            <a:spLocks noGrp="1"/>
          </p:cNvSpPr>
          <p:nvPr>
            <p:ph type="title"/>
          </p:nvPr>
        </p:nvSpPr>
        <p:spPr/>
        <p:txBody>
          <a:bodyPr/>
          <a:lstStyle/>
          <a:p>
            <a:r>
              <a:rPr lang="en-AU" dirty="0"/>
              <a:t>Question</a:t>
            </a:r>
          </a:p>
        </p:txBody>
      </p:sp>
      <p:sp>
        <p:nvSpPr>
          <p:cNvPr id="3" name="Footer Placeholder 2">
            <a:extLst>
              <a:ext uri="{FF2B5EF4-FFF2-40B4-BE49-F238E27FC236}">
                <a16:creationId xmlns:a16="http://schemas.microsoft.com/office/drawing/2014/main" id="{EED19AF3-996E-4EC0-8BA1-82EEA33315E0}"/>
              </a:ext>
            </a:extLst>
          </p:cNvPr>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a:extLst>
              <a:ext uri="{FF2B5EF4-FFF2-40B4-BE49-F238E27FC236}">
                <a16:creationId xmlns:a16="http://schemas.microsoft.com/office/drawing/2014/main" id="{09E68ED2-3B25-46DF-8DD8-127F916E2381}"/>
              </a:ext>
            </a:extLst>
          </p:cNvPr>
          <p:cNvSpPr>
            <a:spLocks noGrp="1"/>
          </p:cNvSpPr>
          <p:nvPr>
            <p:ph type="sldNum" sz="quarter" idx="11"/>
          </p:nvPr>
        </p:nvSpPr>
        <p:spPr/>
        <p:txBody>
          <a:bodyPr/>
          <a:lstStyle/>
          <a:p>
            <a:fld id="{2ABE124A-B5C5-46E0-B944-45307B126769}" type="slidenum">
              <a:rPr lang="en-AU" smtClean="0"/>
              <a:pPr/>
              <a:t>46</a:t>
            </a:fld>
            <a:r>
              <a:rPr lang="en-AU"/>
              <a:t>  |</a:t>
            </a:r>
            <a:endParaRPr lang="en-AU" dirty="0"/>
          </a:p>
        </p:txBody>
      </p:sp>
      <p:sp>
        <p:nvSpPr>
          <p:cNvPr id="6" name="Rectangle 5">
            <a:extLst>
              <a:ext uri="{FF2B5EF4-FFF2-40B4-BE49-F238E27FC236}">
                <a16:creationId xmlns:a16="http://schemas.microsoft.com/office/drawing/2014/main" id="{24283301-5CF4-4793-8801-112A18A89F03}"/>
              </a:ext>
            </a:extLst>
          </p:cNvPr>
          <p:cNvSpPr/>
          <p:nvPr/>
        </p:nvSpPr>
        <p:spPr>
          <a:xfrm>
            <a:off x="282665" y="2395447"/>
            <a:ext cx="7200800" cy="2862322"/>
          </a:xfrm>
          <a:prstGeom prst="rect">
            <a:avLst/>
          </a:prstGeom>
        </p:spPr>
        <p:txBody>
          <a:bodyPr wrap="square">
            <a:spAutoFit/>
          </a:bodyPr>
          <a:lstStyle/>
          <a:p>
            <a:pPr marL="800100" lvl="1" indent="-342900">
              <a:buFont typeface="+mj-lt"/>
              <a:buAutoNum type="arabicPeriod"/>
            </a:pPr>
            <a:r>
              <a:rPr lang="en-AU" dirty="0">
                <a:solidFill>
                  <a:srgbClr val="00B050"/>
                </a:solidFill>
              </a:rPr>
              <a:t>Keep only a single copy of an account/record</a:t>
            </a:r>
          </a:p>
          <a:p>
            <a:pPr marL="800100" lvl="1" indent="-342900">
              <a:buFont typeface="+mj-lt"/>
              <a:buAutoNum type="arabicPeriod"/>
            </a:pPr>
            <a:r>
              <a:rPr lang="en-AU" dirty="0">
                <a:solidFill>
                  <a:srgbClr val="00B050"/>
                </a:solidFill>
              </a:rPr>
              <a:t>Get a confirmation/Ack from all the replicas before updating an account</a:t>
            </a:r>
          </a:p>
          <a:p>
            <a:pPr marL="1314450" lvl="2" indent="-400050">
              <a:buFont typeface="+mj-lt"/>
              <a:buAutoNum type="romanUcPeriod"/>
            </a:pPr>
            <a:r>
              <a:rPr lang="en-AU" dirty="0">
                <a:solidFill>
                  <a:srgbClr val="00B050"/>
                </a:solidFill>
              </a:rPr>
              <a:t>Wait sometime for a TX to complete</a:t>
            </a:r>
          </a:p>
          <a:p>
            <a:pPr marL="800100" lvl="1" indent="-342900">
              <a:buFont typeface="+mj-lt"/>
              <a:buAutoNum type="arabicPeriod"/>
            </a:pPr>
            <a:r>
              <a:rPr lang="en-AU" dirty="0">
                <a:solidFill>
                  <a:srgbClr val="00B050"/>
                </a:solidFill>
              </a:rPr>
              <a:t>Nodes to periodically double check each others state</a:t>
            </a:r>
          </a:p>
          <a:p>
            <a:pPr marL="800100" lvl="1" indent="-342900">
              <a:buFont typeface="+mj-lt"/>
              <a:buAutoNum type="arabicPeriod"/>
            </a:pPr>
            <a:r>
              <a:rPr lang="en-AU" dirty="0">
                <a:solidFill>
                  <a:srgbClr val="00B050"/>
                </a:solidFill>
              </a:rPr>
              <a:t>Not shipping the bicycle immediately</a:t>
            </a:r>
          </a:p>
          <a:p>
            <a:pPr marL="800100" lvl="1" indent="-342900">
              <a:buFont typeface="+mj-lt"/>
              <a:buAutoNum type="arabicPeriod"/>
            </a:pPr>
            <a:r>
              <a:rPr lang="en-AU" dirty="0">
                <a:solidFill>
                  <a:srgbClr val="00B050"/>
                </a:solidFill>
              </a:rPr>
              <a:t>Complete one TX on all nodes before allowing another TX on a related account</a:t>
            </a:r>
          </a:p>
          <a:p>
            <a:pPr marL="800100" lvl="1" indent="-342900">
              <a:buFont typeface="+mj-lt"/>
              <a:buAutoNum type="arabicPeriod"/>
            </a:pPr>
            <a:r>
              <a:rPr lang="en-AU" dirty="0">
                <a:solidFill>
                  <a:srgbClr val="00B050"/>
                </a:solidFill>
              </a:rPr>
              <a:t>Order TXs based on sender’s time</a:t>
            </a:r>
          </a:p>
          <a:p>
            <a:pPr marL="800100" lvl="1" indent="-342900">
              <a:buFont typeface="+mj-lt"/>
              <a:buAutoNum type="arabicPeriod"/>
            </a:pPr>
            <a:r>
              <a:rPr lang="en-AU" dirty="0">
                <a:solidFill>
                  <a:srgbClr val="00B050"/>
                </a:solidFill>
              </a:rPr>
              <a:t>….</a:t>
            </a:r>
          </a:p>
        </p:txBody>
      </p:sp>
      <p:grpSp>
        <p:nvGrpSpPr>
          <p:cNvPr id="9" name="Group 8">
            <a:extLst>
              <a:ext uri="{FF2B5EF4-FFF2-40B4-BE49-F238E27FC236}">
                <a16:creationId xmlns:a16="http://schemas.microsoft.com/office/drawing/2014/main" id="{252AA04B-D786-43F4-97D3-EE3FBA5C71D8}"/>
              </a:ext>
            </a:extLst>
          </p:cNvPr>
          <p:cNvGrpSpPr/>
          <p:nvPr/>
        </p:nvGrpSpPr>
        <p:grpSpPr>
          <a:xfrm>
            <a:off x="6876256" y="2395447"/>
            <a:ext cx="2160240" cy="2862322"/>
            <a:chOff x="6876256" y="2395447"/>
            <a:chExt cx="2160240" cy="2862322"/>
          </a:xfrm>
        </p:grpSpPr>
        <p:sp>
          <p:nvSpPr>
            <p:cNvPr id="7" name="Right Brace 6">
              <a:extLst>
                <a:ext uri="{FF2B5EF4-FFF2-40B4-BE49-F238E27FC236}">
                  <a16:creationId xmlns:a16="http://schemas.microsoft.com/office/drawing/2014/main" id="{6A2291AC-8FD0-4578-9EF2-4354D9A7D034}"/>
                </a:ext>
              </a:extLst>
            </p:cNvPr>
            <p:cNvSpPr/>
            <p:nvPr/>
          </p:nvSpPr>
          <p:spPr>
            <a:xfrm>
              <a:off x="6876256" y="2395447"/>
              <a:ext cx="576064" cy="286232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8" name="TextBox 7">
              <a:extLst>
                <a:ext uri="{FF2B5EF4-FFF2-40B4-BE49-F238E27FC236}">
                  <a16:creationId xmlns:a16="http://schemas.microsoft.com/office/drawing/2014/main" id="{F3D2E47A-4424-4AD2-A462-C61FEFFCBB98}"/>
                </a:ext>
              </a:extLst>
            </p:cNvPr>
            <p:cNvSpPr txBox="1"/>
            <p:nvPr/>
          </p:nvSpPr>
          <p:spPr>
            <a:xfrm>
              <a:off x="7424222" y="3065718"/>
              <a:ext cx="1612274" cy="1477328"/>
            </a:xfrm>
            <a:prstGeom prst="rect">
              <a:avLst/>
            </a:prstGeom>
            <a:noFill/>
          </p:spPr>
          <p:txBody>
            <a:bodyPr wrap="square" rtlCol="0">
              <a:spAutoFit/>
            </a:bodyPr>
            <a:lstStyle/>
            <a:p>
              <a:pPr marL="85725" indent="-85725">
                <a:buFont typeface="Arial" panose="020B0604020202020204" pitchFamily="34" charset="0"/>
                <a:buChar char="•"/>
              </a:pPr>
              <a:r>
                <a:rPr lang="en-AU" dirty="0">
                  <a:solidFill>
                    <a:srgbClr val="0070C0"/>
                  </a:solidFill>
                </a:rPr>
                <a:t>No concurrent TXs</a:t>
              </a:r>
            </a:p>
            <a:p>
              <a:pPr marL="85725" indent="-85725">
                <a:buFont typeface="Arial" panose="020B0604020202020204" pitchFamily="34" charset="0"/>
                <a:buChar char="•"/>
              </a:pPr>
              <a:r>
                <a:rPr lang="en-AU" dirty="0">
                  <a:solidFill>
                    <a:srgbClr val="0070C0"/>
                  </a:solidFill>
                </a:rPr>
                <a:t>Use time to decide on an action</a:t>
              </a:r>
            </a:p>
          </p:txBody>
        </p:sp>
      </p:grpSp>
    </p:spTree>
    <p:extLst>
      <p:ext uri="{BB962C8B-B14F-4D97-AF65-F5344CB8AC3E}">
        <p14:creationId xmlns:p14="http://schemas.microsoft.com/office/powerpoint/2010/main" val="722170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2FA93C9-1A61-4D0D-8FE8-08C1F7A451E5}"/>
              </a:ext>
            </a:extLst>
          </p:cNvPr>
          <p:cNvSpPr>
            <a:spLocks noGrp="1"/>
          </p:cNvSpPr>
          <p:nvPr>
            <p:ph type="title"/>
          </p:nvPr>
        </p:nvSpPr>
        <p:spPr/>
        <p:txBody>
          <a:bodyPr/>
          <a:lstStyle/>
          <a:p>
            <a:r>
              <a:rPr lang="en-US" dirty="0"/>
              <a:t>Timing &amp; Ordering</a:t>
            </a:r>
            <a:endParaRPr lang="en-AU" dirty="0"/>
          </a:p>
        </p:txBody>
      </p:sp>
      <p:sp>
        <p:nvSpPr>
          <p:cNvPr id="7" name="Content Placeholder 6">
            <a:extLst>
              <a:ext uri="{FF2B5EF4-FFF2-40B4-BE49-F238E27FC236}">
                <a16:creationId xmlns:a16="http://schemas.microsoft.com/office/drawing/2014/main" id="{EF545587-D584-4FD9-ABB8-4C1F04A74B6C}"/>
              </a:ext>
            </a:extLst>
          </p:cNvPr>
          <p:cNvSpPr>
            <a:spLocks noGrp="1"/>
          </p:cNvSpPr>
          <p:nvPr>
            <p:ph idx="1"/>
          </p:nvPr>
        </p:nvSpPr>
        <p:spPr>
          <a:xfrm>
            <a:off x="419100" y="2758860"/>
            <a:ext cx="8096250" cy="2762936"/>
          </a:xfrm>
        </p:spPr>
        <p:txBody>
          <a:bodyPr>
            <a:normAutofit/>
          </a:bodyPr>
          <a:lstStyle/>
          <a:p>
            <a:r>
              <a:rPr lang="en-US" sz="2400" dirty="0"/>
              <a:t>Use of sender’s time to order TXs not reliable</a:t>
            </a:r>
          </a:p>
          <a:p>
            <a:pPr lvl="1"/>
            <a:r>
              <a:rPr lang="en-US" sz="2000" dirty="0"/>
              <a:t>Clocks aren’t accurate – Drift &amp; skew</a:t>
            </a:r>
          </a:p>
          <a:p>
            <a:pPr lvl="1"/>
            <a:r>
              <a:rPr lang="en-US" sz="2000" dirty="0"/>
              <a:t>Difficult to sync them &amp; keep them synched</a:t>
            </a:r>
          </a:p>
          <a:p>
            <a:pPr lvl="1"/>
            <a:r>
              <a:rPr lang="en-US" sz="2000" dirty="0"/>
              <a:t>Sender could change time to game the system</a:t>
            </a:r>
          </a:p>
          <a:p>
            <a:r>
              <a:rPr lang="en-US" dirty="0"/>
              <a:t>Physical time isn’t a reliable measure in distributed systems</a:t>
            </a:r>
            <a:endParaRPr lang="en-US" sz="2400" dirty="0"/>
          </a:p>
          <a:p>
            <a:r>
              <a:rPr lang="en-US" sz="2400" dirty="0"/>
              <a:t>We need nodes/replicas to agree on a global ordering of TXs</a:t>
            </a:r>
          </a:p>
        </p:txBody>
      </p:sp>
      <p:pic>
        <p:nvPicPr>
          <p:cNvPr id="8" name="Picture 7">
            <a:extLst>
              <a:ext uri="{FF2B5EF4-FFF2-40B4-BE49-F238E27FC236}">
                <a16:creationId xmlns:a16="http://schemas.microsoft.com/office/drawing/2014/main" id="{2E06E90C-D0D5-4A73-889F-9C48A9F43C58}"/>
              </a:ext>
            </a:extLst>
          </p:cNvPr>
          <p:cNvPicPr>
            <a:picLocks noChangeAspect="1"/>
          </p:cNvPicPr>
          <p:nvPr/>
        </p:nvPicPr>
        <p:blipFill>
          <a:blip r:embed="rId3" cstate="print"/>
          <a:stretch>
            <a:fillRect/>
          </a:stretch>
        </p:blipFill>
        <p:spPr>
          <a:xfrm>
            <a:off x="1467990" y="1467846"/>
            <a:ext cx="6208019" cy="1155976"/>
          </a:xfrm>
          <a:prstGeom prst="rect">
            <a:avLst/>
          </a:prstGeom>
        </p:spPr>
      </p:pic>
      <p:sp>
        <p:nvSpPr>
          <p:cNvPr id="2" name="Footer Placeholder 1"/>
          <p:cNvSpPr>
            <a:spLocks noGrp="1"/>
          </p:cNvSpPr>
          <p:nvPr>
            <p:ph type="ftr" sz="quarter" idx="10"/>
          </p:nvPr>
        </p:nvSpPr>
        <p:spPr/>
        <p:txBody>
          <a:bodyPr/>
          <a:lstStyle/>
          <a:p>
            <a:r>
              <a:rPr lang="en-AU"/>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47</a:t>
            </a:fld>
            <a:r>
              <a:rPr lang="en-AU"/>
              <a:t>  |</a:t>
            </a:r>
            <a:endParaRPr lang="en-AU" dirty="0"/>
          </a:p>
        </p:txBody>
      </p:sp>
    </p:spTree>
    <p:extLst>
      <p:ext uri="{BB962C8B-B14F-4D97-AF65-F5344CB8AC3E}">
        <p14:creationId xmlns:p14="http://schemas.microsoft.com/office/powerpoint/2010/main" val="41285316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3A773-CE59-4103-8C0F-758699EFD428}"/>
              </a:ext>
            </a:extLst>
          </p:cNvPr>
          <p:cNvSpPr>
            <a:spLocks noGrp="1"/>
          </p:cNvSpPr>
          <p:nvPr>
            <p:ph type="title"/>
          </p:nvPr>
        </p:nvSpPr>
        <p:spPr/>
        <p:txBody>
          <a:bodyPr/>
          <a:lstStyle/>
          <a:p>
            <a:r>
              <a:rPr lang="en-US" dirty="0"/>
              <a:t>2-Army Problem</a:t>
            </a:r>
            <a:endParaRPr lang="en-AU" dirty="0"/>
          </a:p>
        </p:txBody>
      </p:sp>
      <p:sp>
        <p:nvSpPr>
          <p:cNvPr id="5" name="Content Placeholder 4">
            <a:extLst>
              <a:ext uri="{FF2B5EF4-FFF2-40B4-BE49-F238E27FC236}">
                <a16:creationId xmlns:a16="http://schemas.microsoft.com/office/drawing/2014/main" id="{82ED1C57-095C-475F-8F15-D6FE84CDAD5E}"/>
              </a:ext>
            </a:extLst>
          </p:cNvPr>
          <p:cNvSpPr>
            <a:spLocks noGrp="1"/>
          </p:cNvSpPr>
          <p:nvPr>
            <p:ph idx="1"/>
          </p:nvPr>
        </p:nvSpPr>
        <p:spPr>
          <a:xfrm>
            <a:off x="419100" y="3982801"/>
            <a:ext cx="8096250" cy="1466987"/>
          </a:xfrm>
        </p:spPr>
        <p:txBody>
          <a:bodyPr>
            <a:normAutofit fontScale="92500" lnSpcReduction="20000"/>
          </a:bodyPr>
          <a:lstStyle/>
          <a:p>
            <a:r>
              <a:rPr lang="en-US" sz="2400" dirty="0"/>
              <a:t>2 Blue armies need to simultaneously attack or retreat</a:t>
            </a:r>
          </a:p>
          <a:p>
            <a:r>
              <a:rPr lang="en-US" sz="2400" dirty="0"/>
              <a:t>Blue army have to communicate across area controlled by White army</a:t>
            </a:r>
          </a:p>
          <a:p>
            <a:pPr lvl="1"/>
            <a:r>
              <a:rPr lang="en-US" sz="2000" dirty="0"/>
              <a:t>White army area </a:t>
            </a:r>
            <a:r>
              <a:rPr lang="en-US" sz="2000" dirty="0">
                <a:sym typeface="Wingdings" panose="05000000000000000000" pitchFamily="2" charset="2"/>
              </a:rPr>
              <a:t> </a:t>
            </a:r>
            <a:r>
              <a:rPr lang="en-US" sz="2000" dirty="0"/>
              <a:t>Unreliable communication channel</a:t>
            </a:r>
          </a:p>
          <a:p>
            <a:r>
              <a:rPr lang="en-US" sz="2400" dirty="0"/>
              <a:t>Goal – 2 blue armies to reach agreement about attacking</a:t>
            </a:r>
          </a:p>
          <a:p>
            <a:endParaRPr lang="en-AU" dirty="0"/>
          </a:p>
        </p:txBody>
      </p:sp>
      <p:pic>
        <p:nvPicPr>
          <p:cNvPr id="3" name="Picture 2" descr="http://www.ee.surrey.ac.uk/Projects/CAL/networks/Images/two-army.gif">
            <a:extLst>
              <a:ext uri="{FF2B5EF4-FFF2-40B4-BE49-F238E27FC236}">
                <a16:creationId xmlns:a16="http://schemas.microsoft.com/office/drawing/2014/main" id="{29CA9614-EC49-4C5C-894C-A658883515E9}"/>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colorTemperature colorTemp="5300"/>
                    </a14:imgEffect>
                  </a14:imgLayer>
                </a14:imgProps>
              </a:ext>
              <a:ext uri="{28A0092B-C50C-407E-A947-70E740481C1C}">
                <a14:useLocalDpi xmlns:a14="http://schemas.microsoft.com/office/drawing/2010/main" val="0"/>
              </a:ext>
            </a:extLst>
          </a:blip>
          <a:srcRect/>
          <a:stretch>
            <a:fillRect/>
          </a:stretch>
        </p:blipFill>
        <p:spPr bwMode="auto">
          <a:xfrm>
            <a:off x="1371809" y="1129628"/>
            <a:ext cx="6512559" cy="2880000"/>
          </a:xfrm>
          <a:prstGeom prst="rect">
            <a:avLst/>
          </a:prstGeom>
          <a:noFill/>
          <a:extLst>
            <a:ext uri="{909E8E84-426E-40dd-AFC4-6F175D3DCCD1}">
              <a14:hiddenFill xmlns=""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213381D-643C-43FB-B582-033D94ACECC8}"/>
              </a:ext>
            </a:extLst>
          </p:cNvPr>
          <p:cNvSpPr/>
          <p:nvPr/>
        </p:nvSpPr>
        <p:spPr>
          <a:xfrm>
            <a:off x="164127" y="3444524"/>
            <a:ext cx="3531137" cy="461665"/>
          </a:xfrm>
          <a:prstGeom prst="rect">
            <a:avLst/>
          </a:prstGeom>
        </p:spPr>
        <p:txBody>
          <a:bodyPr wrap="square">
            <a:spAutoFit/>
          </a:bodyPr>
          <a:lstStyle/>
          <a:p>
            <a:r>
              <a:rPr lang="en-GB" sz="1200" dirty="0">
                <a:latin typeface="+mn-lt"/>
              </a:rPr>
              <a:t>Source: </a:t>
            </a:r>
            <a:r>
              <a:rPr lang="en-GB" sz="1200" dirty="0">
                <a:latin typeface="+mn-lt"/>
                <a:hlinkClick r:id="rId5"/>
              </a:rPr>
              <a:t>www.ee.surrey.ac.uk/Projects/CAL/ networks/ Network-ransport_Application_Layers.htm</a:t>
            </a:r>
            <a:r>
              <a:rPr lang="en-GB" sz="1200" dirty="0">
                <a:latin typeface="+mn-lt"/>
              </a:rPr>
              <a:t> </a:t>
            </a:r>
          </a:p>
        </p:txBody>
      </p:sp>
      <p:sp>
        <p:nvSpPr>
          <p:cNvPr id="6" name="Footer Placeholder 5"/>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48</a:t>
            </a:fld>
            <a:r>
              <a:rPr lang="en-AU"/>
              <a:t>  |</a:t>
            </a:r>
            <a:endParaRPr lang="en-AU" dirty="0"/>
          </a:p>
        </p:txBody>
      </p:sp>
    </p:spTree>
    <p:extLst>
      <p:ext uri="{BB962C8B-B14F-4D97-AF65-F5344CB8AC3E}">
        <p14:creationId xmlns:p14="http://schemas.microsoft.com/office/powerpoint/2010/main" val="9040570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B7CD89DE-F085-492F-88F2-E99AB7ED1A54}"/>
              </a:ext>
            </a:extLst>
          </p:cNvPr>
          <p:cNvPicPr>
            <a:picLocks noChangeAspect="1"/>
          </p:cNvPicPr>
          <p:nvPr/>
        </p:nvPicPr>
        <p:blipFill>
          <a:blip r:embed="rId3"/>
          <a:stretch>
            <a:fillRect/>
          </a:stretch>
        </p:blipFill>
        <p:spPr>
          <a:xfrm>
            <a:off x="27101" y="1559206"/>
            <a:ext cx="1152000" cy="1152000"/>
          </a:xfrm>
          <a:prstGeom prst="rect">
            <a:avLst/>
          </a:prstGeom>
        </p:spPr>
      </p:pic>
      <p:pic>
        <p:nvPicPr>
          <p:cNvPr id="7" name="Picture 6">
            <a:extLst>
              <a:ext uri="{FF2B5EF4-FFF2-40B4-BE49-F238E27FC236}">
                <a16:creationId xmlns:a16="http://schemas.microsoft.com/office/drawing/2014/main" id="{BE5A08CE-0C25-42A2-8434-140F178F02D4}"/>
              </a:ext>
            </a:extLst>
          </p:cNvPr>
          <p:cNvPicPr>
            <a:picLocks noChangeAspect="1"/>
          </p:cNvPicPr>
          <p:nvPr/>
        </p:nvPicPr>
        <p:blipFill>
          <a:blip r:embed="rId3"/>
          <a:stretch>
            <a:fillRect/>
          </a:stretch>
        </p:blipFill>
        <p:spPr>
          <a:xfrm flipH="1">
            <a:off x="7467727" y="1757289"/>
            <a:ext cx="1152000" cy="1152000"/>
          </a:xfrm>
          <a:prstGeom prst="rect">
            <a:avLst/>
          </a:prstGeom>
        </p:spPr>
      </p:pic>
      <p:cxnSp>
        <p:nvCxnSpPr>
          <p:cNvPr id="9" name="Straight Arrow Connector 8">
            <a:extLst>
              <a:ext uri="{FF2B5EF4-FFF2-40B4-BE49-F238E27FC236}">
                <a16:creationId xmlns:a16="http://schemas.microsoft.com/office/drawing/2014/main" id="{B4BB30BA-1D82-4E3E-8F2D-B0575861922E}"/>
              </a:ext>
            </a:extLst>
          </p:cNvPr>
          <p:cNvCxnSpPr/>
          <p:nvPr/>
        </p:nvCxnSpPr>
        <p:spPr>
          <a:xfrm>
            <a:off x="1384239" y="2053304"/>
            <a:ext cx="6120000" cy="0"/>
          </a:xfrm>
          <a:prstGeom prst="straightConnector1">
            <a:avLst/>
          </a:prstGeom>
          <a:ln w="19050">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CE8CEDDB-386F-411F-9A5C-7D22AD4AC5D0}"/>
              </a:ext>
            </a:extLst>
          </p:cNvPr>
          <p:cNvSpPr/>
          <p:nvPr/>
        </p:nvSpPr>
        <p:spPr>
          <a:xfrm>
            <a:off x="2275037" y="2041968"/>
            <a:ext cx="5624358" cy="400110"/>
          </a:xfrm>
          <a:prstGeom prst="rect">
            <a:avLst/>
          </a:prstGeom>
        </p:spPr>
        <p:txBody>
          <a:bodyPr wrap="square">
            <a:spAutoFit/>
          </a:bodyPr>
          <a:lstStyle/>
          <a:p>
            <a:r>
              <a:rPr lang="en-US" sz="2000" i="1" dirty="0"/>
              <a:t>I have a plan – Let’s attack at dawn tomorrow</a:t>
            </a:r>
            <a:endParaRPr lang="en-US" sz="2000" dirty="0"/>
          </a:p>
        </p:txBody>
      </p:sp>
      <p:grpSp>
        <p:nvGrpSpPr>
          <p:cNvPr id="11" name="Group 10">
            <a:extLst>
              <a:ext uri="{FF2B5EF4-FFF2-40B4-BE49-F238E27FC236}">
                <a16:creationId xmlns:a16="http://schemas.microsoft.com/office/drawing/2014/main" id="{7CB90E72-8CB4-469A-A1BF-90DB20368781}"/>
              </a:ext>
            </a:extLst>
          </p:cNvPr>
          <p:cNvGrpSpPr/>
          <p:nvPr/>
        </p:nvGrpSpPr>
        <p:grpSpPr>
          <a:xfrm>
            <a:off x="1139409" y="2397442"/>
            <a:ext cx="6364829" cy="940676"/>
            <a:chOff x="1085039" y="2945300"/>
            <a:chExt cx="10591953" cy="940676"/>
          </a:xfrm>
        </p:grpSpPr>
        <p:grpSp>
          <p:nvGrpSpPr>
            <p:cNvPr id="12" name="Group 11">
              <a:extLst>
                <a:ext uri="{FF2B5EF4-FFF2-40B4-BE49-F238E27FC236}">
                  <a16:creationId xmlns:a16="http://schemas.microsoft.com/office/drawing/2014/main" id="{E147E864-2D8B-49B0-882D-47D5D3A7BF20}"/>
                </a:ext>
              </a:extLst>
            </p:cNvPr>
            <p:cNvGrpSpPr/>
            <p:nvPr/>
          </p:nvGrpSpPr>
          <p:grpSpPr>
            <a:xfrm>
              <a:off x="1085039" y="3429000"/>
              <a:ext cx="10591953" cy="406907"/>
              <a:chOff x="1085039" y="3429000"/>
              <a:chExt cx="10591953" cy="406907"/>
            </a:xfrm>
          </p:grpSpPr>
          <p:sp>
            <p:nvSpPr>
              <p:cNvPr id="14" name="Rectangle 13">
                <a:extLst>
                  <a:ext uri="{FF2B5EF4-FFF2-40B4-BE49-F238E27FC236}">
                    <a16:creationId xmlns:a16="http://schemas.microsoft.com/office/drawing/2014/main" id="{E2B9B65F-EA19-4BC0-B143-CDB366B17AA6}"/>
                  </a:ext>
                </a:extLst>
              </p:cNvPr>
              <p:cNvSpPr/>
              <p:nvPr/>
            </p:nvSpPr>
            <p:spPr>
              <a:xfrm>
                <a:off x="1085039" y="3435797"/>
                <a:ext cx="6364243" cy="400110"/>
              </a:xfrm>
              <a:prstGeom prst="rect">
                <a:avLst/>
              </a:prstGeom>
              <a:ln>
                <a:noFill/>
                <a:headEnd type="arrow" w="med" len="med"/>
                <a:tailEnd type="none" w="med" len="med"/>
              </a:ln>
            </p:spPr>
            <p:txBody>
              <a:bodyPr wrap="none">
                <a:spAutoFit/>
              </a:bodyPr>
              <a:lstStyle/>
              <a:p>
                <a:pPr lvl="1">
                  <a:spcBef>
                    <a:spcPts val="300"/>
                  </a:spcBef>
                </a:pPr>
                <a:r>
                  <a:rPr lang="en-US" sz="2000" i="1" dirty="0"/>
                  <a:t>Splendid idea, A! See you at dawn tomorrow!</a:t>
                </a:r>
              </a:p>
            </p:txBody>
          </p:sp>
          <p:cxnSp>
            <p:nvCxnSpPr>
              <p:cNvPr id="15" name="Straight Arrow Connector 14">
                <a:extLst>
                  <a:ext uri="{FF2B5EF4-FFF2-40B4-BE49-F238E27FC236}">
                    <a16:creationId xmlns:a16="http://schemas.microsoft.com/office/drawing/2014/main" id="{C1575DF9-0E2C-4132-A719-F4192750CE6C}"/>
                  </a:ext>
                </a:extLst>
              </p:cNvPr>
              <p:cNvCxnSpPr/>
              <p:nvPr/>
            </p:nvCxnSpPr>
            <p:spPr>
              <a:xfrm>
                <a:off x="1492468" y="3429000"/>
                <a:ext cx="10184524" cy="0"/>
              </a:xfrm>
              <a:prstGeom prst="straightConnector1">
                <a:avLst/>
              </a:prstGeom>
              <a:ln w="19050">
                <a:headEnd type="arrow" w="med" len="med"/>
                <a:tailEnd type="none" w="med" len="med"/>
              </a:ln>
            </p:spPr>
            <p:style>
              <a:lnRef idx="1">
                <a:schemeClr val="accent1"/>
              </a:lnRef>
              <a:fillRef idx="0">
                <a:schemeClr val="accent1"/>
              </a:fillRef>
              <a:effectRef idx="0">
                <a:schemeClr val="accent1"/>
              </a:effectRef>
              <a:fontRef idx="minor">
                <a:schemeClr val="tx1"/>
              </a:fontRef>
            </p:style>
          </p:cxnSp>
        </p:grpSp>
        <p:pic>
          <p:nvPicPr>
            <p:cNvPr id="13" name="Picture 12" descr="A silhouette of a person&#10;&#10;Description generated with very high confidence">
              <a:extLst>
                <a:ext uri="{FF2B5EF4-FFF2-40B4-BE49-F238E27FC236}">
                  <a16:creationId xmlns:a16="http://schemas.microsoft.com/office/drawing/2014/main" id="{E90845D0-F55B-4B0A-981E-FC5147464EE5}"/>
                </a:ext>
              </a:extLst>
            </p:cNvPr>
            <p:cNvPicPr>
              <a:picLocks noChangeAspect="1"/>
            </p:cNvPicPr>
            <p:nvPr/>
          </p:nvPicPr>
          <p:blipFill>
            <a:blip r:embed="rId4"/>
            <a:stretch>
              <a:fillRect/>
            </a:stretch>
          </p:blipFill>
          <p:spPr>
            <a:xfrm flipH="1">
              <a:off x="9772664" y="2945300"/>
              <a:ext cx="979110" cy="940676"/>
            </a:xfrm>
            <a:prstGeom prst="rect">
              <a:avLst/>
            </a:prstGeom>
          </p:spPr>
        </p:pic>
      </p:grpSp>
      <p:grpSp>
        <p:nvGrpSpPr>
          <p:cNvPr id="16" name="Group 15">
            <a:extLst>
              <a:ext uri="{FF2B5EF4-FFF2-40B4-BE49-F238E27FC236}">
                <a16:creationId xmlns:a16="http://schemas.microsoft.com/office/drawing/2014/main" id="{79A43D7A-6D1B-4C49-9181-B8ECE03DAB47}"/>
              </a:ext>
            </a:extLst>
          </p:cNvPr>
          <p:cNvGrpSpPr/>
          <p:nvPr/>
        </p:nvGrpSpPr>
        <p:grpSpPr>
          <a:xfrm>
            <a:off x="1277210" y="3733759"/>
            <a:ext cx="6225101" cy="402371"/>
            <a:chOff x="1315638" y="4281617"/>
            <a:chExt cx="10359428" cy="402371"/>
          </a:xfrm>
        </p:grpSpPr>
        <p:sp>
          <p:nvSpPr>
            <p:cNvPr id="17" name="Rectangle 16">
              <a:extLst>
                <a:ext uri="{FF2B5EF4-FFF2-40B4-BE49-F238E27FC236}">
                  <a16:creationId xmlns:a16="http://schemas.microsoft.com/office/drawing/2014/main" id="{CADEEEF9-B8F1-4597-982E-F7C7967A44A3}"/>
                </a:ext>
              </a:extLst>
            </p:cNvPr>
            <p:cNvSpPr/>
            <p:nvPr/>
          </p:nvSpPr>
          <p:spPr>
            <a:xfrm>
              <a:off x="1315638" y="4283878"/>
              <a:ext cx="6415540" cy="400110"/>
            </a:xfrm>
            <a:prstGeom prst="rect">
              <a:avLst/>
            </a:prstGeom>
            <a:ln>
              <a:noFill/>
              <a:headEnd type="none" w="med" len="med"/>
              <a:tailEnd type="arrow" w="med" len="med"/>
            </a:ln>
          </p:spPr>
          <p:txBody>
            <a:bodyPr wrap="none">
              <a:spAutoFit/>
            </a:bodyPr>
            <a:lstStyle/>
            <a:p>
              <a:pPr lvl="1">
                <a:spcBef>
                  <a:spcPts val="300"/>
                </a:spcBef>
              </a:pPr>
              <a:r>
                <a:rPr lang="en-US" sz="2000" i="1" dirty="0"/>
                <a:t>Received message. We are ready for the battle.</a:t>
              </a:r>
            </a:p>
          </p:txBody>
        </p:sp>
        <p:cxnSp>
          <p:nvCxnSpPr>
            <p:cNvPr id="18" name="Straight Arrow Connector 17">
              <a:extLst>
                <a:ext uri="{FF2B5EF4-FFF2-40B4-BE49-F238E27FC236}">
                  <a16:creationId xmlns:a16="http://schemas.microsoft.com/office/drawing/2014/main" id="{CD39E32F-2DF8-44C6-A82B-348888A60989}"/>
                </a:ext>
              </a:extLst>
            </p:cNvPr>
            <p:cNvCxnSpPr/>
            <p:nvPr/>
          </p:nvCxnSpPr>
          <p:spPr>
            <a:xfrm>
              <a:off x="1490541" y="4281617"/>
              <a:ext cx="10184525" cy="0"/>
            </a:xfrm>
            <a:prstGeom prst="straightConnector1">
              <a:avLst/>
            </a:prstGeom>
            <a:ln w="19050">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4FF7A03F-6C82-47F7-BB26-CDF0AAE6E672}"/>
              </a:ext>
            </a:extLst>
          </p:cNvPr>
          <p:cNvGrpSpPr/>
          <p:nvPr/>
        </p:nvGrpSpPr>
        <p:grpSpPr>
          <a:xfrm>
            <a:off x="1228149" y="4441676"/>
            <a:ext cx="6169061" cy="359955"/>
            <a:chOff x="1303796" y="5157951"/>
            <a:chExt cx="10266168" cy="403135"/>
          </a:xfrm>
        </p:grpSpPr>
        <p:cxnSp>
          <p:nvCxnSpPr>
            <p:cNvPr id="20" name="Straight Arrow Connector 19">
              <a:extLst>
                <a:ext uri="{FF2B5EF4-FFF2-40B4-BE49-F238E27FC236}">
                  <a16:creationId xmlns:a16="http://schemas.microsoft.com/office/drawing/2014/main" id="{C903C0A7-ED0B-4AD1-B341-AFFEE77FC028}"/>
                </a:ext>
              </a:extLst>
            </p:cNvPr>
            <p:cNvCxnSpPr/>
            <p:nvPr/>
          </p:nvCxnSpPr>
          <p:spPr>
            <a:xfrm>
              <a:off x="1385440" y="5157951"/>
              <a:ext cx="10184524" cy="0"/>
            </a:xfrm>
            <a:prstGeom prst="straightConnector1">
              <a:avLst/>
            </a:prstGeom>
            <a:ln w="19050">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08EE2A36-648B-4E20-8F34-86021527021D}"/>
                </a:ext>
              </a:extLst>
            </p:cNvPr>
            <p:cNvSpPr/>
            <p:nvPr/>
          </p:nvSpPr>
          <p:spPr>
            <a:xfrm>
              <a:off x="1303796" y="5160976"/>
              <a:ext cx="6652783" cy="400110"/>
            </a:xfrm>
            <a:prstGeom prst="rect">
              <a:avLst/>
            </a:prstGeom>
          </p:spPr>
          <p:txBody>
            <a:bodyPr wrap="none">
              <a:spAutoFit/>
            </a:bodyPr>
            <a:lstStyle/>
            <a:p>
              <a:pPr lvl="1">
                <a:spcBef>
                  <a:spcPts val="300"/>
                </a:spcBef>
              </a:pPr>
              <a:r>
                <a:rPr lang="en-US" sz="2000" i="1" dirty="0"/>
                <a:t>Received acknowledgement. We are also ready</a:t>
              </a:r>
            </a:p>
          </p:txBody>
        </p:sp>
      </p:grpSp>
      <p:sp>
        <p:nvSpPr>
          <p:cNvPr id="22" name="TextBox 21">
            <a:extLst>
              <a:ext uri="{FF2B5EF4-FFF2-40B4-BE49-F238E27FC236}">
                <a16:creationId xmlns:a16="http://schemas.microsoft.com/office/drawing/2014/main" id="{B358E78D-0E93-465C-9B30-D5D1E1B9A037}"/>
              </a:ext>
            </a:extLst>
          </p:cNvPr>
          <p:cNvSpPr txBox="1"/>
          <p:nvPr/>
        </p:nvSpPr>
        <p:spPr>
          <a:xfrm>
            <a:off x="98212" y="2724623"/>
            <a:ext cx="1028658" cy="369332"/>
          </a:xfrm>
          <a:prstGeom prst="rect">
            <a:avLst/>
          </a:prstGeom>
          <a:noFill/>
        </p:spPr>
        <p:txBody>
          <a:bodyPr wrap="square" rtlCol="0">
            <a:spAutoFit/>
          </a:bodyPr>
          <a:lstStyle/>
          <a:p>
            <a:r>
              <a:rPr lang="en-US" dirty="0">
                <a:solidFill>
                  <a:srgbClr val="0070C0"/>
                </a:solidFill>
              </a:rPr>
              <a:t>Blue left</a:t>
            </a:r>
          </a:p>
        </p:txBody>
      </p:sp>
      <p:sp>
        <p:nvSpPr>
          <p:cNvPr id="23" name="TextBox 22">
            <a:extLst>
              <a:ext uri="{FF2B5EF4-FFF2-40B4-BE49-F238E27FC236}">
                <a16:creationId xmlns:a16="http://schemas.microsoft.com/office/drawing/2014/main" id="{ACFD3E94-6CC3-4A1C-ABD4-2F5018C4CF78}"/>
              </a:ext>
            </a:extLst>
          </p:cNvPr>
          <p:cNvSpPr txBox="1"/>
          <p:nvPr/>
        </p:nvSpPr>
        <p:spPr>
          <a:xfrm>
            <a:off x="7777491" y="2958228"/>
            <a:ext cx="1152000" cy="369332"/>
          </a:xfrm>
          <a:prstGeom prst="rect">
            <a:avLst/>
          </a:prstGeom>
          <a:noFill/>
        </p:spPr>
        <p:txBody>
          <a:bodyPr wrap="square" rtlCol="0">
            <a:spAutoFit/>
          </a:bodyPr>
          <a:lstStyle/>
          <a:p>
            <a:pPr algn="ctr"/>
            <a:r>
              <a:rPr lang="en-US" dirty="0">
                <a:solidFill>
                  <a:srgbClr val="0070C0"/>
                </a:solidFill>
              </a:rPr>
              <a:t>Blue right</a:t>
            </a:r>
          </a:p>
        </p:txBody>
      </p:sp>
      <p:grpSp>
        <p:nvGrpSpPr>
          <p:cNvPr id="24" name="Group 23">
            <a:extLst>
              <a:ext uri="{FF2B5EF4-FFF2-40B4-BE49-F238E27FC236}">
                <a16:creationId xmlns:a16="http://schemas.microsoft.com/office/drawing/2014/main" id="{15335161-CFC4-4D57-A97C-1866CD21005E}"/>
              </a:ext>
            </a:extLst>
          </p:cNvPr>
          <p:cNvGrpSpPr/>
          <p:nvPr/>
        </p:nvGrpSpPr>
        <p:grpSpPr>
          <a:xfrm>
            <a:off x="7777491" y="2309303"/>
            <a:ext cx="662225" cy="692075"/>
            <a:chOff x="4535053" y="3689573"/>
            <a:chExt cx="286328" cy="415636"/>
          </a:xfrm>
        </p:grpSpPr>
        <p:cxnSp>
          <p:nvCxnSpPr>
            <p:cNvPr id="25" name="Straight Connector 24">
              <a:extLst>
                <a:ext uri="{FF2B5EF4-FFF2-40B4-BE49-F238E27FC236}">
                  <a16:creationId xmlns:a16="http://schemas.microsoft.com/office/drawing/2014/main" id="{99C25DA1-B290-4595-9B88-EBB23929AE93}"/>
                </a:ext>
              </a:extLst>
            </p:cNvPr>
            <p:cNvCxnSpPr/>
            <p:nvPr/>
          </p:nvCxnSpPr>
          <p:spPr>
            <a:xfrm flipH="1">
              <a:off x="4535053" y="3689573"/>
              <a:ext cx="286328" cy="41563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D9FFC61-4856-4B87-B6B2-E285DE8483DF}"/>
                </a:ext>
              </a:extLst>
            </p:cNvPr>
            <p:cNvCxnSpPr>
              <a:cxnSpLocks/>
            </p:cNvCxnSpPr>
            <p:nvPr/>
          </p:nvCxnSpPr>
          <p:spPr>
            <a:xfrm>
              <a:off x="4535053" y="3689573"/>
              <a:ext cx="286328" cy="41563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E7DAB671-7C39-4A5A-9C47-9A86A4FBF108}"/>
              </a:ext>
            </a:extLst>
          </p:cNvPr>
          <p:cNvGrpSpPr/>
          <p:nvPr/>
        </p:nvGrpSpPr>
        <p:grpSpPr>
          <a:xfrm>
            <a:off x="250153" y="1851480"/>
            <a:ext cx="662225" cy="692075"/>
            <a:chOff x="4535053" y="3689573"/>
            <a:chExt cx="286328" cy="415636"/>
          </a:xfrm>
        </p:grpSpPr>
        <p:cxnSp>
          <p:nvCxnSpPr>
            <p:cNvPr id="28" name="Straight Connector 27">
              <a:extLst>
                <a:ext uri="{FF2B5EF4-FFF2-40B4-BE49-F238E27FC236}">
                  <a16:creationId xmlns:a16="http://schemas.microsoft.com/office/drawing/2014/main" id="{ECC10FA6-9080-4583-9348-F0433214359C}"/>
                </a:ext>
              </a:extLst>
            </p:cNvPr>
            <p:cNvCxnSpPr/>
            <p:nvPr/>
          </p:nvCxnSpPr>
          <p:spPr>
            <a:xfrm flipH="1">
              <a:off x="4535053" y="3689573"/>
              <a:ext cx="286328" cy="41563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4F54E6F-6E9E-4A5F-9440-E4FBE73237DC}"/>
                </a:ext>
              </a:extLst>
            </p:cNvPr>
            <p:cNvCxnSpPr>
              <a:cxnSpLocks/>
            </p:cNvCxnSpPr>
            <p:nvPr/>
          </p:nvCxnSpPr>
          <p:spPr>
            <a:xfrm>
              <a:off x="4535053" y="3689573"/>
              <a:ext cx="286328" cy="41563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30" name="Thought Bubble: Cloud 29">
            <a:extLst>
              <a:ext uri="{FF2B5EF4-FFF2-40B4-BE49-F238E27FC236}">
                <a16:creationId xmlns:a16="http://schemas.microsoft.com/office/drawing/2014/main" id="{BE974B06-F071-4428-BFBE-DDF4C132AA28}"/>
              </a:ext>
            </a:extLst>
          </p:cNvPr>
          <p:cNvSpPr/>
          <p:nvPr/>
        </p:nvSpPr>
        <p:spPr>
          <a:xfrm>
            <a:off x="7380312" y="471048"/>
            <a:ext cx="1512168" cy="855365"/>
          </a:xfrm>
          <a:prstGeom prst="cloudCallout">
            <a:avLst>
              <a:gd name="adj1" fmla="val -1832"/>
              <a:gd name="adj2" fmla="val 98358"/>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Gotcha, I lied</a:t>
            </a:r>
          </a:p>
        </p:txBody>
      </p:sp>
      <p:grpSp>
        <p:nvGrpSpPr>
          <p:cNvPr id="31" name="Group 30">
            <a:extLst>
              <a:ext uri="{FF2B5EF4-FFF2-40B4-BE49-F238E27FC236}">
                <a16:creationId xmlns:a16="http://schemas.microsoft.com/office/drawing/2014/main" id="{ED9A6537-D357-4F07-9BB2-E7B1BE766713}"/>
              </a:ext>
            </a:extLst>
          </p:cNvPr>
          <p:cNvGrpSpPr/>
          <p:nvPr/>
        </p:nvGrpSpPr>
        <p:grpSpPr>
          <a:xfrm>
            <a:off x="2167597" y="4976571"/>
            <a:ext cx="4339226" cy="304799"/>
            <a:chOff x="3926385" y="5873935"/>
            <a:chExt cx="4339226" cy="304799"/>
          </a:xfrm>
        </p:grpSpPr>
        <p:cxnSp>
          <p:nvCxnSpPr>
            <p:cNvPr id="32" name="Straight Arrow Connector 31">
              <a:extLst>
                <a:ext uri="{FF2B5EF4-FFF2-40B4-BE49-F238E27FC236}">
                  <a16:creationId xmlns:a16="http://schemas.microsoft.com/office/drawing/2014/main" id="{08D816A0-7E33-4C8D-9EFC-711E344E8BF9}"/>
                </a:ext>
              </a:extLst>
            </p:cNvPr>
            <p:cNvCxnSpPr>
              <a:cxnSpLocks/>
            </p:cNvCxnSpPr>
            <p:nvPr/>
          </p:nvCxnSpPr>
          <p:spPr>
            <a:xfrm>
              <a:off x="3926385" y="5873935"/>
              <a:ext cx="4339223" cy="0"/>
            </a:xfrm>
            <a:prstGeom prst="straightConnector1">
              <a:avLst/>
            </a:prstGeom>
            <a:ln w="19050">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1B20AA36-6C55-413A-A875-84706447E63F}"/>
                </a:ext>
              </a:extLst>
            </p:cNvPr>
            <p:cNvCxnSpPr>
              <a:cxnSpLocks/>
            </p:cNvCxnSpPr>
            <p:nvPr/>
          </p:nvCxnSpPr>
          <p:spPr>
            <a:xfrm>
              <a:off x="3926388" y="6017098"/>
              <a:ext cx="4339223" cy="0"/>
            </a:xfrm>
            <a:prstGeom prst="straightConnector1">
              <a:avLst/>
            </a:prstGeom>
            <a:ln w="19050">
              <a:prstDash val="sysDash"/>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4930C96-2223-47C4-B3D0-D51D32106BAB}"/>
                </a:ext>
              </a:extLst>
            </p:cNvPr>
            <p:cNvCxnSpPr>
              <a:cxnSpLocks/>
            </p:cNvCxnSpPr>
            <p:nvPr/>
          </p:nvCxnSpPr>
          <p:spPr>
            <a:xfrm>
              <a:off x="3926385" y="6178734"/>
              <a:ext cx="4339223" cy="0"/>
            </a:xfrm>
            <a:prstGeom prst="straightConnector1">
              <a:avLst/>
            </a:prstGeom>
            <a:ln w="19050">
              <a:prstDash val="sysDash"/>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pic>
        <p:nvPicPr>
          <p:cNvPr id="8" name="Picture 7" descr="A silhouette of a person&#10;&#10;Description generated with very high confidence">
            <a:extLst>
              <a:ext uri="{FF2B5EF4-FFF2-40B4-BE49-F238E27FC236}">
                <a16:creationId xmlns:a16="http://schemas.microsoft.com/office/drawing/2014/main" id="{82DB9448-FA46-4589-813F-F4F1894C717C}"/>
              </a:ext>
            </a:extLst>
          </p:cNvPr>
          <p:cNvPicPr>
            <a:picLocks noChangeAspect="1"/>
          </p:cNvPicPr>
          <p:nvPr/>
        </p:nvPicPr>
        <p:blipFill>
          <a:blip r:embed="rId4"/>
          <a:stretch>
            <a:fillRect/>
          </a:stretch>
        </p:blipFill>
        <p:spPr>
          <a:xfrm>
            <a:off x="1522496" y="1536537"/>
            <a:ext cx="752541" cy="940676"/>
          </a:xfrm>
          <a:prstGeom prst="rect">
            <a:avLst/>
          </a:prstGeom>
        </p:spPr>
      </p:pic>
      <p:sp>
        <p:nvSpPr>
          <p:cNvPr id="36" name="Title 1">
            <a:extLst>
              <a:ext uri="{FF2B5EF4-FFF2-40B4-BE49-F238E27FC236}">
                <a16:creationId xmlns:a16="http://schemas.microsoft.com/office/drawing/2014/main" id="{13A3A773-CE59-4103-8C0F-758699EFD428}"/>
              </a:ext>
            </a:extLst>
          </p:cNvPr>
          <p:cNvSpPr txBox="1">
            <a:spLocks/>
          </p:cNvSpPr>
          <p:nvPr/>
        </p:nvSpPr>
        <p:spPr>
          <a:xfrm>
            <a:off x="251520" y="894956"/>
            <a:ext cx="8640960" cy="710406"/>
          </a:xfrm>
          <a:prstGeom prst="rect">
            <a:avLst/>
          </a:prstGeom>
        </p:spPr>
        <p:txBody>
          <a:bodyPr vert="horz" lIns="0" tIns="0" rIns="0" bIns="0" rtlCol="0" anchor="t" anchorCtr="0">
            <a:normAutofit/>
          </a:bodyPr>
          <a:lstStyle>
            <a:lvl1pPr algn="l" defTabSz="914400" rtl="0" eaLnBrk="1" latinLnBrk="0" hangingPunct="1">
              <a:spcBef>
                <a:spcPct val="0"/>
              </a:spcBef>
              <a:buNone/>
              <a:defRPr sz="3600" b="0" kern="1200">
                <a:solidFill>
                  <a:schemeClr val="accent3"/>
                </a:solidFill>
                <a:latin typeface="+mj-lt"/>
                <a:ea typeface="+mj-ea"/>
                <a:cs typeface="+mj-cs"/>
              </a:defRPr>
            </a:lvl1pPr>
          </a:lstStyle>
          <a:p>
            <a:r>
              <a:rPr lang="en-US" dirty="0"/>
              <a:t>2-Army Problem </a:t>
            </a:r>
            <a:r>
              <a:rPr lang="mr-IN" dirty="0"/>
              <a:t>–</a:t>
            </a:r>
            <a:r>
              <a:rPr lang="en-US" dirty="0"/>
              <a:t> Communication</a:t>
            </a:r>
            <a:endParaRPr lang="en-AU" dirty="0"/>
          </a:p>
        </p:txBody>
      </p:sp>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49</a:t>
            </a:fld>
            <a:r>
              <a:rPr lang="en-AU"/>
              <a:t>  |</a:t>
            </a:r>
            <a:endParaRPr lang="en-AU" dirty="0"/>
          </a:p>
        </p:txBody>
      </p:sp>
    </p:spTree>
    <p:extLst>
      <p:ext uri="{BB962C8B-B14F-4D97-AF65-F5344CB8AC3E}">
        <p14:creationId xmlns:p14="http://schemas.microsoft.com/office/powerpoint/2010/main" val="1659565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ounded Rectangle 57"/>
          <p:cNvSpPr/>
          <p:nvPr/>
        </p:nvSpPr>
        <p:spPr>
          <a:xfrm>
            <a:off x="3004144" y="4125258"/>
            <a:ext cx="2906657" cy="1108506"/>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053"/>
          </a:p>
        </p:txBody>
      </p:sp>
      <p:sp>
        <p:nvSpPr>
          <p:cNvPr id="50" name="Rounded Rectangle 49"/>
          <p:cNvSpPr/>
          <p:nvPr/>
        </p:nvSpPr>
        <p:spPr>
          <a:xfrm>
            <a:off x="398706" y="2824210"/>
            <a:ext cx="2590380" cy="1266555"/>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AU" sz="1053"/>
          </a:p>
        </p:txBody>
      </p:sp>
      <p:sp>
        <p:nvSpPr>
          <p:cNvPr id="29" name="Rounded Rectangle 28"/>
          <p:cNvSpPr/>
          <p:nvPr/>
        </p:nvSpPr>
        <p:spPr>
          <a:xfrm>
            <a:off x="3044241" y="1517112"/>
            <a:ext cx="2866561" cy="1266555"/>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AU" sz="1053"/>
          </a:p>
        </p:txBody>
      </p:sp>
      <p:sp>
        <p:nvSpPr>
          <p:cNvPr id="2" name="Title 1"/>
          <p:cNvSpPr>
            <a:spLocks noGrp="1"/>
          </p:cNvSpPr>
          <p:nvPr>
            <p:ph type="title"/>
          </p:nvPr>
        </p:nvSpPr>
        <p:spPr/>
        <p:txBody>
          <a:bodyPr>
            <a:normAutofit/>
          </a:bodyPr>
          <a:lstStyle/>
          <a:p>
            <a:r>
              <a:rPr lang="en-AU" dirty="0"/>
              <a:t>Overview of Blockchain Research at Data61 </a:t>
            </a: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68055" y="2142939"/>
            <a:ext cx="407477" cy="407477"/>
          </a:xfrm>
          <a:prstGeom prst="rect">
            <a:avLst/>
          </a:prstGeom>
        </p:spPr>
      </p:pic>
      <p:pic>
        <p:nvPicPr>
          <p:cNvPr id="22" name="Picture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481856" y="1696199"/>
            <a:ext cx="379876" cy="379876"/>
          </a:xfrm>
          <a:prstGeom prst="rect">
            <a:avLst/>
          </a:prstGeom>
        </p:spPr>
      </p:pic>
      <p:sp>
        <p:nvSpPr>
          <p:cNvPr id="24" name="Rectangle 23"/>
          <p:cNvSpPr/>
          <p:nvPr/>
        </p:nvSpPr>
        <p:spPr>
          <a:xfrm>
            <a:off x="3883491" y="1557150"/>
            <a:ext cx="1595687" cy="1223412"/>
          </a:xfrm>
          <a:prstGeom prst="rect">
            <a:avLst/>
          </a:prstGeom>
        </p:spPr>
        <p:txBody>
          <a:bodyPr wrap="square">
            <a:spAutoFit/>
          </a:bodyPr>
          <a:lstStyle/>
          <a:p>
            <a:pPr marL="135731" indent="-135731">
              <a:buFont typeface="Arial" panose="020B0604020202020204" pitchFamily="34" charset="0"/>
              <a:buChar char="•"/>
            </a:pPr>
            <a:r>
              <a:rPr lang="en-AU" sz="1050"/>
              <a:t>Supply Chain / Food Provenance</a:t>
            </a:r>
          </a:p>
          <a:p>
            <a:pPr marL="135731" indent="-135731">
              <a:buFont typeface="Arial" panose="020B0604020202020204" pitchFamily="34" charset="0"/>
              <a:buChar char="•"/>
            </a:pPr>
            <a:r>
              <a:rPr lang="en-AU" sz="1050"/>
              <a:t>Resource handling (energy, water, land, titles)</a:t>
            </a:r>
          </a:p>
          <a:p>
            <a:pPr marL="135731" indent="-135731">
              <a:buFont typeface="Arial" panose="020B0604020202020204" pitchFamily="34" charset="0"/>
              <a:buChar char="•"/>
            </a:pPr>
            <a:r>
              <a:rPr lang="en-AU" sz="1050"/>
              <a:t>Welfare payments</a:t>
            </a:r>
          </a:p>
          <a:p>
            <a:pPr marL="135731" indent="-135731">
              <a:buFont typeface="Arial" panose="020B0604020202020204" pitchFamily="34" charset="0"/>
              <a:buChar char="•"/>
            </a:pPr>
            <a:r>
              <a:rPr lang="en-AU" sz="1050"/>
              <a:t>International trade</a:t>
            </a:r>
          </a:p>
        </p:txBody>
      </p:sp>
      <p:pic>
        <p:nvPicPr>
          <p:cNvPr id="25" name="Picture 2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68913" y="2140469"/>
            <a:ext cx="409124" cy="409124"/>
          </a:xfrm>
          <a:prstGeom prst="rect">
            <a:avLst/>
          </a:prstGeom>
        </p:spPr>
      </p:pic>
      <p:sp>
        <p:nvSpPr>
          <p:cNvPr id="33" name="Rounded Rectangle 32"/>
          <p:cNvSpPr/>
          <p:nvPr/>
        </p:nvSpPr>
        <p:spPr>
          <a:xfrm>
            <a:off x="3039049" y="2824210"/>
            <a:ext cx="2871752" cy="1266555"/>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AU" sz="1053"/>
          </a:p>
        </p:txBody>
      </p:sp>
      <p:sp>
        <p:nvSpPr>
          <p:cNvPr id="34" name="Rectangle 33"/>
          <p:cNvSpPr/>
          <p:nvPr/>
        </p:nvSpPr>
        <p:spPr>
          <a:xfrm>
            <a:off x="714563" y="2961561"/>
            <a:ext cx="2246787" cy="1002839"/>
          </a:xfrm>
          <a:prstGeom prst="rect">
            <a:avLst/>
          </a:prstGeom>
        </p:spPr>
        <p:txBody>
          <a:bodyPr wrap="square">
            <a:spAutoFit/>
          </a:bodyPr>
          <a:lstStyle/>
          <a:p>
            <a:pPr marL="108000" indent="-108000">
              <a:spcBef>
                <a:spcPts val="450"/>
              </a:spcBef>
              <a:buSzPct val="120000"/>
              <a:buFont typeface="Arial" panose="020B0604020202020204" pitchFamily="34" charset="0"/>
              <a:buChar char="•"/>
            </a:pPr>
            <a:r>
              <a:rPr lang="en-AU" sz="1100"/>
              <a:t>Designing Trustworthy Blockchain Systems Using Smart Contracts</a:t>
            </a:r>
          </a:p>
          <a:p>
            <a:pPr marL="108000" indent="-108000">
              <a:spcBef>
                <a:spcPts val="450"/>
              </a:spcBef>
              <a:buSzPct val="120000"/>
              <a:buFont typeface="Arial" panose="020B0604020202020204" pitchFamily="34" charset="0"/>
              <a:buChar char="•"/>
            </a:pPr>
            <a:r>
              <a:rPr lang="en-AU" sz="1100"/>
              <a:t>Architecting Blockchain applications using Model-driven development of smart contracts</a:t>
            </a:r>
          </a:p>
        </p:txBody>
      </p:sp>
      <p:sp>
        <p:nvSpPr>
          <p:cNvPr id="35" name="Rectangle 34"/>
          <p:cNvSpPr/>
          <p:nvPr/>
        </p:nvSpPr>
        <p:spPr>
          <a:xfrm>
            <a:off x="3382611" y="4193385"/>
            <a:ext cx="2630042" cy="1023357"/>
          </a:xfrm>
          <a:prstGeom prst="rect">
            <a:avLst/>
          </a:prstGeom>
        </p:spPr>
        <p:txBody>
          <a:bodyPr wrap="square">
            <a:spAutoFit/>
          </a:bodyPr>
          <a:lstStyle/>
          <a:p>
            <a:pPr marL="108000" indent="-108000">
              <a:spcBef>
                <a:spcPts val="450"/>
              </a:spcBef>
              <a:buSzPct val="120000"/>
              <a:buFont typeface="Arial" panose="020B0604020202020204" pitchFamily="34" charset="0"/>
              <a:buChar char="•"/>
            </a:pPr>
            <a:r>
              <a:rPr lang="en-AU" sz="1200"/>
              <a:t>Software Engineering &amp; Architecture</a:t>
            </a:r>
          </a:p>
          <a:p>
            <a:pPr marL="108000" indent="-108000">
              <a:spcBef>
                <a:spcPts val="450"/>
              </a:spcBef>
              <a:buSzPct val="120000"/>
              <a:buFont typeface="Arial" panose="020B0604020202020204" pitchFamily="34" charset="0"/>
              <a:buChar char="•"/>
            </a:pPr>
            <a:r>
              <a:rPr lang="en-AU" sz="1200"/>
              <a:t>Business Process Management</a:t>
            </a:r>
          </a:p>
          <a:p>
            <a:pPr marL="108000" indent="-108000">
              <a:spcBef>
                <a:spcPts val="450"/>
              </a:spcBef>
              <a:buSzPct val="120000"/>
              <a:buFont typeface="Arial" panose="020B0604020202020204" pitchFamily="34" charset="0"/>
              <a:buChar char="•"/>
            </a:pPr>
            <a:r>
              <a:rPr lang="en-AU" sz="1200"/>
              <a:t>Cyber Security</a:t>
            </a:r>
          </a:p>
          <a:p>
            <a:pPr marL="108000" indent="-108000">
              <a:spcBef>
                <a:spcPts val="450"/>
              </a:spcBef>
              <a:buSzPct val="120000"/>
              <a:buFont typeface="Arial" panose="020B0604020202020204" pitchFamily="34" charset="0"/>
              <a:buChar char="•"/>
            </a:pPr>
            <a:r>
              <a:rPr lang="en-AU" sz="1200"/>
              <a:t>Dependability</a:t>
            </a:r>
          </a:p>
        </p:txBody>
      </p:sp>
      <p:sp>
        <p:nvSpPr>
          <p:cNvPr id="47" name="Rectangle 46"/>
          <p:cNvSpPr/>
          <p:nvPr/>
        </p:nvSpPr>
        <p:spPr>
          <a:xfrm rot="16200000">
            <a:off x="278868" y="3295989"/>
            <a:ext cx="556563" cy="254365"/>
          </a:xfrm>
          <a:prstGeom prst="rect">
            <a:avLst/>
          </a:prstGeom>
        </p:spPr>
        <p:txBody>
          <a:bodyPr wrap="none">
            <a:spAutoFit/>
          </a:bodyPr>
          <a:lstStyle/>
          <a:p>
            <a:r>
              <a:rPr lang="en-AU" sz="1053"/>
              <a:t>GOALS</a:t>
            </a:r>
          </a:p>
        </p:txBody>
      </p:sp>
      <p:cxnSp>
        <p:nvCxnSpPr>
          <p:cNvPr id="49" name="Straight Connector 48"/>
          <p:cNvCxnSpPr/>
          <p:nvPr/>
        </p:nvCxnSpPr>
        <p:spPr>
          <a:xfrm>
            <a:off x="707191" y="2789894"/>
            <a:ext cx="0" cy="1297376"/>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sp>
        <p:nvSpPr>
          <p:cNvPr id="51" name="Rounded Rectangle 50"/>
          <p:cNvSpPr/>
          <p:nvPr/>
        </p:nvSpPr>
        <p:spPr>
          <a:xfrm>
            <a:off x="5953594" y="2820715"/>
            <a:ext cx="2578846" cy="1266555"/>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AU" sz="1053"/>
          </a:p>
        </p:txBody>
      </p:sp>
      <p:sp>
        <p:nvSpPr>
          <p:cNvPr id="54" name="Rectangle 53"/>
          <p:cNvSpPr/>
          <p:nvPr/>
        </p:nvSpPr>
        <p:spPr>
          <a:xfrm rot="16200000">
            <a:off x="7970742" y="3354511"/>
            <a:ext cx="832279" cy="254365"/>
          </a:xfrm>
          <a:prstGeom prst="rect">
            <a:avLst/>
          </a:prstGeom>
        </p:spPr>
        <p:txBody>
          <a:bodyPr wrap="none">
            <a:spAutoFit/>
          </a:bodyPr>
          <a:lstStyle/>
          <a:p>
            <a:r>
              <a:rPr lang="en-AU" sz="1053"/>
              <a:t>OUTCOMES</a:t>
            </a:r>
          </a:p>
        </p:txBody>
      </p:sp>
      <p:cxnSp>
        <p:nvCxnSpPr>
          <p:cNvPr id="55" name="Straight Connector 54"/>
          <p:cNvCxnSpPr/>
          <p:nvPr/>
        </p:nvCxnSpPr>
        <p:spPr>
          <a:xfrm>
            <a:off x="8229465" y="2803257"/>
            <a:ext cx="0" cy="1284013"/>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3376820" y="4100304"/>
            <a:ext cx="0" cy="113346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rot="16200000">
            <a:off x="2793507" y="4549221"/>
            <a:ext cx="809837" cy="254365"/>
          </a:xfrm>
          <a:prstGeom prst="rect">
            <a:avLst/>
          </a:prstGeom>
        </p:spPr>
        <p:txBody>
          <a:bodyPr wrap="none">
            <a:spAutoFit/>
          </a:bodyPr>
          <a:lstStyle/>
          <a:p>
            <a:r>
              <a:rPr lang="en-AU" sz="1053"/>
              <a:t>PRINCIPLES</a:t>
            </a:r>
          </a:p>
        </p:txBody>
      </p:sp>
      <p:sp>
        <p:nvSpPr>
          <p:cNvPr id="62" name="Rectangle 61"/>
          <p:cNvSpPr/>
          <p:nvPr/>
        </p:nvSpPr>
        <p:spPr>
          <a:xfrm rot="16200000">
            <a:off x="2859531" y="2017158"/>
            <a:ext cx="734496" cy="254365"/>
          </a:xfrm>
          <a:prstGeom prst="rect">
            <a:avLst/>
          </a:prstGeom>
        </p:spPr>
        <p:txBody>
          <a:bodyPr wrap="none">
            <a:spAutoFit/>
          </a:bodyPr>
          <a:lstStyle/>
          <a:p>
            <a:r>
              <a:rPr lang="en-AU" sz="1053"/>
              <a:t>DOMAINS</a:t>
            </a:r>
          </a:p>
        </p:txBody>
      </p:sp>
      <p:cxnSp>
        <p:nvCxnSpPr>
          <p:cNvPr id="63" name="Straight Connector 62"/>
          <p:cNvCxnSpPr/>
          <p:nvPr/>
        </p:nvCxnSpPr>
        <p:spPr>
          <a:xfrm>
            <a:off x="3362072" y="1511063"/>
            <a:ext cx="0" cy="1297376"/>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3382609" y="2873981"/>
            <a:ext cx="1959573" cy="1208023"/>
          </a:xfrm>
          <a:prstGeom prst="rect">
            <a:avLst/>
          </a:prstGeom>
        </p:spPr>
        <p:txBody>
          <a:bodyPr wrap="square">
            <a:spAutoFit/>
          </a:bodyPr>
          <a:lstStyle/>
          <a:p>
            <a:pPr marL="108000" indent="-108000">
              <a:spcBef>
                <a:spcPts val="450"/>
              </a:spcBef>
              <a:buSzPct val="120000"/>
              <a:buFont typeface="Arial" panose="020B0604020202020204" pitchFamily="34" charset="0"/>
              <a:buChar char="•"/>
            </a:pPr>
            <a:r>
              <a:rPr lang="en-AU" sz="1200">
                <a:solidFill>
                  <a:schemeClr val="bg1"/>
                </a:solidFill>
              </a:rPr>
              <a:t>Distributed Ledger Technologies</a:t>
            </a:r>
          </a:p>
          <a:p>
            <a:pPr marL="108000" indent="-108000">
              <a:spcBef>
                <a:spcPts val="450"/>
              </a:spcBef>
              <a:buSzPct val="120000"/>
              <a:buFont typeface="Arial" panose="020B0604020202020204" pitchFamily="34" charset="0"/>
              <a:buChar char="•"/>
            </a:pPr>
            <a:r>
              <a:rPr lang="en-AU" sz="1200">
                <a:solidFill>
                  <a:schemeClr val="bg1"/>
                </a:solidFill>
              </a:rPr>
              <a:t>Blockchain platforms</a:t>
            </a:r>
          </a:p>
          <a:p>
            <a:pPr marL="108000" indent="-108000">
              <a:spcBef>
                <a:spcPts val="450"/>
              </a:spcBef>
              <a:buSzPct val="120000"/>
              <a:buFont typeface="Arial" panose="020B0604020202020204" pitchFamily="34" charset="0"/>
              <a:buChar char="•"/>
            </a:pPr>
            <a:r>
              <a:rPr lang="en-AU" sz="1200">
                <a:solidFill>
                  <a:schemeClr val="bg1"/>
                </a:solidFill>
              </a:rPr>
              <a:t>Smart contracts</a:t>
            </a:r>
          </a:p>
          <a:p>
            <a:pPr marL="108000" indent="-108000">
              <a:spcBef>
                <a:spcPts val="450"/>
              </a:spcBef>
              <a:buSzPct val="120000"/>
              <a:buFont typeface="Arial" panose="020B0604020202020204" pitchFamily="34" charset="0"/>
              <a:buChar char="•"/>
            </a:pPr>
            <a:r>
              <a:rPr lang="en-AU" sz="1200">
                <a:solidFill>
                  <a:schemeClr val="bg1"/>
                </a:solidFill>
              </a:rPr>
              <a:t>On/Off Blockchain storage</a:t>
            </a:r>
          </a:p>
        </p:txBody>
      </p:sp>
      <p:cxnSp>
        <p:nvCxnSpPr>
          <p:cNvPr id="66" name="Straight Connector 65"/>
          <p:cNvCxnSpPr/>
          <p:nvPr/>
        </p:nvCxnSpPr>
        <p:spPr>
          <a:xfrm>
            <a:off x="3376820" y="2803916"/>
            <a:ext cx="0" cy="1297376"/>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sp>
        <p:nvSpPr>
          <p:cNvPr id="70" name="Rectangle 69"/>
          <p:cNvSpPr/>
          <p:nvPr/>
        </p:nvSpPr>
        <p:spPr>
          <a:xfrm rot="16200000">
            <a:off x="2727430" y="3327936"/>
            <a:ext cx="944489" cy="254365"/>
          </a:xfrm>
          <a:prstGeom prst="rect">
            <a:avLst/>
          </a:prstGeom>
        </p:spPr>
        <p:txBody>
          <a:bodyPr wrap="none">
            <a:spAutoFit/>
          </a:bodyPr>
          <a:lstStyle/>
          <a:p>
            <a:r>
              <a:rPr lang="en-AU" sz="1053">
                <a:solidFill>
                  <a:srgbClr val="FFFFFF"/>
                </a:solidFill>
              </a:rPr>
              <a:t>TECHNOLOGY</a:t>
            </a:r>
          </a:p>
        </p:txBody>
      </p:sp>
      <p:sp>
        <p:nvSpPr>
          <p:cNvPr id="71" name="Rectangle 70"/>
          <p:cNvSpPr/>
          <p:nvPr/>
        </p:nvSpPr>
        <p:spPr>
          <a:xfrm>
            <a:off x="6022909" y="2943108"/>
            <a:ext cx="2156591" cy="1066959"/>
          </a:xfrm>
          <a:prstGeom prst="rect">
            <a:avLst/>
          </a:prstGeom>
        </p:spPr>
        <p:txBody>
          <a:bodyPr wrap="square">
            <a:spAutoFit/>
          </a:bodyPr>
          <a:lstStyle/>
          <a:p>
            <a:pPr marL="108000" indent="-108000">
              <a:spcBef>
                <a:spcPts val="450"/>
              </a:spcBef>
              <a:buSzPct val="120000"/>
              <a:buFont typeface="Arial" panose="020B0604020202020204" pitchFamily="34" charset="0"/>
              <a:buChar char="•"/>
            </a:pPr>
            <a:r>
              <a:rPr lang="en-AU" sz="1100" dirty="0"/>
              <a:t>Identifying design trade-offs</a:t>
            </a:r>
          </a:p>
          <a:p>
            <a:pPr marL="108000" indent="-108000">
              <a:spcBef>
                <a:spcPts val="450"/>
              </a:spcBef>
              <a:buSzPct val="120000"/>
              <a:buFont typeface="Arial" panose="020B0604020202020204" pitchFamily="34" charset="0"/>
              <a:buChar char="•"/>
            </a:pPr>
            <a:r>
              <a:rPr lang="en-AU" sz="1100" dirty="0"/>
              <a:t>Identifying Technical Risks &amp; Opportunities</a:t>
            </a:r>
          </a:p>
          <a:p>
            <a:pPr marL="108000" indent="-108000">
              <a:spcBef>
                <a:spcPts val="450"/>
              </a:spcBef>
              <a:buSzPct val="120000"/>
              <a:buFont typeface="Arial" panose="020B0604020202020204" pitchFamily="34" charset="0"/>
              <a:buChar char="•"/>
            </a:pPr>
            <a:r>
              <a:rPr lang="en-AU" sz="1100" dirty="0"/>
              <a:t>Formal &amp; empirical evaluation of Blockchain systems</a:t>
            </a:r>
          </a:p>
        </p:txBody>
      </p:sp>
      <p:pic>
        <p:nvPicPr>
          <p:cNvPr id="73" name="Picture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364023" y="1651174"/>
            <a:ext cx="410806" cy="410806"/>
          </a:xfrm>
          <a:prstGeom prst="rect">
            <a:avLst/>
          </a:prstGeom>
        </p:spPr>
      </p:pic>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5</a:t>
            </a:fld>
            <a:r>
              <a:rPr lang="en-AU"/>
              <a:t>  |</a:t>
            </a:r>
            <a:endParaRPr lang="en-AU" dirty="0"/>
          </a:p>
        </p:txBody>
      </p:sp>
    </p:spTree>
    <p:extLst>
      <p:ext uri="{BB962C8B-B14F-4D97-AF65-F5344CB8AC3E}">
        <p14:creationId xmlns:p14="http://schemas.microsoft.com/office/powerpoint/2010/main" val="23781042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14AD18C5-56D8-4B49-BFE6-0D60948C269C}"/>
              </a:ext>
            </a:extLst>
          </p:cNvPr>
          <p:cNvSpPr>
            <a:spLocks noGrp="1"/>
          </p:cNvSpPr>
          <p:nvPr>
            <p:ph idx="1"/>
          </p:nvPr>
        </p:nvSpPr>
        <p:spPr/>
        <p:txBody>
          <a:bodyPr/>
          <a:lstStyle/>
          <a:p>
            <a:r>
              <a:rPr lang="en-US" sz="2800" dirty="0"/>
              <a:t>Agreement in the judgment or opinion reached by a group as a whole</a:t>
            </a:r>
          </a:p>
          <a:p>
            <a:pPr lvl="1"/>
            <a:r>
              <a:rPr lang="en-US" sz="2400" dirty="0"/>
              <a:t>Getting 2 nodes to agree is hard</a:t>
            </a:r>
          </a:p>
          <a:p>
            <a:pPr lvl="1"/>
            <a:r>
              <a:rPr lang="en-US" sz="2400" dirty="0"/>
              <a:t>Getting many nodes to agree is even harder</a:t>
            </a:r>
          </a:p>
          <a:p>
            <a:r>
              <a:rPr lang="en-US" sz="2800" dirty="0"/>
              <a:t>Achieving consensus under:</a:t>
            </a:r>
          </a:p>
          <a:p>
            <a:pPr lvl="1"/>
            <a:r>
              <a:rPr lang="en-US" sz="2400" dirty="0"/>
              <a:t>Unreliable communication – Partition tolerance</a:t>
            </a:r>
          </a:p>
          <a:p>
            <a:pPr lvl="1"/>
            <a:r>
              <a:rPr lang="en-US" sz="2400" dirty="0"/>
              <a:t>Failed nodes – Fault tolerance</a:t>
            </a:r>
          </a:p>
          <a:p>
            <a:pPr lvl="1"/>
            <a:r>
              <a:rPr lang="en-US" sz="2400" dirty="0"/>
              <a:t>Misbehaving nodes – Byzantine fault tolerance</a:t>
            </a:r>
          </a:p>
          <a:p>
            <a:endParaRPr lang="en-AU" dirty="0"/>
          </a:p>
        </p:txBody>
      </p:sp>
      <p:sp>
        <p:nvSpPr>
          <p:cNvPr id="4" name="Title 1">
            <a:extLst>
              <a:ext uri="{FF2B5EF4-FFF2-40B4-BE49-F238E27FC236}">
                <a16:creationId xmlns:a16="http://schemas.microsoft.com/office/drawing/2014/main" id="{13A3A773-CE59-4103-8C0F-758699EFD428}"/>
              </a:ext>
            </a:extLst>
          </p:cNvPr>
          <p:cNvSpPr txBox="1">
            <a:spLocks/>
          </p:cNvSpPr>
          <p:nvPr/>
        </p:nvSpPr>
        <p:spPr>
          <a:xfrm>
            <a:off x="251520" y="894956"/>
            <a:ext cx="8640960" cy="710406"/>
          </a:xfrm>
          <a:prstGeom prst="rect">
            <a:avLst/>
          </a:prstGeom>
        </p:spPr>
        <p:txBody>
          <a:bodyPr vert="horz" lIns="0" tIns="0" rIns="0" bIns="0" rtlCol="0" anchor="t" anchorCtr="0">
            <a:normAutofit/>
          </a:bodyPr>
          <a:lstStyle>
            <a:lvl1pPr algn="l" defTabSz="914400" rtl="0" eaLnBrk="1" latinLnBrk="0" hangingPunct="1">
              <a:spcBef>
                <a:spcPct val="0"/>
              </a:spcBef>
              <a:buNone/>
              <a:defRPr sz="3600" b="0" kern="1200">
                <a:solidFill>
                  <a:schemeClr val="accent3"/>
                </a:solidFill>
                <a:latin typeface="+mj-lt"/>
                <a:ea typeface="+mj-ea"/>
                <a:cs typeface="+mj-cs"/>
              </a:defRPr>
            </a:lvl1pPr>
          </a:lstStyle>
          <a:p>
            <a:r>
              <a:rPr lang="en-US" dirty="0"/>
              <a:t>Consensus</a:t>
            </a:r>
            <a:endParaRPr lang="en-AU" dirty="0"/>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50</a:t>
            </a:fld>
            <a:r>
              <a:rPr lang="en-AU"/>
              <a:t>  |</a:t>
            </a:r>
            <a:endParaRPr lang="en-AU" dirty="0"/>
          </a:p>
        </p:txBody>
      </p:sp>
    </p:spTree>
    <p:extLst>
      <p:ext uri="{BB962C8B-B14F-4D97-AF65-F5344CB8AC3E}">
        <p14:creationId xmlns:p14="http://schemas.microsoft.com/office/powerpoint/2010/main" val="24882990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4180A-D921-431D-BE0A-635E437120EA}"/>
              </a:ext>
            </a:extLst>
          </p:cNvPr>
          <p:cNvSpPr>
            <a:spLocks noGrp="1"/>
          </p:cNvSpPr>
          <p:nvPr>
            <p:ph type="title"/>
          </p:nvPr>
        </p:nvSpPr>
        <p:spPr/>
        <p:txBody>
          <a:bodyPr/>
          <a:lstStyle/>
          <a:p>
            <a:r>
              <a:rPr lang="en-US" dirty="0"/>
              <a:t>CAP Theorem</a:t>
            </a:r>
            <a:endParaRPr lang="en-AU" dirty="0"/>
          </a:p>
        </p:txBody>
      </p:sp>
      <p:sp>
        <p:nvSpPr>
          <p:cNvPr id="9" name="Content Placeholder 8">
            <a:extLst>
              <a:ext uri="{FF2B5EF4-FFF2-40B4-BE49-F238E27FC236}">
                <a16:creationId xmlns:a16="http://schemas.microsoft.com/office/drawing/2014/main" id="{617BD589-0504-4D31-A5BF-F4247AFA3596}"/>
              </a:ext>
            </a:extLst>
          </p:cNvPr>
          <p:cNvSpPr>
            <a:spLocks noGrp="1"/>
          </p:cNvSpPr>
          <p:nvPr>
            <p:ph idx="1"/>
          </p:nvPr>
        </p:nvSpPr>
        <p:spPr>
          <a:xfrm>
            <a:off x="251522" y="1723101"/>
            <a:ext cx="8640958" cy="1782471"/>
          </a:xfrm>
        </p:spPr>
        <p:txBody>
          <a:bodyPr>
            <a:normAutofit fontScale="92500" lnSpcReduction="10000"/>
          </a:bodyPr>
          <a:lstStyle/>
          <a:p>
            <a:r>
              <a:rPr lang="en-US" sz="2800" dirty="0"/>
              <a:t>“</a:t>
            </a:r>
            <a:r>
              <a:rPr lang="en-US" sz="2800" i="1" dirty="0"/>
              <a:t>It’s impossible for a web service to provide following 3 guarantees at the same time</a:t>
            </a:r>
            <a:r>
              <a:rPr lang="en-US" sz="2800" dirty="0"/>
              <a:t>” (Eric Brewer, 2000)</a:t>
            </a:r>
          </a:p>
          <a:p>
            <a:pPr lvl="1"/>
            <a:r>
              <a:rPr lang="en-US" sz="2400" b="1" dirty="0"/>
              <a:t>C</a:t>
            </a:r>
            <a:r>
              <a:rPr lang="en-US" sz="2400" dirty="0"/>
              <a:t>onsistency</a:t>
            </a:r>
          </a:p>
          <a:p>
            <a:pPr lvl="1"/>
            <a:r>
              <a:rPr lang="en-US" sz="2400" b="1" dirty="0"/>
              <a:t>A</a:t>
            </a:r>
            <a:r>
              <a:rPr lang="en-US" sz="2400" dirty="0"/>
              <a:t>vailability</a:t>
            </a:r>
          </a:p>
          <a:p>
            <a:pPr lvl="1"/>
            <a:r>
              <a:rPr lang="en-US" sz="2400" b="1" dirty="0"/>
              <a:t>P</a:t>
            </a:r>
            <a:r>
              <a:rPr lang="en-US" sz="2400" dirty="0"/>
              <a:t>artition-tolerance </a:t>
            </a:r>
          </a:p>
          <a:p>
            <a:endParaRPr lang="en-AU" dirty="0"/>
          </a:p>
        </p:txBody>
      </p:sp>
      <p:pic>
        <p:nvPicPr>
          <p:cNvPr id="31" name="Picture 30" descr="A close up of sunglasses&#10;&#10;Description generated with high confidence">
            <a:extLst>
              <a:ext uri="{FF2B5EF4-FFF2-40B4-BE49-F238E27FC236}">
                <a16:creationId xmlns:a16="http://schemas.microsoft.com/office/drawing/2014/main" id="{A0E4768A-B043-46E1-A748-97171B0C432B}"/>
              </a:ext>
            </a:extLst>
          </p:cNvPr>
          <p:cNvPicPr>
            <a:picLocks noChangeAspect="1"/>
          </p:cNvPicPr>
          <p:nvPr/>
        </p:nvPicPr>
        <p:blipFill>
          <a:blip r:embed="rId3"/>
          <a:stretch>
            <a:fillRect/>
          </a:stretch>
        </p:blipFill>
        <p:spPr>
          <a:xfrm>
            <a:off x="8456545" y="3396364"/>
            <a:ext cx="594360" cy="594360"/>
          </a:xfrm>
          <a:prstGeom prst="rect">
            <a:avLst/>
          </a:prstGeom>
        </p:spPr>
      </p:pic>
      <p:pic>
        <p:nvPicPr>
          <p:cNvPr id="32" name="Picture 31" descr="A picture containing object&#10;&#10;Description generated with high confidence">
            <a:extLst>
              <a:ext uri="{FF2B5EF4-FFF2-40B4-BE49-F238E27FC236}">
                <a16:creationId xmlns:a16="http://schemas.microsoft.com/office/drawing/2014/main" id="{7E71B7F9-99D0-4E76-9780-487E9FCC26D9}"/>
              </a:ext>
            </a:extLst>
          </p:cNvPr>
          <p:cNvPicPr>
            <a:picLocks noChangeAspect="1"/>
          </p:cNvPicPr>
          <p:nvPr/>
        </p:nvPicPr>
        <p:blipFill>
          <a:blip r:embed="rId4"/>
          <a:stretch>
            <a:fillRect/>
          </a:stretch>
        </p:blipFill>
        <p:spPr>
          <a:xfrm>
            <a:off x="159799" y="3527469"/>
            <a:ext cx="594360" cy="594360"/>
          </a:xfrm>
          <a:prstGeom prst="rect">
            <a:avLst/>
          </a:prstGeom>
        </p:spPr>
      </p:pic>
      <p:pic>
        <p:nvPicPr>
          <p:cNvPr id="33" name="Picture 32" descr="A drawing of a cartoon character&#10;&#10;Description generated with high confidence">
            <a:extLst>
              <a:ext uri="{FF2B5EF4-FFF2-40B4-BE49-F238E27FC236}">
                <a16:creationId xmlns:a16="http://schemas.microsoft.com/office/drawing/2014/main" id="{FC107520-E236-4CA7-B672-335D12F7ED05}"/>
              </a:ext>
            </a:extLst>
          </p:cNvPr>
          <p:cNvPicPr>
            <a:picLocks noChangeAspect="1"/>
          </p:cNvPicPr>
          <p:nvPr/>
        </p:nvPicPr>
        <p:blipFill>
          <a:blip r:embed="rId5"/>
          <a:stretch>
            <a:fillRect/>
          </a:stretch>
        </p:blipFill>
        <p:spPr>
          <a:xfrm>
            <a:off x="4895986" y="4926935"/>
            <a:ext cx="594861" cy="594861"/>
          </a:xfrm>
          <a:prstGeom prst="rect">
            <a:avLst/>
          </a:prstGeom>
        </p:spPr>
      </p:pic>
      <p:cxnSp>
        <p:nvCxnSpPr>
          <p:cNvPr id="34" name="Straight Arrow Connector 33">
            <a:extLst>
              <a:ext uri="{FF2B5EF4-FFF2-40B4-BE49-F238E27FC236}">
                <a16:creationId xmlns:a16="http://schemas.microsoft.com/office/drawing/2014/main" id="{2650E97E-3F7F-45FE-B428-C22090DF94C0}"/>
              </a:ext>
            </a:extLst>
          </p:cNvPr>
          <p:cNvCxnSpPr>
            <a:cxnSpLocks/>
          </p:cNvCxnSpPr>
          <p:nvPr/>
        </p:nvCxnSpPr>
        <p:spPr>
          <a:xfrm flipV="1">
            <a:off x="5540933" y="4591297"/>
            <a:ext cx="1815394" cy="64912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A9DE7B4B-60F0-48C1-928E-4178CE437897}"/>
              </a:ext>
            </a:extLst>
          </p:cNvPr>
          <p:cNvSpPr txBox="1"/>
          <p:nvPr/>
        </p:nvSpPr>
        <p:spPr>
          <a:xfrm rot="20452762">
            <a:off x="4863386" y="4702192"/>
            <a:ext cx="2673988" cy="307777"/>
          </a:xfrm>
          <a:prstGeom prst="rect">
            <a:avLst/>
          </a:prstGeom>
          <a:noFill/>
        </p:spPr>
        <p:txBody>
          <a:bodyPr wrap="square" rtlCol="0">
            <a:spAutoFit/>
          </a:bodyPr>
          <a:lstStyle/>
          <a:p>
            <a:pPr algn="ctr"/>
            <a:r>
              <a:rPr lang="en-US" sz="1400" dirty="0"/>
              <a:t>Transfer 300 to Bob</a:t>
            </a:r>
          </a:p>
        </p:txBody>
      </p:sp>
      <p:sp>
        <p:nvSpPr>
          <p:cNvPr id="36" name="TextBox 35">
            <a:extLst>
              <a:ext uri="{FF2B5EF4-FFF2-40B4-BE49-F238E27FC236}">
                <a16:creationId xmlns:a16="http://schemas.microsoft.com/office/drawing/2014/main" id="{2B053DAC-2993-4A47-9F32-D5A6AAE2E708}"/>
              </a:ext>
            </a:extLst>
          </p:cNvPr>
          <p:cNvSpPr txBox="1"/>
          <p:nvPr/>
        </p:nvSpPr>
        <p:spPr>
          <a:xfrm>
            <a:off x="952637" y="3396364"/>
            <a:ext cx="914400" cy="274320"/>
          </a:xfrm>
          <a:prstGeom prst="rect">
            <a:avLst/>
          </a:prstGeom>
          <a:noFill/>
          <a:ln>
            <a:solidFill>
              <a:schemeClr val="tx1"/>
            </a:solidFill>
          </a:ln>
        </p:spPr>
        <p:txBody>
          <a:bodyPr wrap="square" rtlCol="0">
            <a:spAutoFit/>
          </a:bodyPr>
          <a:lstStyle/>
          <a:p>
            <a:pPr algn="ctr"/>
            <a:r>
              <a:rPr lang="en-US" sz="1400" b="1" dirty="0"/>
              <a:t>ID</a:t>
            </a:r>
          </a:p>
        </p:txBody>
      </p:sp>
      <p:sp>
        <p:nvSpPr>
          <p:cNvPr id="37" name="TextBox 36">
            <a:extLst>
              <a:ext uri="{FF2B5EF4-FFF2-40B4-BE49-F238E27FC236}">
                <a16:creationId xmlns:a16="http://schemas.microsoft.com/office/drawing/2014/main" id="{EFB4A5A7-FA6D-442F-AF29-4CC84CCEC0C3}"/>
              </a:ext>
            </a:extLst>
          </p:cNvPr>
          <p:cNvSpPr txBox="1"/>
          <p:nvPr/>
        </p:nvSpPr>
        <p:spPr>
          <a:xfrm>
            <a:off x="1868604" y="3396364"/>
            <a:ext cx="1080000" cy="274320"/>
          </a:xfrm>
          <a:prstGeom prst="rect">
            <a:avLst/>
          </a:prstGeom>
          <a:noFill/>
          <a:ln>
            <a:solidFill>
              <a:schemeClr val="tx1"/>
            </a:solidFill>
          </a:ln>
        </p:spPr>
        <p:txBody>
          <a:bodyPr wrap="square" rtlCol="0">
            <a:spAutoFit/>
          </a:bodyPr>
          <a:lstStyle/>
          <a:p>
            <a:pPr algn="ctr"/>
            <a:r>
              <a:rPr lang="en-US" sz="1400" b="1" dirty="0"/>
              <a:t>Assets</a:t>
            </a:r>
          </a:p>
        </p:txBody>
      </p:sp>
      <p:sp>
        <p:nvSpPr>
          <p:cNvPr id="38" name="TextBox 37">
            <a:extLst>
              <a:ext uri="{FF2B5EF4-FFF2-40B4-BE49-F238E27FC236}">
                <a16:creationId xmlns:a16="http://schemas.microsoft.com/office/drawing/2014/main" id="{55E07982-7848-437E-BD3F-EF3205AD6EE7}"/>
              </a:ext>
            </a:extLst>
          </p:cNvPr>
          <p:cNvSpPr txBox="1"/>
          <p:nvPr/>
        </p:nvSpPr>
        <p:spPr>
          <a:xfrm>
            <a:off x="952636" y="3670224"/>
            <a:ext cx="914400" cy="274320"/>
          </a:xfrm>
          <a:prstGeom prst="rect">
            <a:avLst/>
          </a:prstGeom>
          <a:noFill/>
          <a:ln>
            <a:solidFill>
              <a:schemeClr val="tx1"/>
            </a:solidFill>
          </a:ln>
        </p:spPr>
        <p:txBody>
          <a:bodyPr wrap="square" rtlCol="0">
            <a:spAutoFit/>
          </a:bodyPr>
          <a:lstStyle/>
          <a:p>
            <a:r>
              <a:rPr lang="en-US" sz="1400" dirty="0"/>
              <a:t>Alice</a:t>
            </a:r>
          </a:p>
        </p:txBody>
      </p:sp>
      <p:sp>
        <p:nvSpPr>
          <p:cNvPr id="39" name="TextBox 38">
            <a:extLst>
              <a:ext uri="{FF2B5EF4-FFF2-40B4-BE49-F238E27FC236}">
                <a16:creationId xmlns:a16="http://schemas.microsoft.com/office/drawing/2014/main" id="{2703FC11-3F8D-43F8-AEAD-46CF81807364}"/>
              </a:ext>
            </a:extLst>
          </p:cNvPr>
          <p:cNvSpPr txBox="1"/>
          <p:nvPr/>
        </p:nvSpPr>
        <p:spPr>
          <a:xfrm>
            <a:off x="1868603" y="3670224"/>
            <a:ext cx="1080000" cy="274320"/>
          </a:xfrm>
          <a:prstGeom prst="rect">
            <a:avLst/>
          </a:prstGeom>
          <a:noFill/>
          <a:ln>
            <a:solidFill>
              <a:schemeClr val="tx1"/>
            </a:solidFill>
          </a:ln>
        </p:spPr>
        <p:txBody>
          <a:bodyPr wrap="square" rtlCol="0">
            <a:spAutoFit/>
          </a:bodyPr>
          <a:lstStyle/>
          <a:p>
            <a:pPr algn="r"/>
            <a:r>
              <a:rPr lang="en-US" sz="1400" dirty="0"/>
              <a:t>500</a:t>
            </a:r>
          </a:p>
        </p:txBody>
      </p:sp>
      <p:sp>
        <p:nvSpPr>
          <p:cNvPr id="40" name="TextBox 39">
            <a:extLst>
              <a:ext uri="{FF2B5EF4-FFF2-40B4-BE49-F238E27FC236}">
                <a16:creationId xmlns:a16="http://schemas.microsoft.com/office/drawing/2014/main" id="{22F2DC9F-20FD-48DB-9627-0FB03BF038EA}"/>
              </a:ext>
            </a:extLst>
          </p:cNvPr>
          <p:cNvSpPr txBox="1"/>
          <p:nvPr/>
        </p:nvSpPr>
        <p:spPr>
          <a:xfrm>
            <a:off x="952635" y="3944082"/>
            <a:ext cx="914400" cy="274320"/>
          </a:xfrm>
          <a:prstGeom prst="rect">
            <a:avLst/>
          </a:prstGeom>
          <a:noFill/>
          <a:ln>
            <a:solidFill>
              <a:schemeClr val="tx1"/>
            </a:solidFill>
          </a:ln>
        </p:spPr>
        <p:txBody>
          <a:bodyPr wrap="square" rtlCol="0">
            <a:spAutoFit/>
          </a:bodyPr>
          <a:lstStyle/>
          <a:p>
            <a:r>
              <a:rPr lang="en-US" sz="1400" dirty="0"/>
              <a:t>Bob</a:t>
            </a:r>
          </a:p>
        </p:txBody>
      </p:sp>
      <p:sp>
        <p:nvSpPr>
          <p:cNvPr id="41" name="TextBox 40">
            <a:extLst>
              <a:ext uri="{FF2B5EF4-FFF2-40B4-BE49-F238E27FC236}">
                <a16:creationId xmlns:a16="http://schemas.microsoft.com/office/drawing/2014/main" id="{0A640478-3727-4F88-A75A-BD7D466964FB}"/>
              </a:ext>
            </a:extLst>
          </p:cNvPr>
          <p:cNvSpPr txBox="1"/>
          <p:nvPr/>
        </p:nvSpPr>
        <p:spPr>
          <a:xfrm>
            <a:off x="1868602" y="3944082"/>
            <a:ext cx="1080000" cy="274320"/>
          </a:xfrm>
          <a:prstGeom prst="rect">
            <a:avLst/>
          </a:prstGeom>
          <a:noFill/>
          <a:ln>
            <a:solidFill>
              <a:schemeClr val="tx1"/>
            </a:solidFill>
          </a:ln>
        </p:spPr>
        <p:txBody>
          <a:bodyPr wrap="square" rtlCol="0">
            <a:spAutoFit/>
          </a:bodyPr>
          <a:lstStyle/>
          <a:p>
            <a:pPr algn="r"/>
            <a:r>
              <a:rPr lang="en-US" sz="1400" dirty="0"/>
              <a:t>1,300 </a:t>
            </a:r>
            <a:r>
              <a:rPr lang="en-US" sz="1400" strike="sngStrike" dirty="0"/>
              <a:t>1,000</a:t>
            </a:r>
          </a:p>
        </p:txBody>
      </p:sp>
      <p:sp>
        <p:nvSpPr>
          <p:cNvPr id="42" name="TextBox 41">
            <a:extLst>
              <a:ext uri="{FF2B5EF4-FFF2-40B4-BE49-F238E27FC236}">
                <a16:creationId xmlns:a16="http://schemas.microsoft.com/office/drawing/2014/main" id="{1A1341CF-1432-48B1-B645-B7A2E3D8A2AF}"/>
              </a:ext>
            </a:extLst>
          </p:cNvPr>
          <p:cNvSpPr txBox="1"/>
          <p:nvPr/>
        </p:nvSpPr>
        <p:spPr>
          <a:xfrm>
            <a:off x="952635" y="4217943"/>
            <a:ext cx="914400" cy="273600"/>
          </a:xfrm>
          <a:prstGeom prst="rect">
            <a:avLst/>
          </a:prstGeom>
          <a:noFill/>
          <a:ln>
            <a:solidFill>
              <a:schemeClr val="tx1"/>
            </a:solidFill>
          </a:ln>
        </p:spPr>
        <p:txBody>
          <a:bodyPr wrap="square" rtlCol="0">
            <a:spAutoFit/>
          </a:bodyPr>
          <a:lstStyle/>
          <a:p>
            <a:r>
              <a:rPr lang="en-US" sz="1400" dirty="0"/>
              <a:t>Charlie</a:t>
            </a:r>
          </a:p>
        </p:txBody>
      </p:sp>
      <p:sp>
        <p:nvSpPr>
          <p:cNvPr id="43" name="TextBox 42">
            <a:extLst>
              <a:ext uri="{FF2B5EF4-FFF2-40B4-BE49-F238E27FC236}">
                <a16:creationId xmlns:a16="http://schemas.microsoft.com/office/drawing/2014/main" id="{A1663FDD-8AB8-4417-A10E-BABD865DC301}"/>
              </a:ext>
            </a:extLst>
          </p:cNvPr>
          <p:cNvSpPr txBox="1"/>
          <p:nvPr/>
        </p:nvSpPr>
        <p:spPr>
          <a:xfrm>
            <a:off x="1868602" y="4217943"/>
            <a:ext cx="1080000" cy="274320"/>
          </a:xfrm>
          <a:prstGeom prst="rect">
            <a:avLst/>
          </a:prstGeom>
          <a:noFill/>
          <a:ln>
            <a:solidFill>
              <a:schemeClr val="tx1"/>
            </a:solidFill>
          </a:ln>
        </p:spPr>
        <p:txBody>
          <a:bodyPr wrap="square" rtlCol="0">
            <a:spAutoFit/>
          </a:bodyPr>
          <a:lstStyle/>
          <a:p>
            <a:pPr algn="r"/>
            <a:r>
              <a:rPr lang="en-US" sz="1400" dirty="0"/>
              <a:t>200 </a:t>
            </a:r>
            <a:r>
              <a:rPr lang="en-US" sz="1400" strike="sngStrike" dirty="0"/>
              <a:t>500</a:t>
            </a:r>
          </a:p>
        </p:txBody>
      </p:sp>
      <p:sp>
        <p:nvSpPr>
          <p:cNvPr id="44" name="TextBox 43">
            <a:extLst>
              <a:ext uri="{FF2B5EF4-FFF2-40B4-BE49-F238E27FC236}">
                <a16:creationId xmlns:a16="http://schemas.microsoft.com/office/drawing/2014/main" id="{861856E7-45BB-414B-812D-517C1A10FBE7}"/>
              </a:ext>
            </a:extLst>
          </p:cNvPr>
          <p:cNvSpPr txBox="1"/>
          <p:nvPr/>
        </p:nvSpPr>
        <p:spPr>
          <a:xfrm>
            <a:off x="6441929" y="3396364"/>
            <a:ext cx="914400" cy="274320"/>
          </a:xfrm>
          <a:prstGeom prst="rect">
            <a:avLst/>
          </a:prstGeom>
          <a:noFill/>
          <a:ln>
            <a:solidFill>
              <a:schemeClr val="tx1"/>
            </a:solidFill>
          </a:ln>
        </p:spPr>
        <p:txBody>
          <a:bodyPr wrap="square" rtlCol="0">
            <a:spAutoFit/>
          </a:bodyPr>
          <a:lstStyle/>
          <a:p>
            <a:pPr algn="ctr"/>
            <a:r>
              <a:rPr lang="en-US" sz="1400" b="1" dirty="0"/>
              <a:t>ID</a:t>
            </a:r>
          </a:p>
        </p:txBody>
      </p:sp>
      <p:sp>
        <p:nvSpPr>
          <p:cNvPr id="45" name="TextBox 44">
            <a:extLst>
              <a:ext uri="{FF2B5EF4-FFF2-40B4-BE49-F238E27FC236}">
                <a16:creationId xmlns:a16="http://schemas.microsoft.com/office/drawing/2014/main" id="{9E42C965-D66B-4BEC-B64B-E4FEDD82BB56}"/>
              </a:ext>
            </a:extLst>
          </p:cNvPr>
          <p:cNvSpPr txBox="1"/>
          <p:nvPr/>
        </p:nvSpPr>
        <p:spPr>
          <a:xfrm>
            <a:off x="7357896" y="3396364"/>
            <a:ext cx="1080000" cy="274320"/>
          </a:xfrm>
          <a:prstGeom prst="rect">
            <a:avLst/>
          </a:prstGeom>
          <a:noFill/>
          <a:ln>
            <a:solidFill>
              <a:schemeClr val="tx1"/>
            </a:solidFill>
          </a:ln>
        </p:spPr>
        <p:txBody>
          <a:bodyPr wrap="square" rtlCol="0">
            <a:spAutoFit/>
          </a:bodyPr>
          <a:lstStyle/>
          <a:p>
            <a:pPr algn="ctr"/>
            <a:r>
              <a:rPr lang="en-US" sz="1400" b="1" dirty="0"/>
              <a:t>Assets</a:t>
            </a:r>
          </a:p>
        </p:txBody>
      </p:sp>
      <p:sp>
        <p:nvSpPr>
          <p:cNvPr id="46" name="TextBox 45">
            <a:extLst>
              <a:ext uri="{FF2B5EF4-FFF2-40B4-BE49-F238E27FC236}">
                <a16:creationId xmlns:a16="http://schemas.microsoft.com/office/drawing/2014/main" id="{382B83C0-94EB-4EB2-A7C0-B713350E31E8}"/>
              </a:ext>
            </a:extLst>
          </p:cNvPr>
          <p:cNvSpPr txBox="1"/>
          <p:nvPr/>
        </p:nvSpPr>
        <p:spPr>
          <a:xfrm>
            <a:off x="6441928" y="3670224"/>
            <a:ext cx="914400" cy="274320"/>
          </a:xfrm>
          <a:prstGeom prst="rect">
            <a:avLst/>
          </a:prstGeom>
          <a:noFill/>
          <a:ln>
            <a:solidFill>
              <a:schemeClr val="tx1"/>
            </a:solidFill>
          </a:ln>
        </p:spPr>
        <p:txBody>
          <a:bodyPr wrap="square" rtlCol="0">
            <a:spAutoFit/>
          </a:bodyPr>
          <a:lstStyle/>
          <a:p>
            <a:r>
              <a:rPr lang="en-US" sz="1400" dirty="0"/>
              <a:t>Alice</a:t>
            </a:r>
          </a:p>
        </p:txBody>
      </p:sp>
      <p:sp>
        <p:nvSpPr>
          <p:cNvPr id="47" name="TextBox 46">
            <a:extLst>
              <a:ext uri="{FF2B5EF4-FFF2-40B4-BE49-F238E27FC236}">
                <a16:creationId xmlns:a16="http://schemas.microsoft.com/office/drawing/2014/main" id="{29B6DBA5-5DB6-49E5-B551-AD7ACA838C44}"/>
              </a:ext>
            </a:extLst>
          </p:cNvPr>
          <p:cNvSpPr txBox="1"/>
          <p:nvPr/>
        </p:nvSpPr>
        <p:spPr>
          <a:xfrm>
            <a:off x="7357895" y="3670224"/>
            <a:ext cx="1080000" cy="274320"/>
          </a:xfrm>
          <a:prstGeom prst="rect">
            <a:avLst/>
          </a:prstGeom>
          <a:noFill/>
          <a:ln>
            <a:solidFill>
              <a:schemeClr val="tx1"/>
            </a:solidFill>
          </a:ln>
        </p:spPr>
        <p:txBody>
          <a:bodyPr wrap="square" rtlCol="0">
            <a:spAutoFit/>
          </a:bodyPr>
          <a:lstStyle/>
          <a:p>
            <a:pPr algn="r"/>
            <a:r>
              <a:rPr lang="en-US" sz="1400" dirty="0"/>
              <a:t>500</a:t>
            </a:r>
          </a:p>
        </p:txBody>
      </p:sp>
      <p:sp>
        <p:nvSpPr>
          <p:cNvPr id="48" name="TextBox 47">
            <a:extLst>
              <a:ext uri="{FF2B5EF4-FFF2-40B4-BE49-F238E27FC236}">
                <a16:creationId xmlns:a16="http://schemas.microsoft.com/office/drawing/2014/main" id="{40426B1E-8928-4A4E-B2E4-979C27BA2DAE}"/>
              </a:ext>
            </a:extLst>
          </p:cNvPr>
          <p:cNvSpPr txBox="1"/>
          <p:nvPr/>
        </p:nvSpPr>
        <p:spPr>
          <a:xfrm>
            <a:off x="6441927" y="3944082"/>
            <a:ext cx="914400" cy="274320"/>
          </a:xfrm>
          <a:prstGeom prst="rect">
            <a:avLst/>
          </a:prstGeom>
          <a:noFill/>
          <a:ln>
            <a:solidFill>
              <a:schemeClr val="tx1"/>
            </a:solidFill>
          </a:ln>
        </p:spPr>
        <p:txBody>
          <a:bodyPr wrap="square" rtlCol="0">
            <a:spAutoFit/>
          </a:bodyPr>
          <a:lstStyle/>
          <a:p>
            <a:r>
              <a:rPr lang="en-US" sz="1400" dirty="0"/>
              <a:t>Bob</a:t>
            </a:r>
          </a:p>
        </p:txBody>
      </p:sp>
      <p:sp>
        <p:nvSpPr>
          <p:cNvPr id="49" name="TextBox 48">
            <a:extLst>
              <a:ext uri="{FF2B5EF4-FFF2-40B4-BE49-F238E27FC236}">
                <a16:creationId xmlns:a16="http://schemas.microsoft.com/office/drawing/2014/main" id="{9C366AC8-236D-4B79-B720-12FEE0544CF3}"/>
              </a:ext>
            </a:extLst>
          </p:cNvPr>
          <p:cNvSpPr txBox="1"/>
          <p:nvPr/>
        </p:nvSpPr>
        <p:spPr>
          <a:xfrm>
            <a:off x="7357894" y="3944082"/>
            <a:ext cx="1080000" cy="274320"/>
          </a:xfrm>
          <a:prstGeom prst="rect">
            <a:avLst/>
          </a:prstGeom>
          <a:noFill/>
          <a:ln>
            <a:solidFill>
              <a:schemeClr val="tx1"/>
            </a:solidFill>
          </a:ln>
        </p:spPr>
        <p:txBody>
          <a:bodyPr wrap="square" rtlCol="0">
            <a:spAutoFit/>
          </a:bodyPr>
          <a:lstStyle/>
          <a:p>
            <a:pPr algn="r"/>
            <a:r>
              <a:rPr lang="en-US" sz="1400" dirty="0"/>
              <a:t>1,300 </a:t>
            </a:r>
            <a:r>
              <a:rPr lang="en-US" sz="1400" strike="sngStrike" dirty="0"/>
              <a:t>1,000</a:t>
            </a:r>
          </a:p>
        </p:txBody>
      </p:sp>
      <p:sp>
        <p:nvSpPr>
          <p:cNvPr id="50" name="TextBox 49">
            <a:extLst>
              <a:ext uri="{FF2B5EF4-FFF2-40B4-BE49-F238E27FC236}">
                <a16:creationId xmlns:a16="http://schemas.microsoft.com/office/drawing/2014/main" id="{3652E35A-E55A-43FF-9846-1F57B578D7E6}"/>
              </a:ext>
            </a:extLst>
          </p:cNvPr>
          <p:cNvSpPr txBox="1"/>
          <p:nvPr/>
        </p:nvSpPr>
        <p:spPr>
          <a:xfrm>
            <a:off x="6441927" y="4217943"/>
            <a:ext cx="914400" cy="273600"/>
          </a:xfrm>
          <a:prstGeom prst="rect">
            <a:avLst/>
          </a:prstGeom>
          <a:noFill/>
          <a:ln>
            <a:solidFill>
              <a:schemeClr val="tx1"/>
            </a:solidFill>
          </a:ln>
        </p:spPr>
        <p:txBody>
          <a:bodyPr wrap="square" rtlCol="0">
            <a:spAutoFit/>
          </a:bodyPr>
          <a:lstStyle/>
          <a:p>
            <a:r>
              <a:rPr lang="en-US" sz="1400" dirty="0"/>
              <a:t>Charlie</a:t>
            </a:r>
          </a:p>
        </p:txBody>
      </p:sp>
      <p:sp>
        <p:nvSpPr>
          <p:cNvPr id="51" name="TextBox 50">
            <a:extLst>
              <a:ext uri="{FF2B5EF4-FFF2-40B4-BE49-F238E27FC236}">
                <a16:creationId xmlns:a16="http://schemas.microsoft.com/office/drawing/2014/main" id="{54710AE2-FF6D-4F52-B424-F6CDA8761B8B}"/>
              </a:ext>
            </a:extLst>
          </p:cNvPr>
          <p:cNvSpPr txBox="1"/>
          <p:nvPr/>
        </p:nvSpPr>
        <p:spPr>
          <a:xfrm>
            <a:off x="7357894" y="4217943"/>
            <a:ext cx="1080000" cy="274320"/>
          </a:xfrm>
          <a:prstGeom prst="rect">
            <a:avLst/>
          </a:prstGeom>
          <a:noFill/>
          <a:ln>
            <a:solidFill>
              <a:schemeClr val="tx1"/>
            </a:solidFill>
          </a:ln>
        </p:spPr>
        <p:txBody>
          <a:bodyPr wrap="square" rtlCol="0">
            <a:spAutoFit/>
          </a:bodyPr>
          <a:lstStyle/>
          <a:p>
            <a:pPr algn="r"/>
            <a:r>
              <a:rPr lang="en-US" sz="1400" dirty="0"/>
              <a:t>200 </a:t>
            </a:r>
            <a:r>
              <a:rPr lang="en-US" sz="1400" strike="sngStrike" dirty="0"/>
              <a:t>500</a:t>
            </a:r>
          </a:p>
        </p:txBody>
      </p:sp>
      <p:cxnSp>
        <p:nvCxnSpPr>
          <p:cNvPr id="52" name="Straight Arrow Connector 51">
            <a:extLst>
              <a:ext uri="{FF2B5EF4-FFF2-40B4-BE49-F238E27FC236}">
                <a16:creationId xmlns:a16="http://schemas.microsoft.com/office/drawing/2014/main" id="{E91A724E-849A-4C36-BBCB-5C183962B028}"/>
              </a:ext>
            </a:extLst>
          </p:cNvPr>
          <p:cNvCxnSpPr>
            <a:cxnSpLocks/>
          </p:cNvCxnSpPr>
          <p:nvPr/>
        </p:nvCxnSpPr>
        <p:spPr>
          <a:xfrm flipH="1">
            <a:off x="3144483" y="3798305"/>
            <a:ext cx="319605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D9C689BA-F080-40D3-8F56-F57622F31F93}"/>
              </a:ext>
            </a:extLst>
          </p:cNvPr>
          <p:cNvCxnSpPr>
            <a:cxnSpLocks/>
          </p:cNvCxnSpPr>
          <p:nvPr/>
        </p:nvCxnSpPr>
        <p:spPr>
          <a:xfrm>
            <a:off x="3038719" y="4318156"/>
            <a:ext cx="1823538" cy="88293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AFA05AE8-0F60-4C4B-A832-2CE9594578B3}"/>
              </a:ext>
            </a:extLst>
          </p:cNvPr>
          <p:cNvSpPr/>
          <p:nvPr/>
        </p:nvSpPr>
        <p:spPr>
          <a:xfrm rot="1521076">
            <a:off x="3285085" y="4725452"/>
            <a:ext cx="1368349" cy="369332"/>
          </a:xfrm>
          <a:prstGeom prst="rect">
            <a:avLst/>
          </a:prstGeom>
        </p:spPr>
        <p:txBody>
          <a:bodyPr wrap="square">
            <a:spAutoFit/>
          </a:bodyPr>
          <a:lstStyle/>
          <a:p>
            <a:r>
              <a:rPr lang="en-US" sz="1600" dirty="0"/>
              <a:t>Charlie </a:t>
            </a:r>
            <a:r>
              <a:rPr lang="en-US" dirty="0"/>
              <a:t>= 200</a:t>
            </a:r>
          </a:p>
        </p:txBody>
      </p:sp>
      <p:grpSp>
        <p:nvGrpSpPr>
          <p:cNvPr id="55" name="Group 54">
            <a:extLst>
              <a:ext uri="{FF2B5EF4-FFF2-40B4-BE49-F238E27FC236}">
                <a16:creationId xmlns:a16="http://schemas.microsoft.com/office/drawing/2014/main" id="{5051D144-C4D5-4E0B-AF11-7C02CE5EEB4B}"/>
              </a:ext>
            </a:extLst>
          </p:cNvPr>
          <p:cNvGrpSpPr/>
          <p:nvPr/>
        </p:nvGrpSpPr>
        <p:grpSpPr>
          <a:xfrm>
            <a:off x="3535950" y="3583870"/>
            <a:ext cx="1401538" cy="1282663"/>
            <a:chOff x="6180592" y="4330901"/>
            <a:chExt cx="1401538" cy="1282663"/>
          </a:xfrm>
        </p:grpSpPr>
        <p:grpSp>
          <p:nvGrpSpPr>
            <p:cNvPr id="56" name="Group 55">
              <a:extLst>
                <a:ext uri="{FF2B5EF4-FFF2-40B4-BE49-F238E27FC236}">
                  <a16:creationId xmlns:a16="http://schemas.microsoft.com/office/drawing/2014/main" id="{4ADA42CE-0B1A-474A-B4A2-F8F1BCAB36E8}"/>
                </a:ext>
              </a:extLst>
            </p:cNvPr>
            <p:cNvGrpSpPr/>
            <p:nvPr/>
          </p:nvGrpSpPr>
          <p:grpSpPr>
            <a:xfrm>
              <a:off x="7216642" y="4330901"/>
              <a:ext cx="286328" cy="415636"/>
              <a:chOff x="4123959" y="3665051"/>
              <a:chExt cx="286328" cy="415636"/>
            </a:xfrm>
          </p:grpSpPr>
          <p:cxnSp>
            <p:nvCxnSpPr>
              <p:cNvPr id="58" name="Straight Connector 57">
                <a:extLst>
                  <a:ext uri="{FF2B5EF4-FFF2-40B4-BE49-F238E27FC236}">
                    <a16:creationId xmlns:a16="http://schemas.microsoft.com/office/drawing/2014/main" id="{E8EF3F1D-C01B-490A-9F62-B2A73A08D5D1}"/>
                  </a:ext>
                </a:extLst>
              </p:cNvPr>
              <p:cNvCxnSpPr/>
              <p:nvPr/>
            </p:nvCxnSpPr>
            <p:spPr>
              <a:xfrm flipH="1">
                <a:off x="4123959" y="3665051"/>
                <a:ext cx="286328" cy="41563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75D4E69-04B6-4221-AD9C-89EE4BCE7DF2}"/>
                  </a:ext>
                </a:extLst>
              </p:cNvPr>
              <p:cNvCxnSpPr>
                <a:cxnSpLocks/>
              </p:cNvCxnSpPr>
              <p:nvPr/>
            </p:nvCxnSpPr>
            <p:spPr>
              <a:xfrm>
                <a:off x="4123959" y="3665051"/>
                <a:ext cx="286328" cy="41563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57" name="Rectangle 56">
              <a:extLst>
                <a:ext uri="{FF2B5EF4-FFF2-40B4-BE49-F238E27FC236}">
                  <a16:creationId xmlns:a16="http://schemas.microsoft.com/office/drawing/2014/main" id="{FEFB942A-74D3-4EB3-83FE-49D8192F6A54}"/>
                </a:ext>
              </a:extLst>
            </p:cNvPr>
            <p:cNvSpPr/>
            <p:nvPr/>
          </p:nvSpPr>
          <p:spPr>
            <a:xfrm rot="1593584">
              <a:off x="6180592" y="5244232"/>
              <a:ext cx="1401538" cy="369332"/>
            </a:xfrm>
            <a:prstGeom prst="rect">
              <a:avLst/>
            </a:prstGeom>
          </p:spPr>
          <p:txBody>
            <a:bodyPr wrap="square">
              <a:spAutoFit/>
            </a:bodyPr>
            <a:lstStyle/>
            <a:p>
              <a:r>
                <a:rPr lang="en-US" dirty="0">
                  <a:solidFill>
                    <a:srgbClr val="FF0000"/>
                  </a:solidFill>
                </a:rPr>
                <a:t>Charlie = 500</a:t>
              </a:r>
            </a:p>
          </p:txBody>
        </p:sp>
      </p:gr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51</a:t>
            </a:fld>
            <a:r>
              <a:rPr lang="en-AU"/>
              <a:t>  |</a:t>
            </a:r>
            <a:endParaRPr lang="en-AU" dirty="0"/>
          </a:p>
        </p:txBody>
      </p:sp>
      <p:sp>
        <p:nvSpPr>
          <p:cNvPr id="60" name="TextBox 59">
            <a:extLst>
              <a:ext uri="{FF2B5EF4-FFF2-40B4-BE49-F238E27FC236}">
                <a16:creationId xmlns:a16="http://schemas.microsoft.com/office/drawing/2014/main" id="{E73E54F7-BBCA-4DB7-A4E2-55C95EFA35C1}"/>
              </a:ext>
            </a:extLst>
          </p:cNvPr>
          <p:cNvSpPr txBox="1"/>
          <p:nvPr/>
        </p:nvSpPr>
        <p:spPr>
          <a:xfrm>
            <a:off x="1758345" y="4503227"/>
            <a:ext cx="594861" cy="369332"/>
          </a:xfrm>
          <a:prstGeom prst="rect">
            <a:avLst/>
          </a:prstGeom>
          <a:noFill/>
        </p:spPr>
        <p:txBody>
          <a:bodyPr wrap="square" rtlCol="0">
            <a:spAutoFit/>
          </a:bodyPr>
          <a:lstStyle/>
          <a:p>
            <a:r>
              <a:rPr lang="en-US" b="1" dirty="0"/>
              <a:t>A</a:t>
            </a:r>
          </a:p>
        </p:txBody>
      </p:sp>
      <p:sp>
        <p:nvSpPr>
          <p:cNvPr id="61" name="TextBox 60">
            <a:extLst>
              <a:ext uri="{FF2B5EF4-FFF2-40B4-BE49-F238E27FC236}">
                <a16:creationId xmlns:a16="http://schemas.microsoft.com/office/drawing/2014/main" id="{8C0417C6-FCB7-4D3C-9DAE-C9F912A86AC2}"/>
              </a:ext>
            </a:extLst>
          </p:cNvPr>
          <p:cNvSpPr txBox="1"/>
          <p:nvPr/>
        </p:nvSpPr>
        <p:spPr>
          <a:xfrm>
            <a:off x="7514021" y="4527044"/>
            <a:ext cx="594861" cy="369332"/>
          </a:xfrm>
          <a:prstGeom prst="rect">
            <a:avLst/>
          </a:prstGeom>
          <a:noFill/>
        </p:spPr>
        <p:txBody>
          <a:bodyPr wrap="square" rtlCol="0">
            <a:spAutoFit/>
          </a:bodyPr>
          <a:lstStyle/>
          <a:p>
            <a:r>
              <a:rPr lang="en-US" b="1" dirty="0"/>
              <a:t>B</a:t>
            </a:r>
          </a:p>
        </p:txBody>
      </p:sp>
    </p:spTree>
    <p:extLst>
      <p:ext uri="{BB962C8B-B14F-4D97-AF65-F5344CB8AC3E}">
        <p14:creationId xmlns:p14="http://schemas.microsoft.com/office/powerpoint/2010/main" val="4184060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53"/>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4"/>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4"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F5CD4-A6C5-44E9-84CD-BFA275AE144E}"/>
              </a:ext>
            </a:extLst>
          </p:cNvPr>
          <p:cNvSpPr>
            <a:spLocks noGrp="1"/>
          </p:cNvSpPr>
          <p:nvPr>
            <p:ph type="title"/>
          </p:nvPr>
        </p:nvSpPr>
        <p:spPr/>
        <p:txBody>
          <a:bodyPr/>
          <a:lstStyle/>
          <a:p>
            <a:r>
              <a:rPr lang="en-US" dirty="0"/>
              <a:t>CAP Theorem (Cont.)</a:t>
            </a:r>
            <a:endParaRPr lang="en-AU" dirty="0"/>
          </a:p>
        </p:txBody>
      </p:sp>
      <p:sp>
        <p:nvSpPr>
          <p:cNvPr id="7" name="Content Placeholder 6">
            <a:extLst>
              <a:ext uri="{FF2B5EF4-FFF2-40B4-BE49-F238E27FC236}">
                <a16:creationId xmlns:a16="http://schemas.microsoft.com/office/drawing/2014/main" id="{59F77303-9CAF-42E9-B155-CCA24BBCEB1D}"/>
              </a:ext>
            </a:extLst>
          </p:cNvPr>
          <p:cNvSpPr>
            <a:spLocks noGrp="1"/>
          </p:cNvSpPr>
          <p:nvPr>
            <p:ph idx="1"/>
          </p:nvPr>
        </p:nvSpPr>
        <p:spPr>
          <a:xfrm>
            <a:off x="4058882" y="1622771"/>
            <a:ext cx="4966706" cy="3683001"/>
          </a:xfrm>
        </p:spPr>
        <p:txBody>
          <a:bodyPr>
            <a:normAutofit/>
          </a:bodyPr>
          <a:lstStyle/>
          <a:p>
            <a:r>
              <a:rPr lang="en-US" sz="2400" dirty="0"/>
              <a:t>Nodes loose network connectivity</a:t>
            </a:r>
          </a:p>
          <a:p>
            <a:pPr lvl="1"/>
            <a:r>
              <a:rPr lang="en-US" sz="2000" dirty="0"/>
              <a:t>Networks will partition!</a:t>
            </a:r>
          </a:p>
          <a:p>
            <a:pPr lvl="1"/>
            <a:r>
              <a:rPr lang="en-US" sz="2000" dirty="0"/>
              <a:t>Partition tolerance is mandatory in distributed systems</a:t>
            </a:r>
          </a:p>
          <a:p>
            <a:r>
              <a:rPr lang="en-US" sz="2400" dirty="0"/>
              <a:t>So, choose Consistency or Availability…</a:t>
            </a:r>
          </a:p>
          <a:p>
            <a:pPr lvl="1"/>
            <a:r>
              <a:rPr lang="en-US" sz="2000" dirty="0"/>
              <a:t>Blockchain needs to be Available</a:t>
            </a:r>
          </a:p>
          <a:p>
            <a:pPr lvl="1"/>
            <a:r>
              <a:rPr lang="en-US" sz="2000" dirty="0"/>
              <a:t>Ledger needs to be Consistent</a:t>
            </a:r>
          </a:p>
          <a:p>
            <a:pPr lvl="2"/>
            <a:r>
              <a:rPr lang="en-US" sz="2000" dirty="0"/>
              <a:t>Consensus </a:t>
            </a:r>
            <a:r>
              <a:rPr lang="en-US" sz="2000" dirty="0">
                <a:sym typeface="Wingdings" panose="05000000000000000000" pitchFamily="2" charset="2"/>
              </a:rPr>
              <a:t> Consistency</a:t>
            </a:r>
            <a:endParaRPr lang="en-US" sz="2000" dirty="0"/>
          </a:p>
        </p:txBody>
      </p:sp>
      <p:sp>
        <p:nvSpPr>
          <p:cNvPr id="8" name="Oval 7">
            <a:extLst>
              <a:ext uri="{FF2B5EF4-FFF2-40B4-BE49-F238E27FC236}">
                <a16:creationId xmlns:a16="http://schemas.microsoft.com/office/drawing/2014/main" id="{C52E8383-FF6B-4010-8FAF-F6863B9BFBD1}"/>
              </a:ext>
            </a:extLst>
          </p:cNvPr>
          <p:cNvSpPr>
            <a:spLocks noChangeAspect="1"/>
          </p:cNvSpPr>
          <p:nvPr/>
        </p:nvSpPr>
        <p:spPr>
          <a:xfrm>
            <a:off x="86895" y="1574894"/>
            <a:ext cx="2199105" cy="2208054"/>
          </a:xfrm>
          <a:prstGeom prst="ellipse">
            <a:avLst/>
          </a:prstGeom>
          <a:solidFill>
            <a:srgbClr val="00B0F0"/>
          </a:solidFill>
          <a:ln>
            <a:solidFill>
              <a:schemeClr val="accent1">
                <a:shade val="95000"/>
                <a:satMod val="105000"/>
                <a:alpha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000" b="1" dirty="0"/>
              <a:t>C</a:t>
            </a:r>
          </a:p>
        </p:txBody>
      </p:sp>
      <p:sp>
        <p:nvSpPr>
          <p:cNvPr id="9" name="Oval 8">
            <a:extLst>
              <a:ext uri="{FF2B5EF4-FFF2-40B4-BE49-F238E27FC236}">
                <a16:creationId xmlns:a16="http://schemas.microsoft.com/office/drawing/2014/main" id="{EC20C195-A242-4921-BEDD-3948DD4730DA}"/>
              </a:ext>
            </a:extLst>
          </p:cNvPr>
          <p:cNvSpPr>
            <a:spLocks noChangeAspect="1"/>
          </p:cNvSpPr>
          <p:nvPr/>
        </p:nvSpPr>
        <p:spPr>
          <a:xfrm>
            <a:off x="1723153" y="1606882"/>
            <a:ext cx="2335729" cy="2208053"/>
          </a:xfrm>
          <a:prstGeom prst="ellipse">
            <a:avLst/>
          </a:prstGeom>
          <a:solidFill>
            <a:srgbClr val="008000">
              <a:alpha val="50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000" b="1" dirty="0"/>
              <a:t>A</a:t>
            </a:r>
          </a:p>
        </p:txBody>
      </p:sp>
      <p:sp>
        <p:nvSpPr>
          <p:cNvPr id="10" name="Oval 9">
            <a:extLst>
              <a:ext uri="{FF2B5EF4-FFF2-40B4-BE49-F238E27FC236}">
                <a16:creationId xmlns:a16="http://schemas.microsoft.com/office/drawing/2014/main" id="{4BBB7681-1841-4615-8277-DDED1C99458A}"/>
              </a:ext>
            </a:extLst>
          </p:cNvPr>
          <p:cNvSpPr>
            <a:spLocks noChangeAspect="1"/>
          </p:cNvSpPr>
          <p:nvPr/>
        </p:nvSpPr>
        <p:spPr>
          <a:xfrm>
            <a:off x="901371" y="2822282"/>
            <a:ext cx="2376905" cy="2339474"/>
          </a:xfrm>
          <a:prstGeom prst="ellipse">
            <a:avLst/>
          </a:prstGeom>
          <a:solidFill>
            <a:srgbClr val="FF0000">
              <a:alpha val="50000"/>
            </a:srgbClr>
          </a:solidFill>
          <a:ln>
            <a:solidFill>
              <a:schemeClr val="accent1">
                <a:shade val="95000"/>
                <a:satMod val="105000"/>
                <a:alpha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000" b="1" dirty="0"/>
              <a:t>P</a:t>
            </a:r>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52</a:t>
            </a:fld>
            <a:r>
              <a:rPr lang="en-AU"/>
              <a:t>  |</a:t>
            </a:r>
            <a:endParaRPr lang="en-AU" dirty="0"/>
          </a:p>
        </p:txBody>
      </p:sp>
    </p:spTree>
    <p:extLst>
      <p:ext uri="{BB962C8B-B14F-4D97-AF65-F5344CB8AC3E}">
        <p14:creationId xmlns:p14="http://schemas.microsoft.com/office/powerpoint/2010/main" val="23156015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73CE95C-86E3-4BA8-8998-42704DD33CA6}"/>
              </a:ext>
            </a:extLst>
          </p:cNvPr>
          <p:cNvSpPr>
            <a:spLocks noGrp="1"/>
          </p:cNvSpPr>
          <p:nvPr>
            <p:ph idx="1"/>
          </p:nvPr>
        </p:nvSpPr>
        <p:spPr/>
        <p:txBody>
          <a:bodyPr>
            <a:normAutofit/>
          </a:bodyPr>
          <a:lstStyle/>
          <a:p>
            <a:r>
              <a:rPr lang="en-AU" dirty="0"/>
              <a:t>Blockchain presents a unique design such that we can achieve a decentralized </a:t>
            </a:r>
            <a:r>
              <a:rPr lang="en-AU" dirty="0" err="1"/>
              <a:t>trustless</a:t>
            </a:r>
            <a:r>
              <a:rPr lang="en-AU" dirty="0"/>
              <a:t> environment with </a:t>
            </a:r>
          </a:p>
          <a:p>
            <a:pPr lvl="1"/>
            <a:r>
              <a:rPr lang="en-AU" dirty="0"/>
              <a:t>decentralised &amp; consistent ledger</a:t>
            </a:r>
          </a:p>
          <a:p>
            <a:pPr lvl="1"/>
            <a:r>
              <a:rPr lang="en-AU" dirty="0"/>
              <a:t>ability to prevent double spending</a:t>
            </a:r>
          </a:p>
          <a:p>
            <a:pPr lvl="1"/>
            <a:r>
              <a:rPr lang="en-AU" dirty="0"/>
              <a:t>high availability</a:t>
            </a:r>
          </a:p>
          <a:p>
            <a:pPr marL="0" indent="0">
              <a:buNone/>
            </a:pPr>
            <a:r>
              <a:rPr lang="en-AU" dirty="0"/>
              <a:t>while overcoming</a:t>
            </a:r>
          </a:p>
          <a:p>
            <a:pPr lvl="1"/>
            <a:r>
              <a:rPr lang="en-AU" dirty="0"/>
              <a:t>unreliable networks</a:t>
            </a:r>
          </a:p>
          <a:p>
            <a:pPr lvl="1"/>
            <a:r>
              <a:rPr lang="en-AU" dirty="0"/>
              <a:t>timing &amp; ordering issues</a:t>
            </a:r>
          </a:p>
          <a:p>
            <a:pPr lvl="1"/>
            <a:r>
              <a:rPr lang="en-US" dirty="0"/>
              <a:t>faulty &amp; misbehaving nodes</a:t>
            </a:r>
            <a:endParaRPr lang="en-AU" dirty="0"/>
          </a:p>
        </p:txBody>
      </p:sp>
      <p:sp>
        <p:nvSpPr>
          <p:cNvPr id="3" name="Title 2">
            <a:extLst>
              <a:ext uri="{FF2B5EF4-FFF2-40B4-BE49-F238E27FC236}">
                <a16:creationId xmlns:a16="http://schemas.microsoft.com/office/drawing/2014/main" id="{D4486EEC-8EE4-43ED-8245-BF0C35852D6C}"/>
              </a:ext>
            </a:extLst>
          </p:cNvPr>
          <p:cNvSpPr>
            <a:spLocks noGrp="1"/>
          </p:cNvSpPr>
          <p:nvPr>
            <p:ph type="title"/>
          </p:nvPr>
        </p:nvSpPr>
        <p:spPr/>
        <p:txBody>
          <a:bodyPr/>
          <a:lstStyle/>
          <a:p>
            <a:r>
              <a:rPr lang="en-AU" dirty="0"/>
              <a:t>Blockchain Design</a:t>
            </a:r>
          </a:p>
        </p:txBody>
      </p:sp>
      <p:sp>
        <p:nvSpPr>
          <p:cNvPr id="4" name="Footer Placeholder 3">
            <a:extLst>
              <a:ext uri="{FF2B5EF4-FFF2-40B4-BE49-F238E27FC236}">
                <a16:creationId xmlns:a16="http://schemas.microsoft.com/office/drawing/2014/main" id="{7AA68D92-CE98-471E-B38E-F3973E8AEDAE}"/>
              </a:ext>
            </a:extLst>
          </p:cNvPr>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a:extLst>
              <a:ext uri="{FF2B5EF4-FFF2-40B4-BE49-F238E27FC236}">
                <a16:creationId xmlns:a16="http://schemas.microsoft.com/office/drawing/2014/main" id="{2AEB697C-D6A7-4B99-8716-3E99C5830EB4}"/>
              </a:ext>
            </a:extLst>
          </p:cNvPr>
          <p:cNvSpPr>
            <a:spLocks noGrp="1"/>
          </p:cNvSpPr>
          <p:nvPr>
            <p:ph type="sldNum" sz="quarter" idx="11"/>
          </p:nvPr>
        </p:nvSpPr>
        <p:spPr/>
        <p:txBody>
          <a:bodyPr/>
          <a:lstStyle/>
          <a:p>
            <a:fld id="{2ABE124A-B5C5-46E0-B944-45307B126769}" type="slidenum">
              <a:rPr lang="en-AU" smtClean="0"/>
              <a:pPr/>
              <a:t>53</a:t>
            </a:fld>
            <a:r>
              <a:rPr lang="en-AU"/>
              <a:t>  |</a:t>
            </a:r>
            <a:endParaRPr lang="en-AU" dirty="0"/>
          </a:p>
        </p:txBody>
      </p:sp>
      <p:sp>
        <p:nvSpPr>
          <p:cNvPr id="6" name="TextBox 5">
            <a:extLst>
              <a:ext uri="{FF2B5EF4-FFF2-40B4-BE49-F238E27FC236}">
                <a16:creationId xmlns:a16="http://schemas.microsoft.com/office/drawing/2014/main" id="{B511ACC5-2B78-4ACF-A474-DEDA4757F428}"/>
              </a:ext>
            </a:extLst>
          </p:cNvPr>
          <p:cNvSpPr txBox="1"/>
          <p:nvPr/>
        </p:nvSpPr>
        <p:spPr>
          <a:xfrm>
            <a:off x="4499992" y="3793604"/>
            <a:ext cx="4176464" cy="707886"/>
          </a:xfrm>
          <a:prstGeom prst="rect">
            <a:avLst/>
          </a:prstGeom>
          <a:noFill/>
        </p:spPr>
        <p:txBody>
          <a:bodyPr wrap="square" rtlCol="0">
            <a:spAutoFit/>
          </a:bodyPr>
          <a:lstStyle/>
          <a:p>
            <a:pPr algn="ctr"/>
            <a:r>
              <a:rPr lang="en-AU" sz="2000" dirty="0">
                <a:solidFill>
                  <a:srgbClr val="0070C0"/>
                </a:solidFill>
              </a:rPr>
              <a:t>Of course, there are some trade-offs in achieving these</a:t>
            </a:r>
          </a:p>
        </p:txBody>
      </p:sp>
    </p:spTree>
    <p:extLst>
      <p:ext uri="{BB962C8B-B14F-4D97-AF65-F5344CB8AC3E}">
        <p14:creationId xmlns:p14="http://schemas.microsoft.com/office/powerpoint/2010/main" val="381898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z="3300" dirty="0"/>
              <a:t>Course Outline – Next 2 Weeks</a:t>
            </a: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2860880323"/>
              </p:ext>
            </p:extLst>
          </p:nvPr>
        </p:nvGraphicFramePr>
        <p:xfrm>
          <a:off x="323528" y="1561356"/>
          <a:ext cx="8392390" cy="2245360"/>
        </p:xfrm>
        <a:graphic>
          <a:graphicData uri="http://schemas.openxmlformats.org/drawingml/2006/table">
            <a:tbl>
              <a:tblPr firstRow="1" bandRow="1">
                <a:tableStyleId>{5C22544A-7EE6-4342-B048-85BDC9FD1C3A}</a:tableStyleId>
              </a:tblPr>
              <a:tblGrid>
                <a:gridCol w="656665">
                  <a:extLst>
                    <a:ext uri="{9D8B030D-6E8A-4147-A177-3AD203B41FA5}">
                      <a16:colId xmlns:a16="http://schemas.microsoft.com/office/drawing/2014/main" val="20000"/>
                    </a:ext>
                  </a:extLst>
                </a:gridCol>
                <a:gridCol w="618564">
                  <a:extLst>
                    <a:ext uri="{9D8B030D-6E8A-4147-A177-3AD203B41FA5}">
                      <a16:colId xmlns:a16="http://schemas.microsoft.com/office/drawing/2014/main" val="20001"/>
                    </a:ext>
                  </a:extLst>
                </a:gridCol>
                <a:gridCol w="905436">
                  <a:extLst>
                    <a:ext uri="{9D8B030D-6E8A-4147-A177-3AD203B41FA5}">
                      <a16:colId xmlns:a16="http://schemas.microsoft.com/office/drawing/2014/main" val="20002"/>
                    </a:ext>
                  </a:extLst>
                </a:gridCol>
                <a:gridCol w="1809342">
                  <a:extLst>
                    <a:ext uri="{9D8B030D-6E8A-4147-A177-3AD203B41FA5}">
                      <a16:colId xmlns:a16="http://schemas.microsoft.com/office/drawing/2014/main" val="20003"/>
                    </a:ext>
                  </a:extLst>
                </a:gridCol>
                <a:gridCol w="2637152">
                  <a:extLst>
                    <a:ext uri="{9D8B030D-6E8A-4147-A177-3AD203B41FA5}">
                      <a16:colId xmlns:a16="http://schemas.microsoft.com/office/drawing/2014/main" val="20004"/>
                    </a:ext>
                  </a:extLst>
                </a:gridCol>
                <a:gridCol w="1765231">
                  <a:extLst>
                    <a:ext uri="{9D8B030D-6E8A-4147-A177-3AD203B41FA5}">
                      <a16:colId xmlns:a16="http://schemas.microsoft.com/office/drawing/2014/main" val="20005"/>
                    </a:ext>
                  </a:extLst>
                </a:gridCol>
              </a:tblGrid>
              <a:tr h="370840">
                <a:tc>
                  <a:txBody>
                    <a:bodyPr/>
                    <a:lstStyle/>
                    <a:p>
                      <a:pPr algn="ctr" rtl="0" fontAlgn="t">
                        <a:spcBef>
                          <a:spcPts val="0"/>
                        </a:spcBef>
                        <a:spcAft>
                          <a:spcPts val="0"/>
                        </a:spcAft>
                      </a:pPr>
                      <a:r>
                        <a:rPr lang="en-AU" sz="1600" b="1" i="0" u="none" strike="noStrike" dirty="0">
                          <a:solidFill>
                            <a:srgbClr val="FF0000"/>
                          </a:solidFill>
                          <a:effectLst/>
                          <a:latin typeface="+mj-lt"/>
                        </a:rPr>
                        <a:t>Week</a:t>
                      </a:r>
                      <a:endParaRPr lang="en-AU" sz="1600" b="1" dirty="0">
                        <a:solidFill>
                          <a:srgbClr val="FF0000"/>
                        </a:solidFill>
                        <a:effectLst/>
                        <a:latin typeface="+mj-lt"/>
                      </a:endParaRPr>
                    </a:p>
                  </a:txBody>
                  <a:tcPr marL="63500" marR="63500" marT="63500" marB="63500"/>
                </a:tc>
                <a:tc>
                  <a:txBody>
                    <a:bodyPr/>
                    <a:lstStyle/>
                    <a:p>
                      <a:pPr algn="ctr" rtl="0" fontAlgn="t">
                        <a:spcBef>
                          <a:spcPts val="0"/>
                        </a:spcBef>
                        <a:spcAft>
                          <a:spcPts val="0"/>
                        </a:spcAft>
                      </a:pPr>
                      <a:r>
                        <a:rPr lang="en-AU" sz="1600" b="1" i="0" u="none" strike="noStrike" dirty="0">
                          <a:solidFill>
                            <a:srgbClr val="FF0000"/>
                          </a:solidFill>
                          <a:effectLst/>
                          <a:latin typeface="+mj-lt"/>
                        </a:rPr>
                        <a:t>Date </a:t>
                      </a:r>
                      <a:endParaRPr lang="en-AU" sz="1600" b="1" dirty="0">
                        <a:solidFill>
                          <a:srgbClr val="FF0000"/>
                        </a:solidFill>
                        <a:effectLst/>
                        <a:latin typeface="+mj-lt"/>
                      </a:endParaRPr>
                    </a:p>
                  </a:txBody>
                  <a:tcPr marL="63500" marR="63500" marT="63500" marB="63500"/>
                </a:tc>
                <a:tc>
                  <a:txBody>
                    <a:bodyPr/>
                    <a:lstStyle/>
                    <a:p>
                      <a:pPr algn="ctr" rtl="0" fontAlgn="t">
                        <a:spcBef>
                          <a:spcPts val="0"/>
                        </a:spcBef>
                        <a:spcAft>
                          <a:spcPts val="0"/>
                        </a:spcAft>
                      </a:pPr>
                      <a:r>
                        <a:rPr lang="en-AU" sz="1600" b="1" i="0" u="none" strike="noStrike" dirty="0">
                          <a:solidFill>
                            <a:srgbClr val="FF0000"/>
                          </a:solidFill>
                          <a:effectLst/>
                          <a:latin typeface="+mj-lt"/>
                        </a:rPr>
                        <a:t>Lecturer </a:t>
                      </a:r>
                      <a:endParaRPr lang="en-AU" sz="1600" b="1" dirty="0">
                        <a:solidFill>
                          <a:srgbClr val="FF0000"/>
                        </a:solidFill>
                        <a:effectLst/>
                        <a:latin typeface="+mj-lt"/>
                      </a:endParaRPr>
                    </a:p>
                  </a:txBody>
                  <a:tcPr marL="63500" marR="63500" marT="63500" marB="63500"/>
                </a:tc>
                <a:tc>
                  <a:txBody>
                    <a:bodyPr/>
                    <a:lstStyle/>
                    <a:p>
                      <a:pPr algn="ctr" rtl="0" fontAlgn="t">
                        <a:spcBef>
                          <a:spcPts val="0"/>
                        </a:spcBef>
                        <a:spcAft>
                          <a:spcPts val="0"/>
                        </a:spcAft>
                      </a:pPr>
                      <a:r>
                        <a:rPr lang="en-AU" sz="1600" b="1" i="0" u="none" strike="noStrike" dirty="0">
                          <a:solidFill>
                            <a:srgbClr val="FF0000"/>
                          </a:solidFill>
                          <a:effectLst/>
                          <a:latin typeface="+mj-lt"/>
                        </a:rPr>
                        <a:t>Lecture Topic</a:t>
                      </a:r>
                      <a:endParaRPr lang="en-AU" sz="1600" b="1" dirty="0">
                        <a:solidFill>
                          <a:srgbClr val="FF0000"/>
                        </a:solidFill>
                        <a:effectLst/>
                        <a:latin typeface="+mj-lt"/>
                      </a:endParaRPr>
                    </a:p>
                  </a:txBody>
                  <a:tcPr marL="63500" marR="63500" marT="63500" marB="63500"/>
                </a:tc>
                <a:tc>
                  <a:txBody>
                    <a:bodyPr/>
                    <a:lstStyle/>
                    <a:p>
                      <a:pPr algn="ctr" rtl="0" fontAlgn="t">
                        <a:spcBef>
                          <a:spcPts val="0"/>
                        </a:spcBef>
                        <a:spcAft>
                          <a:spcPts val="0"/>
                        </a:spcAft>
                      </a:pPr>
                      <a:r>
                        <a:rPr lang="en-AU" sz="1600" b="1" i="0" u="none" strike="noStrike" dirty="0">
                          <a:solidFill>
                            <a:srgbClr val="FF0000"/>
                          </a:solidFill>
                          <a:effectLst/>
                          <a:latin typeface="+mj-lt"/>
                        </a:rPr>
                        <a:t>Relevant Book Chapters</a:t>
                      </a:r>
                      <a:endParaRPr lang="en-AU" sz="1600" b="1" dirty="0">
                        <a:solidFill>
                          <a:srgbClr val="FF0000"/>
                        </a:solidFill>
                        <a:effectLst/>
                        <a:latin typeface="+mj-lt"/>
                      </a:endParaRPr>
                    </a:p>
                  </a:txBody>
                  <a:tcPr marL="63500" marR="63500" marT="63500" marB="63500"/>
                </a:tc>
                <a:tc>
                  <a:txBody>
                    <a:bodyPr/>
                    <a:lstStyle/>
                    <a:p>
                      <a:pPr algn="ctr" rtl="0" fontAlgn="t">
                        <a:spcBef>
                          <a:spcPts val="0"/>
                        </a:spcBef>
                        <a:spcAft>
                          <a:spcPts val="0"/>
                        </a:spcAft>
                      </a:pPr>
                      <a:r>
                        <a:rPr lang="en-AU" sz="1600" b="1" i="0" u="none" strike="noStrike" dirty="0">
                          <a:solidFill>
                            <a:srgbClr val="FF0000"/>
                          </a:solidFill>
                          <a:effectLst/>
                          <a:latin typeface="+mj-lt"/>
                        </a:rPr>
                        <a:t>Notes</a:t>
                      </a:r>
                      <a:endParaRPr lang="en-AU" sz="1600" b="1" dirty="0">
                        <a:solidFill>
                          <a:srgbClr val="FF0000"/>
                        </a:solidFill>
                        <a:effectLst/>
                        <a:latin typeface="+mj-lt"/>
                      </a:endParaRPr>
                    </a:p>
                  </a:txBody>
                  <a:tcPr marL="63500" marR="63500" marT="63500" marB="63500"/>
                </a:tc>
                <a:extLst>
                  <a:ext uri="{0D108BD9-81ED-4DB2-BD59-A6C34878D82A}">
                    <a16:rowId xmlns:a16="http://schemas.microsoft.com/office/drawing/2014/main" val="10000"/>
                  </a:ext>
                </a:extLst>
              </a:tr>
              <a:tr h="451707">
                <a:tc>
                  <a:txBody>
                    <a:bodyPr/>
                    <a:lstStyle/>
                    <a:p>
                      <a:pPr rtl="0" fontAlgn="t">
                        <a:spcBef>
                          <a:spcPts val="0"/>
                        </a:spcBef>
                        <a:spcAft>
                          <a:spcPts val="0"/>
                        </a:spcAft>
                      </a:pPr>
                      <a:r>
                        <a:rPr lang="en-AU" sz="1600" b="0" i="0" u="none" strike="noStrike" dirty="0">
                          <a:solidFill>
                            <a:srgbClr val="FF0000"/>
                          </a:solidFill>
                          <a:effectLst/>
                          <a:latin typeface="+mj-lt"/>
                        </a:rPr>
                        <a:t>1</a:t>
                      </a:r>
                      <a:endParaRPr lang="en-AU" sz="1600" dirty="0">
                        <a:solidFill>
                          <a:srgbClr val="FF0000"/>
                        </a:solidFill>
                        <a:effectLst/>
                        <a:latin typeface="+mj-lt"/>
                      </a:endParaRPr>
                    </a:p>
                  </a:txBody>
                  <a:tcPr marL="63500" marR="63500" marT="63500" marB="63500"/>
                </a:tc>
                <a:tc>
                  <a:txBody>
                    <a:bodyPr/>
                    <a:lstStyle/>
                    <a:p>
                      <a:pPr rtl="0" fontAlgn="t">
                        <a:spcBef>
                          <a:spcPts val="0"/>
                        </a:spcBef>
                        <a:spcAft>
                          <a:spcPts val="0"/>
                        </a:spcAft>
                      </a:pPr>
                      <a:endParaRPr lang="en-AU" sz="1600" dirty="0">
                        <a:solidFill>
                          <a:srgbClr val="FF0000"/>
                        </a:solidFill>
                        <a:effectLst/>
                        <a:latin typeface="+mj-lt"/>
                      </a:endParaRPr>
                    </a:p>
                  </a:txBody>
                  <a:tcPr marL="63500" marR="63500" marT="63500" marB="63500"/>
                </a:tc>
                <a:tc>
                  <a:txBody>
                    <a:bodyPr/>
                    <a:lstStyle/>
                    <a:p>
                      <a:pPr rtl="0" fontAlgn="t">
                        <a:spcBef>
                          <a:spcPts val="0"/>
                        </a:spcBef>
                        <a:spcAft>
                          <a:spcPts val="0"/>
                        </a:spcAft>
                      </a:pPr>
                      <a:r>
                        <a:rPr lang="en-AU" sz="1400" b="0" i="0" u="none" strike="noStrike" kern="1200" dirty="0">
                          <a:solidFill>
                            <a:srgbClr val="FF0000"/>
                          </a:solidFill>
                          <a:effectLst/>
                          <a:latin typeface="+mj-lt"/>
                          <a:ea typeface="+mn-ea"/>
                          <a:cs typeface="+mn-cs"/>
                        </a:rPr>
                        <a:t>Dilum</a:t>
                      </a:r>
                    </a:p>
                  </a:txBody>
                  <a:tcPr marL="63500" marR="63500" marT="63500" marB="63500"/>
                </a:tc>
                <a:tc>
                  <a:txBody>
                    <a:bodyPr/>
                    <a:lstStyle/>
                    <a:p>
                      <a:pPr rtl="0" fontAlgn="t">
                        <a:spcBef>
                          <a:spcPts val="0"/>
                        </a:spcBef>
                        <a:spcAft>
                          <a:spcPts val="0"/>
                        </a:spcAft>
                      </a:pPr>
                      <a:r>
                        <a:rPr lang="en-AU" sz="1400" b="0" i="0" u="none" strike="noStrike" kern="1200" dirty="0">
                          <a:solidFill>
                            <a:srgbClr val="FF0000"/>
                          </a:solidFill>
                          <a:effectLst/>
                          <a:latin typeface="+mj-lt"/>
                          <a:ea typeface="+mn-ea"/>
                          <a:cs typeface="+mn-cs"/>
                        </a:rPr>
                        <a:t>Blockchain platforms</a:t>
                      </a:r>
                    </a:p>
                  </a:txBody>
                  <a:tcPr marL="63500" marR="63500" marT="63500" marB="63500"/>
                </a:tc>
                <a:tc>
                  <a:txBody>
                    <a:bodyPr/>
                    <a:lstStyle/>
                    <a:p>
                      <a:pPr marL="228600" indent="-228600" rtl="0" fontAlgn="t">
                        <a:spcBef>
                          <a:spcPts val="0"/>
                        </a:spcBef>
                        <a:spcAft>
                          <a:spcPts val="0"/>
                        </a:spcAft>
                        <a:buAutoNum type="arabicPeriod"/>
                      </a:pPr>
                      <a:r>
                        <a:rPr lang="en-AU" sz="1400" b="0" i="0" u="none" strike="noStrike" kern="1200" dirty="0">
                          <a:solidFill>
                            <a:srgbClr val="FF0000"/>
                          </a:solidFill>
                          <a:effectLst/>
                          <a:latin typeface="+mj-lt"/>
                          <a:ea typeface="+mn-ea"/>
                          <a:cs typeface="+mn-cs"/>
                        </a:rPr>
                        <a:t>Existing Blockchain Platforms</a:t>
                      </a:r>
                    </a:p>
                    <a:p>
                      <a:pPr marL="228600" marR="0" lvl="0" indent="-228600" algn="l" defTabSz="761902" rtl="0" eaLnBrk="1" fontAlgn="t" latinLnBrk="0" hangingPunct="1">
                        <a:lnSpc>
                          <a:spcPct val="100000"/>
                        </a:lnSpc>
                        <a:spcBef>
                          <a:spcPts val="0"/>
                        </a:spcBef>
                        <a:spcAft>
                          <a:spcPts val="0"/>
                        </a:spcAft>
                        <a:buClrTx/>
                        <a:buSzTx/>
                        <a:buFontTx/>
                        <a:buAutoNum type="arabicPeriod"/>
                        <a:tabLst/>
                        <a:defRPr/>
                      </a:pPr>
                      <a:r>
                        <a:rPr lang="en-AU" sz="1400" b="0" i="0" u="none" strike="noStrike" kern="1200" dirty="0">
                          <a:solidFill>
                            <a:srgbClr val="FF0000"/>
                          </a:solidFill>
                          <a:effectLst/>
                          <a:latin typeface="+mj-lt"/>
                          <a:ea typeface="+mn-ea"/>
                          <a:cs typeface="+mn-cs"/>
                        </a:rPr>
                        <a:t>Varieties of blockchain</a:t>
                      </a:r>
                    </a:p>
                  </a:txBody>
                  <a:tcPr marL="63500" marR="63500" marT="63500" marB="63500"/>
                </a:tc>
                <a:tc>
                  <a:txBody>
                    <a:bodyPr/>
                    <a:lstStyle/>
                    <a:p>
                      <a:pPr marL="0" marR="0" lvl="0" indent="0" algn="l" defTabSz="761902" rtl="0" eaLnBrk="1" fontAlgn="t" latinLnBrk="0" hangingPunct="1">
                        <a:lnSpc>
                          <a:spcPct val="100000"/>
                        </a:lnSpc>
                        <a:spcBef>
                          <a:spcPts val="0"/>
                        </a:spcBef>
                        <a:spcAft>
                          <a:spcPts val="0"/>
                        </a:spcAft>
                        <a:buClrTx/>
                        <a:buSzTx/>
                        <a:buFontTx/>
                        <a:buNone/>
                        <a:tabLst/>
                        <a:defRPr/>
                      </a:pPr>
                      <a:r>
                        <a:rPr lang="en-AU" sz="1400" b="0" i="0" u="none" strike="noStrike" kern="1200" dirty="0">
                          <a:solidFill>
                            <a:srgbClr val="FF0000"/>
                          </a:solidFill>
                          <a:effectLst/>
                          <a:latin typeface="+mj-lt"/>
                          <a:ea typeface="+mn-ea"/>
                          <a:cs typeface="+mn-cs"/>
                        </a:rPr>
                        <a:t>Project 1 out</a:t>
                      </a:r>
                    </a:p>
                  </a:txBody>
                  <a:tcPr marL="63500" marR="63500" marT="63500" marB="63500"/>
                </a:tc>
                <a:extLst>
                  <a:ext uri="{0D108BD9-81ED-4DB2-BD59-A6C34878D82A}">
                    <a16:rowId xmlns:a16="http://schemas.microsoft.com/office/drawing/2014/main" val="10001"/>
                  </a:ext>
                </a:extLst>
              </a:tr>
              <a:tr h="370840">
                <a:tc>
                  <a:txBody>
                    <a:bodyPr/>
                    <a:lstStyle/>
                    <a:p>
                      <a:pPr rtl="0" fontAlgn="t">
                        <a:spcBef>
                          <a:spcPts val="0"/>
                        </a:spcBef>
                        <a:spcAft>
                          <a:spcPts val="0"/>
                        </a:spcAft>
                      </a:pPr>
                      <a:r>
                        <a:rPr lang="en-AU" sz="1600" b="0" i="0" u="none" strike="noStrike" dirty="0">
                          <a:solidFill>
                            <a:srgbClr val="FF0000"/>
                          </a:solidFill>
                          <a:effectLst/>
                          <a:latin typeface="+mj-lt"/>
                        </a:rPr>
                        <a:t>2 </a:t>
                      </a:r>
                      <a:endParaRPr lang="en-AU" sz="1600" dirty="0">
                        <a:solidFill>
                          <a:srgbClr val="FF0000"/>
                        </a:solidFill>
                        <a:effectLst/>
                        <a:latin typeface="+mj-lt"/>
                      </a:endParaRPr>
                    </a:p>
                  </a:txBody>
                  <a:tcPr marL="63500" marR="63500" marT="63500" marB="63500"/>
                </a:tc>
                <a:tc>
                  <a:txBody>
                    <a:bodyPr/>
                    <a:lstStyle/>
                    <a:p>
                      <a:pPr rtl="0" fontAlgn="t">
                        <a:spcBef>
                          <a:spcPts val="0"/>
                        </a:spcBef>
                        <a:spcAft>
                          <a:spcPts val="0"/>
                        </a:spcAft>
                      </a:pPr>
                      <a:endParaRPr lang="en-AU" sz="1600" dirty="0">
                        <a:solidFill>
                          <a:srgbClr val="FF0000"/>
                        </a:solidFill>
                        <a:effectLst/>
                        <a:latin typeface="+mj-lt"/>
                      </a:endParaRPr>
                    </a:p>
                  </a:txBody>
                  <a:tcPr marL="63500" marR="63500" marT="63500" marB="63500"/>
                </a:tc>
                <a:tc>
                  <a:txBody>
                    <a:bodyPr/>
                    <a:lstStyle/>
                    <a:p>
                      <a:pPr rtl="0" fontAlgn="t">
                        <a:spcBef>
                          <a:spcPts val="0"/>
                        </a:spcBef>
                        <a:spcAft>
                          <a:spcPts val="0"/>
                        </a:spcAft>
                      </a:pPr>
                      <a:r>
                        <a:rPr lang="en-AU" sz="1400" b="0" i="0" u="none" strike="noStrike" kern="1200" dirty="0">
                          <a:solidFill>
                            <a:srgbClr val="FF0000"/>
                          </a:solidFill>
                          <a:effectLst/>
                          <a:latin typeface="+mj-lt"/>
                          <a:ea typeface="+mn-ea"/>
                          <a:cs typeface="+mn-cs"/>
                        </a:rPr>
                        <a:t>Sherry</a:t>
                      </a:r>
                    </a:p>
                  </a:txBody>
                  <a:tcPr marL="63500" marR="63500" marT="63500" marB="63500"/>
                </a:tc>
                <a:tc>
                  <a:txBody>
                    <a:bodyPr/>
                    <a:lstStyle/>
                    <a:p>
                      <a:pPr rtl="0" fontAlgn="t">
                        <a:spcBef>
                          <a:spcPts val="0"/>
                        </a:spcBef>
                        <a:spcAft>
                          <a:spcPts val="0"/>
                        </a:spcAft>
                      </a:pPr>
                      <a:r>
                        <a:rPr lang="en-AU" sz="1400" b="0" i="0" u="none" strike="noStrike" kern="1200" dirty="0">
                          <a:solidFill>
                            <a:srgbClr val="FF0000"/>
                          </a:solidFill>
                          <a:effectLst/>
                          <a:latin typeface="+mj-lt"/>
                          <a:ea typeface="+mn-ea"/>
                          <a:cs typeface="+mn-cs"/>
                        </a:rPr>
                        <a:t>Blockchain in software architecture </a:t>
                      </a:r>
                    </a:p>
                    <a:p>
                      <a:pPr rtl="0" fontAlgn="t">
                        <a:spcBef>
                          <a:spcPts val="0"/>
                        </a:spcBef>
                        <a:spcAft>
                          <a:spcPts val="0"/>
                        </a:spcAft>
                      </a:pPr>
                      <a:r>
                        <a:rPr lang="en-US" sz="1400" b="0" i="0" u="none" strike="noStrike" kern="1200" dirty="0">
                          <a:solidFill>
                            <a:srgbClr val="FF0000"/>
                          </a:solidFill>
                          <a:effectLst/>
                          <a:latin typeface="+mj-lt"/>
                          <a:ea typeface="+mn-ea"/>
                          <a:cs typeface="+mn-cs"/>
                        </a:rPr>
                        <a:t>Blockchain taxonomy </a:t>
                      </a:r>
                      <a:endParaRPr lang="en-AU" sz="1400" b="0" i="0" u="none" strike="noStrike" kern="1200" dirty="0">
                        <a:solidFill>
                          <a:srgbClr val="FF0000"/>
                        </a:solidFill>
                        <a:effectLst/>
                        <a:latin typeface="+mj-lt"/>
                        <a:ea typeface="+mn-ea"/>
                        <a:cs typeface="+mn-cs"/>
                      </a:endParaRPr>
                    </a:p>
                  </a:txBody>
                  <a:tcPr marL="63500" marR="63500" marT="63500" marB="63500"/>
                </a:tc>
                <a:tc>
                  <a:txBody>
                    <a:bodyPr/>
                    <a:lstStyle/>
                    <a:p>
                      <a:pPr rtl="0" fontAlgn="t">
                        <a:spcBef>
                          <a:spcPts val="0"/>
                        </a:spcBef>
                        <a:spcAft>
                          <a:spcPts val="0"/>
                        </a:spcAft>
                      </a:pPr>
                      <a:r>
                        <a:rPr lang="en-AU" sz="1400" b="0" i="0" u="none" strike="noStrike" kern="1200" dirty="0">
                          <a:solidFill>
                            <a:srgbClr val="FF0000"/>
                          </a:solidFill>
                          <a:effectLst/>
                          <a:latin typeface="+mj-lt"/>
                          <a:ea typeface="+mn-ea"/>
                          <a:cs typeface="+mn-cs"/>
                        </a:rPr>
                        <a:t>5. Blockchain in Software Architecture</a:t>
                      </a:r>
                    </a:p>
                  </a:txBody>
                  <a:tcPr marL="63500" marR="63500" marT="63500" marB="63500"/>
                </a:tc>
                <a:tc>
                  <a:txBody>
                    <a:bodyPr/>
                    <a:lstStyle/>
                    <a:p>
                      <a:pPr rtl="0" fontAlgn="t">
                        <a:spcBef>
                          <a:spcPts val="0"/>
                        </a:spcBef>
                        <a:spcAft>
                          <a:spcPts val="0"/>
                        </a:spcAft>
                      </a:pPr>
                      <a:endParaRPr lang="en-AU" sz="1400" b="0" i="0" u="none" strike="noStrike" kern="1200" dirty="0">
                        <a:solidFill>
                          <a:srgbClr val="FF0000"/>
                        </a:solidFill>
                        <a:effectLst/>
                        <a:latin typeface="+mj-lt"/>
                        <a:ea typeface="+mn-ea"/>
                        <a:cs typeface="+mn-cs"/>
                      </a:endParaRPr>
                    </a:p>
                  </a:txBody>
                  <a:tcPr marL="63500" marR="63500" marT="63500" marB="63500"/>
                </a:tc>
                <a:extLst>
                  <a:ext uri="{0D108BD9-81ED-4DB2-BD59-A6C34878D82A}">
                    <a16:rowId xmlns:a16="http://schemas.microsoft.com/office/drawing/2014/main" val="10002"/>
                  </a:ext>
                </a:extLst>
              </a:tr>
              <a:tr h="370840">
                <a:tc>
                  <a:txBody>
                    <a:bodyPr/>
                    <a:lstStyle/>
                    <a:p>
                      <a:pPr rtl="0" fontAlgn="t">
                        <a:spcBef>
                          <a:spcPts val="0"/>
                        </a:spcBef>
                        <a:spcAft>
                          <a:spcPts val="0"/>
                        </a:spcAft>
                      </a:pPr>
                      <a:r>
                        <a:rPr lang="en-AU" sz="1600" b="0" i="0" u="none" strike="noStrike" dirty="0">
                          <a:solidFill>
                            <a:srgbClr val="FF0000"/>
                          </a:solidFill>
                          <a:effectLst/>
                          <a:latin typeface="+mj-lt"/>
                        </a:rPr>
                        <a:t>3 </a:t>
                      </a:r>
                      <a:endParaRPr lang="en-AU" sz="1600" dirty="0">
                        <a:solidFill>
                          <a:srgbClr val="FF0000"/>
                        </a:solidFill>
                        <a:effectLst/>
                        <a:latin typeface="+mj-lt"/>
                      </a:endParaRPr>
                    </a:p>
                  </a:txBody>
                  <a:tcPr marL="63500" marR="63500" marT="63500" marB="63500"/>
                </a:tc>
                <a:tc>
                  <a:txBody>
                    <a:bodyPr/>
                    <a:lstStyle/>
                    <a:p>
                      <a:pPr rtl="0" fontAlgn="t">
                        <a:spcBef>
                          <a:spcPts val="0"/>
                        </a:spcBef>
                        <a:spcAft>
                          <a:spcPts val="0"/>
                        </a:spcAft>
                      </a:pPr>
                      <a:endParaRPr lang="en-AU" sz="1600">
                        <a:solidFill>
                          <a:srgbClr val="FF0000"/>
                        </a:solidFill>
                        <a:effectLst/>
                        <a:latin typeface="+mj-lt"/>
                      </a:endParaRPr>
                    </a:p>
                  </a:txBody>
                  <a:tcPr marL="63500" marR="63500" marT="63500" marB="63500"/>
                </a:tc>
                <a:tc>
                  <a:txBody>
                    <a:bodyPr/>
                    <a:lstStyle/>
                    <a:p>
                      <a:pPr rtl="0" fontAlgn="t">
                        <a:spcBef>
                          <a:spcPts val="0"/>
                        </a:spcBef>
                        <a:spcAft>
                          <a:spcPts val="0"/>
                        </a:spcAft>
                      </a:pPr>
                      <a:r>
                        <a:rPr lang="en-AU" sz="1400" b="0" i="0" u="none" strike="noStrike" kern="1200" dirty="0">
                          <a:solidFill>
                            <a:srgbClr val="FF0000"/>
                          </a:solidFill>
                          <a:effectLst/>
                          <a:latin typeface="+mj-lt"/>
                          <a:ea typeface="+mn-ea"/>
                          <a:cs typeface="+mn-cs"/>
                        </a:rPr>
                        <a:t>Sherry</a:t>
                      </a:r>
                    </a:p>
                  </a:txBody>
                  <a:tcPr marL="63500" marR="63500" marT="63500" marB="63500"/>
                </a:tc>
                <a:tc>
                  <a:txBody>
                    <a:bodyPr/>
                    <a:lstStyle/>
                    <a:p>
                      <a:pPr marL="0" marR="0" lvl="0" indent="0" algn="l" defTabSz="761902" rtl="0" eaLnBrk="1" fontAlgn="t" latinLnBrk="0" hangingPunct="1">
                        <a:lnSpc>
                          <a:spcPct val="100000"/>
                        </a:lnSpc>
                        <a:spcBef>
                          <a:spcPts val="0"/>
                        </a:spcBef>
                        <a:spcAft>
                          <a:spcPts val="0"/>
                        </a:spcAft>
                        <a:buClrTx/>
                        <a:buSzTx/>
                        <a:buFontTx/>
                        <a:buNone/>
                        <a:tabLst/>
                        <a:defRPr/>
                      </a:pPr>
                      <a:r>
                        <a:rPr lang="en-US" sz="1400" b="0" i="0" u="none" strike="noStrike" kern="1200" dirty="0">
                          <a:solidFill>
                            <a:srgbClr val="FF0000"/>
                          </a:solidFill>
                          <a:effectLst/>
                          <a:latin typeface="+mj-lt"/>
                          <a:ea typeface="+mn-ea"/>
                          <a:cs typeface="+mn-cs"/>
                        </a:rPr>
                        <a:t>Blockchain taxonomy </a:t>
                      </a:r>
                      <a:endParaRPr lang="en-AU" sz="1400" b="0" i="0" u="none" strike="noStrike" kern="1200" dirty="0">
                        <a:solidFill>
                          <a:srgbClr val="FF0000"/>
                        </a:solidFill>
                        <a:effectLst/>
                        <a:latin typeface="+mj-lt"/>
                        <a:ea typeface="+mn-ea"/>
                        <a:cs typeface="+mn-cs"/>
                      </a:endParaRPr>
                    </a:p>
                    <a:p>
                      <a:pPr rtl="0" fontAlgn="t">
                        <a:spcBef>
                          <a:spcPts val="0"/>
                        </a:spcBef>
                        <a:spcAft>
                          <a:spcPts val="0"/>
                        </a:spcAft>
                      </a:pPr>
                      <a:r>
                        <a:rPr lang="en-AU" sz="1400" b="0" i="0" u="none" strike="noStrike" kern="1200" dirty="0">
                          <a:solidFill>
                            <a:srgbClr val="FF0000"/>
                          </a:solidFill>
                          <a:effectLst/>
                          <a:latin typeface="+mj-lt"/>
                          <a:ea typeface="+mn-ea"/>
                          <a:cs typeface="+mn-cs"/>
                        </a:rPr>
                        <a:t>Guest lecture</a:t>
                      </a:r>
                    </a:p>
                  </a:txBody>
                  <a:tcPr marL="63500" marR="63500" marT="63500" marB="63500"/>
                </a:tc>
                <a:tc>
                  <a:txBody>
                    <a:bodyPr/>
                    <a:lstStyle/>
                    <a:p>
                      <a:pPr rtl="0" fontAlgn="t">
                        <a:spcBef>
                          <a:spcPts val="0"/>
                        </a:spcBef>
                        <a:spcAft>
                          <a:spcPts val="0"/>
                        </a:spcAft>
                      </a:pPr>
                      <a:endParaRPr lang="en-AU" sz="1400" b="0" i="0" u="none" strike="noStrike" kern="1200" dirty="0">
                        <a:solidFill>
                          <a:srgbClr val="FF0000"/>
                        </a:solidFill>
                        <a:effectLst/>
                        <a:latin typeface="+mj-lt"/>
                        <a:ea typeface="+mn-ea"/>
                        <a:cs typeface="+mn-cs"/>
                      </a:endParaRPr>
                    </a:p>
                  </a:txBody>
                  <a:tcPr marL="63500" marR="63500" marT="63500" marB="63500"/>
                </a:tc>
                <a:tc>
                  <a:txBody>
                    <a:bodyPr/>
                    <a:lstStyle/>
                    <a:p>
                      <a:pPr fontAlgn="t"/>
                      <a:r>
                        <a:rPr lang="en-AU" sz="1400" b="0" i="0" u="none" strike="noStrike" kern="1200" dirty="0">
                          <a:solidFill>
                            <a:srgbClr val="FF0000"/>
                          </a:solidFill>
                          <a:effectLst/>
                          <a:latin typeface="+mj-lt"/>
                          <a:ea typeface="+mn-ea"/>
                          <a:cs typeface="+mn-cs"/>
                        </a:rPr>
                        <a:t>Project 1 submission</a:t>
                      </a:r>
                    </a:p>
                    <a:p>
                      <a:pPr fontAlgn="t"/>
                      <a:r>
                        <a:rPr lang="en-AU" sz="1400" b="0" i="0" u="none" strike="noStrike" kern="1200" dirty="0">
                          <a:solidFill>
                            <a:srgbClr val="FF0000"/>
                          </a:solidFill>
                          <a:effectLst/>
                          <a:latin typeface="+mj-lt"/>
                          <a:ea typeface="+mn-ea"/>
                          <a:cs typeface="+mn-cs"/>
                        </a:rPr>
                        <a:t>Project 2 release</a:t>
                      </a:r>
                    </a:p>
                  </a:txBody>
                  <a:tcPr marL="63500" marR="63500" marT="63500" marB="63500"/>
                </a:tc>
                <a:extLst>
                  <a:ext uri="{0D108BD9-81ED-4DB2-BD59-A6C34878D82A}">
                    <a16:rowId xmlns:a16="http://schemas.microsoft.com/office/drawing/2014/main" val="10003"/>
                  </a:ext>
                </a:extLst>
              </a:tr>
            </a:tbl>
          </a:graphicData>
        </a:graphic>
      </p:graphicFrame>
      <p:sp>
        <p:nvSpPr>
          <p:cNvPr id="4" name="TextBox 3">
            <a:extLst>
              <a:ext uri="{FF2B5EF4-FFF2-40B4-BE49-F238E27FC236}">
                <a16:creationId xmlns:a16="http://schemas.microsoft.com/office/drawing/2014/main" id="{471204D3-B2C4-4C34-B54D-BA981CBC74AA}"/>
              </a:ext>
            </a:extLst>
          </p:cNvPr>
          <p:cNvSpPr txBox="1"/>
          <p:nvPr/>
        </p:nvSpPr>
        <p:spPr>
          <a:xfrm>
            <a:off x="1606378" y="4013332"/>
            <a:ext cx="5931243" cy="1200329"/>
          </a:xfrm>
          <a:prstGeom prst="rect">
            <a:avLst/>
          </a:prstGeom>
          <a:noFill/>
        </p:spPr>
        <p:txBody>
          <a:bodyPr wrap="square" rtlCol="0">
            <a:spAutoFit/>
          </a:bodyPr>
          <a:lstStyle/>
          <a:p>
            <a:pPr algn="ctr"/>
            <a:r>
              <a:rPr lang="de-DE" sz="2400" dirty="0">
                <a:solidFill>
                  <a:srgbClr val="FF0000"/>
                </a:solidFill>
              </a:rPr>
              <a:t>Note: </a:t>
            </a:r>
            <a:r>
              <a:rPr lang="de-DE" sz="2400" b="1" dirty="0">
                <a:solidFill>
                  <a:srgbClr val="FF0000"/>
                </a:solidFill>
              </a:rPr>
              <a:t>Tutorials</a:t>
            </a:r>
            <a:r>
              <a:rPr lang="de-DE" sz="2400" dirty="0">
                <a:solidFill>
                  <a:srgbClr val="FF0000"/>
                </a:solidFill>
              </a:rPr>
              <a:t> run from week 1 to week 9.</a:t>
            </a:r>
          </a:p>
          <a:p>
            <a:pPr algn="ctr"/>
            <a:r>
              <a:rPr lang="de-DE" sz="2400" dirty="0">
                <a:solidFill>
                  <a:srgbClr val="FF0000"/>
                </a:solidFill>
              </a:rPr>
              <a:t>They aren‘t mandatory, but very helpful, especially for completing the projects.</a:t>
            </a:r>
            <a:endParaRPr lang="en-AU" sz="2400" dirty="0">
              <a:solidFill>
                <a:srgbClr val="FF0000"/>
              </a:solidFill>
            </a:endParaRPr>
          </a:p>
        </p:txBody>
      </p:sp>
      <p:sp>
        <p:nvSpPr>
          <p:cNvPr id="5" name="Footer Placeholder 4"/>
          <p:cNvSpPr>
            <a:spLocks noGrp="1"/>
          </p:cNvSpPr>
          <p:nvPr>
            <p:ph type="ftr" sz="quarter" idx="10"/>
          </p:nvPr>
        </p:nvSpPr>
        <p:spPr/>
        <p:txBody>
          <a:bodyPr/>
          <a:lstStyle/>
          <a:p>
            <a:r>
              <a:rPr lang="en-AU"/>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54</a:t>
            </a:fld>
            <a:r>
              <a:rPr lang="en-AU"/>
              <a:t>  |</a:t>
            </a:r>
            <a:endParaRPr lang="en-AU" dirty="0"/>
          </a:p>
        </p:txBody>
      </p:sp>
    </p:spTree>
    <p:extLst>
      <p:ext uri="{BB962C8B-B14F-4D97-AF65-F5344CB8AC3E}">
        <p14:creationId xmlns:p14="http://schemas.microsoft.com/office/powerpoint/2010/main" val="234755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AU" sz="3300" dirty="0"/>
              <a:t>Textbook – Architecture for Blockchain Applications</a:t>
            </a:r>
          </a:p>
        </p:txBody>
      </p:sp>
      <p:pic>
        <p:nvPicPr>
          <p:cNvPr id="6" name="Content Placeholder 5"/>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827585" y="1417340"/>
            <a:ext cx="2952328" cy="3982992"/>
          </a:xfrm>
        </p:spPr>
      </p:pic>
      <p:sp>
        <p:nvSpPr>
          <p:cNvPr id="8" name="Content Placeholder 7"/>
          <p:cNvSpPr>
            <a:spLocks noGrp="1"/>
          </p:cNvSpPr>
          <p:nvPr>
            <p:ph sz="half" idx="2"/>
          </p:nvPr>
        </p:nvSpPr>
        <p:spPr>
          <a:xfrm>
            <a:off x="4427984" y="1633364"/>
            <a:ext cx="4038600" cy="2101345"/>
          </a:xfrm>
        </p:spPr>
        <p:txBody>
          <a:bodyPr/>
          <a:lstStyle/>
          <a:p>
            <a:pPr marL="0" indent="0">
              <a:buNone/>
            </a:pPr>
            <a:r>
              <a:rPr lang="en-AU" i="1" dirty="0"/>
              <a:t>Xiwei Xu, Ingo Weber, Mark Staples. </a:t>
            </a:r>
          </a:p>
          <a:p>
            <a:pPr marL="0" indent="0">
              <a:buNone/>
            </a:pPr>
            <a:r>
              <a:rPr lang="en-AU" i="1" dirty="0"/>
              <a:t>Architecture for Blockchain Applications. </a:t>
            </a:r>
          </a:p>
          <a:p>
            <a:pPr marL="0" indent="0">
              <a:buNone/>
            </a:pPr>
            <a:r>
              <a:rPr lang="en-AU" i="1" dirty="0"/>
              <a:t>Springer, 2019.</a:t>
            </a:r>
          </a:p>
          <a:p>
            <a:endParaRPr lang="en-AU" dirty="0"/>
          </a:p>
        </p:txBody>
      </p:sp>
      <p:sp>
        <p:nvSpPr>
          <p:cNvPr id="2" name="Footer Placeholder 1"/>
          <p:cNvSpPr>
            <a:spLocks noGrp="1"/>
          </p:cNvSpPr>
          <p:nvPr>
            <p:ph type="ftr" sz="quarter" idx="10"/>
          </p:nvPr>
        </p:nvSpPr>
        <p:spPr/>
        <p:txBody>
          <a:bodyPr/>
          <a:lstStyle/>
          <a:p>
            <a:r>
              <a:rPr lang="en-AU"/>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6</a:t>
            </a:fld>
            <a:r>
              <a:rPr lang="en-AU"/>
              <a:t>  |</a:t>
            </a:r>
            <a:endParaRPr lang="en-AU" dirty="0"/>
          </a:p>
        </p:txBody>
      </p:sp>
    </p:spTree>
    <p:extLst>
      <p:ext uri="{BB962C8B-B14F-4D97-AF65-F5344CB8AC3E}">
        <p14:creationId xmlns:p14="http://schemas.microsoft.com/office/powerpoint/2010/main" val="25620889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Course Structure</a:t>
            </a:r>
          </a:p>
        </p:txBody>
      </p:sp>
    </p:spTree>
    <p:extLst>
      <p:ext uri="{BB962C8B-B14F-4D97-AF65-F5344CB8AC3E}">
        <p14:creationId xmlns:p14="http://schemas.microsoft.com/office/powerpoint/2010/main" val="1114674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AU" dirty="0"/>
              <a:t>Learning Outcomes</a:t>
            </a:r>
          </a:p>
        </p:txBody>
      </p:sp>
      <p:sp>
        <p:nvSpPr>
          <p:cNvPr id="6" name="Content Placeholder 5"/>
          <p:cNvSpPr>
            <a:spLocks noGrp="1"/>
          </p:cNvSpPr>
          <p:nvPr>
            <p:ph idx="1"/>
          </p:nvPr>
        </p:nvSpPr>
        <p:spPr/>
        <p:txBody>
          <a:bodyPr/>
          <a:lstStyle/>
          <a:p>
            <a:pPr marL="0" indent="0">
              <a:buNone/>
            </a:pPr>
            <a:r>
              <a:rPr lang="en-AU" dirty="0"/>
              <a:t>After the course, you will be able to:</a:t>
            </a:r>
          </a:p>
          <a:p>
            <a:r>
              <a:rPr lang="en-AU" dirty="0"/>
              <a:t>Develop small applications on blockchain</a:t>
            </a:r>
          </a:p>
          <a:p>
            <a:r>
              <a:rPr lang="en-AU" dirty="0"/>
              <a:t>Explain the principles of blockchain &amp; roles it can play in an application’s architecture</a:t>
            </a:r>
          </a:p>
          <a:p>
            <a:r>
              <a:rPr lang="en-AU" dirty="0"/>
              <a:t>Decide on the suitability of blockchains &amp; how to design applications on them</a:t>
            </a:r>
          </a:p>
          <a:p>
            <a:r>
              <a:rPr lang="en-AU" dirty="0"/>
              <a:t>Make functional &amp; non-functional trade-offs for blockchain-based applications</a:t>
            </a:r>
          </a:p>
        </p:txBody>
      </p:sp>
      <p:sp>
        <p:nvSpPr>
          <p:cNvPr id="2" name="Footer Placeholder 1"/>
          <p:cNvSpPr>
            <a:spLocks noGrp="1"/>
          </p:cNvSpPr>
          <p:nvPr>
            <p:ph type="ftr" sz="quarter" idx="10"/>
          </p:nvPr>
        </p:nvSpPr>
        <p:spPr/>
        <p:txBody>
          <a:bodyPr/>
          <a:lstStyle/>
          <a:p>
            <a:r>
              <a:rPr lang="en-AU"/>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8</a:t>
            </a:fld>
            <a:r>
              <a:rPr lang="en-AU"/>
              <a:t>  |</a:t>
            </a:r>
            <a:endParaRPr lang="en-AU" dirty="0"/>
          </a:p>
        </p:txBody>
      </p:sp>
    </p:spTree>
    <p:extLst>
      <p:ext uri="{BB962C8B-B14F-4D97-AF65-F5344CB8AC3E}">
        <p14:creationId xmlns:p14="http://schemas.microsoft.com/office/powerpoint/2010/main" val="1737716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3648" y="121196"/>
            <a:ext cx="5256584" cy="710406"/>
          </a:xfrm>
        </p:spPr>
        <p:txBody>
          <a:bodyPr/>
          <a:lstStyle/>
          <a:p>
            <a:r>
              <a:rPr lang="en-AU" dirty="0"/>
              <a:t>Course Outline (1)</a:t>
            </a: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4283757649"/>
              </p:ext>
            </p:extLst>
          </p:nvPr>
        </p:nvGraphicFramePr>
        <p:xfrm>
          <a:off x="251520" y="985292"/>
          <a:ext cx="8680423" cy="4175760"/>
        </p:xfrm>
        <a:graphic>
          <a:graphicData uri="http://schemas.openxmlformats.org/drawingml/2006/table">
            <a:tbl>
              <a:tblPr firstRow="1" bandRow="1">
                <a:tableStyleId>{5C22544A-7EE6-4342-B048-85BDC9FD1C3A}</a:tableStyleId>
              </a:tblPr>
              <a:tblGrid>
                <a:gridCol w="553763">
                  <a:extLst>
                    <a:ext uri="{9D8B030D-6E8A-4147-A177-3AD203B41FA5}">
                      <a16:colId xmlns:a16="http://schemas.microsoft.com/office/drawing/2014/main" val="20000"/>
                    </a:ext>
                  </a:extLst>
                </a:gridCol>
                <a:gridCol w="675239">
                  <a:extLst>
                    <a:ext uri="{9D8B030D-6E8A-4147-A177-3AD203B41FA5}">
                      <a16:colId xmlns:a16="http://schemas.microsoft.com/office/drawing/2014/main" val="20001"/>
                    </a:ext>
                  </a:extLst>
                </a:gridCol>
                <a:gridCol w="770401">
                  <a:extLst>
                    <a:ext uri="{9D8B030D-6E8A-4147-A177-3AD203B41FA5}">
                      <a16:colId xmlns:a16="http://schemas.microsoft.com/office/drawing/2014/main" val="20002"/>
                    </a:ext>
                  </a:extLst>
                </a:gridCol>
                <a:gridCol w="2609109">
                  <a:extLst>
                    <a:ext uri="{9D8B030D-6E8A-4147-A177-3AD203B41FA5}">
                      <a16:colId xmlns:a16="http://schemas.microsoft.com/office/drawing/2014/main" val="20003"/>
                    </a:ext>
                  </a:extLst>
                </a:gridCol>
                <a:gridCol w="2736304">
                  <a:extLst>
                    <a:ext uri="{9D8B030D-6E8A-4147-A177-3AD203B41FA5}">
                      <a16:colId xmlns:a16="http://schemas.microsoft.com/office/drawing/2014/main" val="20004"/>
                    </a:ext>
                  </a:extLst>
                </a:gridCol>
                <a:gridCol w="1335607">
                  <a:extLst>
                    <a:ext uri="{9D8B030D-6E8A-4147-A177-3AD203B41FA5}">
                      <a16:colId xmlns:a16="http://schemas.microsoft.com/office/drawing/2014/main" val="20005"/>
                    </a:ext>
                  </a:extLst>
                </a:gridCol>
              </a:tblGrid>
              <a:tr h="317966">
                <a:tc>
                  <a:txBody>
                    <a:bodyPr/>
                    <a:lstStyle/>
                    <a:p>
                      <a:pPr algn="ctr" rtl="0" fontAlgn="t">
                        <a:lnSpc>
                          <a:spcPct val="100000"/>
                        </a:lnSpc>
                        <a:spcBef>
                          <a:spcPts val="0"/>
                        </a:spcBef>
                        <a:spcAft>
                          <a:spcPts val="0"/>
                        </a:spcAft>
                      </a:pPr>
                      <a:endParaRPr lang="en-AU" sz="1400" b="1" dirty="0">
                        <a:solidFill>
                          <a:schemeClr val="tx1"/>
                        </a:solidFill>
                        <a:effectLst/>
                        <a:latin typeface="+mj-lt"/>
                      </a:endParaRPr>
                    </a:p>
                  </a:txBody>
                  <a:tcPr marL="63500" marR="63500" marT="63500" marB="63500"/>
                </a:tc>
                <a:tc>
                  <a:txBody>
                    <a:bodyPr/>
                    <a:lstStyle/>
                    <a:p>
                      <a:pPr algn="ctr" rtl="0" fontAlgn="t">
                        <a:lnSpc>
                          <a:spcPct val="100000"/>
                        </a:lnSpc>
                        <a:spcBef>
                          <a:spcPts val="0"/>
                        </a:spcBef>
                        <a:spcAft>
                          <a:spcPts val="0"/>
                        </a:spcAft>
                      </a:pPr>
                      <a:r>
                        <a:rPr lang="en-AU" sz="1400" b="1" i="0" u="none" strike="noStrike" dirty="0">
                          <a:solidFill>
                            <a:schemeClr val="tx1"/>
                          </a:solidFill>
                          <a:effectLst/>
                          <a:latin typeface="+mj-lt"/>
                        </a:rPr>
                        <a:t>Date </a:t>
                      </a:r>
                      <a:endParaRPr lang="en-AU" sz="1400" b="1" dirty="0">
                        <a:solidFill>
                          <a:schemeClr val="tx1"/>
                        </a:solidFill>
                        <a:effectLst/>
                        <a:latin typeface="+mj-lt"/>
                      </a:endParaRPr>
                    </a:p>
                  </a:txBody>
                  <a:tcPr marL="63500" marR="63500" marT="63500" marB="63500"/>
                </a:tc>
                <a:tc>
                  <a:txBody>
                    <a:bodyPr/>
                    <a:lstStyle/>
                    <a:p>
                      <a:pPr algn="ctr" rtl="0" fontAlgn="t">
                        <a:lnSpc>
                          <a:spcPct val="100000"/>
                        </a:lnSpc>
                        <a:spcBef>
                          <a:spcPts val="0"/>
                        </a:spcBef>
                        <a:spcAft>
                          <a:spcPts val="0"/>
                        </a:spcAft>
                      </a:pPr>
                      <a:r>
                        <a:rPr lang="en-AU" sz="1400" b="1" i="0" u="none" strike="noStrike" dirty="0">
                          <a:solidFill>
                            <a:schemeClr val="tx1"/>
                          </a:solidFill>
                          <a:effectLst/>
                          <a:latin typeface="+mj-lt"/>
                        </a:rPr>
                        <a:t>Lecturer </a:t>
                      </a:r>
                      <a:endParaRPr lang="en-AU" sz="1400" b="1" dirty="0">
                        <a:solidFill>
                          <a:schemeClr val="tx1"/>
                        </a:solidFill>
                        <a:effectLst/>
                        <a:latin typeface="+mj-lt"/>
                      </a:endParaRPr>
                    </a:p>
                  </a:txBody>
                  <a:tcPr marL="63500" marR="63500" marT="63500" marB="63500"/>
                </a:tc>
                <a:tc>
                  <a:txBody>
                    <a:bodyPr/>
                    <a:lstStyle/>
                    <a:p>
                      <a:pPr algn="ctr" rtl="0" fontAlgn="t">
                        <a:lnSpc>
                          <a:spcPct val="100000"/>
                        </a:lnSpc>
                        <a:spcBef>
                          <a:spcPts val="0"/>
                        </a:spcBef>
                        <a:spcAft>
                          <a:spcPts val="0"/>
                        </a:spcAft>
                      </a:pPr>
                      <a:r>
                        <a:rPr lang="en-AU" sz="1400" b="1" i="0" u="none" strike="noStrike" dirty="0">
                          <a:solidFill>
                            <a:schemeClr val="tx1"/>
                          </a:solidFill>
                          <a:effectLst/>
                          <a:latin typeface="+mj-lt"/>
                        </a:rPr>
                        <a:t>1st Lecture</a:t>
                      </a:r>
                      <a:endParaRPr lang="en-AU" sz="1400" b="1" dirty="0">
                        <a:solidFill>
                          <a:schemeClr val="tx1"/>
                        </a:solidFill>
                        <a:effectLst/>
                        <a:latin typeface="+mj-lt"/>
                      </a:endParaRPr>
                    </a:p>
                  </a:txBody>
                  <a:tcPr marL="63500" marR="63500" marT="63500" marB="63500"/>
                </a:tc>
                <a:tc>
                  <a:txBody>
                    <a:bodyPr/>
                    <a:lstStyle/>
                    <a:p>
                      <a:pPr algn="ctr" rtl="0" fontAlgn="t">
                        <a:lnSpc>
                          <a:spcPct val="100000"/>
                        </a:lnSpc>
                        <a:spcBef>
                          <a:spcPts val="0"/>
                        </a:spcBef>
                        <a:spcAft>
                          <a:spcPts val="0"/>
                        </a:spcAft>
                      </a:pPr>
                      <a:r>
                        <a:rPr lang="en-AU" sz="1400" b="1" i="0" u="none" strike="noStrike" dirty="0">
                          <a:solidFill>
                            <a:schemeClr val="tx1"/>
                          </a:solidFill>
                          <a:effectLst/>
                          <a:latin typeface="+mj-lt"/>
                        </a:rPr>
                        <a:t>2nd Lecture</a:t>
                      </a:r>
                      <a:endParaRPr lang="en-AU" sz="1400" b="1" dirty="0">
                        <a:solidFill>
                          <a:schemeClr val="tx1"/>
                        </a:solidFill>
                        <a:effectLst/>
                        <a:latin typeface="+mj-lt"/>
                      </a:endParaRPr>
                    </a:p>
                  </a:txBody>
                  <a:tcPr marL="63500" marR="63500" marT="63500" marB="63500"/>
                </a:tc>
                <a:tc>
                  <a:txBody>
                    <a:bodyPr/>
                    <a:lstStyle/>
                    <a:p>
                      <a:pPr algn="ctr" rtl="0" fontAlgn="t">
                        <a:lnSpc>
                          <a:spcPct val="100000"/>
                        </a:lnSpc>
                        <a:spcBef>
                          <a:spcPts val="0"/>
                        </a:spcBef>
                        <a:spcAft>
                          <a:spcPts val="0"/>
                        </a:spcAft>
                      </a:pPr>
                      <a:r>
                        <a:rPr lang="en-AU" sz="1400" b="1" i="0" u="none" strike="noStrike" dirty="0">
                          <a:solidFill>
                            <a:schemeClr val="tx1"/>
                          </a:solidFill>
                          <a:effectLst/>
                          <a:latin typeface="+mj-lt"/>
                        </a:rPr>
                        <a:t>Notes</a:t>
                      </a:r>
                      <a:endParaRPr lang="en-AU" sz="1400" b="1">
                        <a:solidFill>
                          <a:schemeClr val="tx1"/>
                        </a:solidFill>
                        <a:effectLst/>
                        <a:latin typeface="+mj-lt"/>
                      </a:endParaRPr>
                    </a:p>
                  </a:txBody>
                  <a:tcPr marL="63500" marR="63500" marT="63500" marB="63500"/>
                </a:tc>
                <a:extLst>
                  <a:ext uri="{0D108BD9-81ED-4DB2-BD59-A6C34878D82A}">
                    <a16:rowId xmlns:a16="http://schemas.microsoft.com/office/drawing/2014/main" val="10000"/>
                  </a:ext>
                </a:extLst>
              </a:tr>
              <a:tr h="716609">
                <a:tc>
                  <a:txBody>
                    <a:bodyPr/>
                    <a:lstStyle/>
                    <a:p>
                      <a:pPr rtl="0" fontAlgn="t">
                        <a:lnSpc>
                          <a:spcPct val="100000"/>
                        </a:lnSpc>
                        <a:spcBef>
                          <a:spcPts val="0"/>
                        </a:spcBef>
                        <a:spcAft>
                          <a:spcPts val="0"/>
                        </a:spcAft>
                      </a:pPr>
                      <a:r>
                        <a:rPr lang="en-AU" sz="1400" b="0" i="0" u="none" strike="noStrike" dirty="0">
                          <a:solidFill>
                            <a:schemeClr val="tx1"/>
                          </a:solidFill>
                          <a:effectLst/>
                          <a:latin typeface="+mj-lt"/>
                        </a:rPr>
                        <a:t>1</a:t>
                      </a:r>
                      <a:endParaRPr lang="en-AU" sz="1400" dirty="0">
                        <a:solidFill>
                          <a:schemeClr val="tx1"/>
                        </a:solidFill>
                        <a:effectLst/>
                        <a:latin typeface="+mj-lt"/>
                      </a:endParaRPr>
                    </a:p>
                  </a:txBody>
                  <a:tcPr marL="63500" marR="63500" marT="63500" marB="63500"/>
                </a:tc>
                <a:tc>
                  <a:txBody>
                    <a:bodyPr/>
                    <a:lstStyle/>
                    <a:p>
                      <a:pPr rtl="0" fontAlgn="t">
                        <a:lnSpc>
                          <a:spcPct val="100000"/>
                        </a:lnSpc>
                        <a:spcBef>
                          <a:spcPts val="0"/>
                        </a:spcBef>
                        <a:spcAft>
                          <a:spcPts val="0"/>
                        </a:spcAft>
                      </a:pPr>
                      <a:r>
                        <a:rPr lang="en-AU" sz="1400" b="0" i="0" u="none" strike="noStrike" kern="1200" dirty="0">
                          <a:solidFill>
                            <a:schemeClr val="tx1"/>
                          </a:solidFill>
                          <a:effectLst/>
                          <a:latin typeface="+mj-lt"/>
                          <a:ea typeface="+mn-ea"/>
                          <a:cs typeface="+mn-cs"/>
                        </a:rPr>
                        <a:t>Jun 2 &amp; 3</a:t>
                      </a:r>
                    </a:p>
                  </a:txBody>
                  <a:tcPr marL="63500" marR="63500" marT="63500" marB="63500"/>
                </a:tc>
                <a:tc>
                  <a:txBody>
                    <a:bodyPr/>
                    <a:lstStyle/>
                    <a:p>
                      <a:pPr rtl="0" fontAlgn="t">
                        <a:lnSpc>
                          <a:spcPct val="100000"/>
                        </a:lnSpc>
                        <a:spcBef>
                          <a:spcPts val="0"/>
                        </a:spcBef>
                        <a:spcAft>
                          <a:spcPts val="0"/>
                        </a:spcAft>
                      </a:pPr>
                      <a:r>
                        <a:rPr lang="en-AU" sz="1400" b="0" i="0" u="none" strike="noStrike" kern="1200" dirty="0">
                          <a:solidFill>
                            <a:schemeClr val="tx1"/>
                          </a:solidFill>
                          <a:effectLst/>
                          <a:latin typeface="+mj-lt"/>
                          <a:ea typeface="+mn-ea"/>
                          <a:cs typeface="+mn-cs"/>
                        </a:rPr>
                        <a:t>Helen</a:t>
                      </a:r>
                    </a:p>
                    <a:p>
                      <a:pPr rtl="0" fontAlgn="t">
                        <a:lnSpc>
                          <a:spcPct val="100000"/>
                        </a:lnSpc>
                        <a:spcBef>
                          <a:spcPts val="0"/>
                        </a:spcBef>
                        <a:spcAft>
                          <a:spcPts val="0"/>
                        </a:spcAft>
                      </a:pPr>
                      <a:r>
                        <a:rPr lang="en-AU" sz="1400" b="0" i="0" u="none" strike="noStrike" kern="1200" dirty="0">
                          <a:solidFill>
                            <a:schemeClr val="tx1"/>
                          </a:solidFill>
                          <a:effectLst/>
                          <a:latin typeface="+mj-lt"/>
                          <a:ea typeface="+mn-ea"/>
                          <a:cs typeface="+mn-cs"/>
                        </a:rPr>
                        <a:t>Dilum</a:t>
                      </a:r>
                    </a:p>
                    <a:p>
                      <a:pPr rtl="0" fontAlgn="t">
                        <a:lnSpc>
                          <a:spcPct val="100000"/>
                        </a:lnSpc>
                        <a:spcBef>
                          <a:spcPts val="0"/>
                        </a:spcBef>
                        <a:spcAft>
                          <a:spcPts val="0"/>
                        </a:spcAft>
                      </a:pPr>
                      <a:r>
                        <a:rPr lang="en-AU" sz="1400" b="0" i="0" u="none" strike="noStrike" kern="1200" dirty="0">
                          <a:solidFill>
                            <a:schemeClr val="tx1"/>
                          </a:solidFill>
                          <a:effectLst/>
                          <a:latin typeface="+mj-lt"/>
                          <a:ea typeface="+mn-ea"/>
                          <a:cs typeface="+mn-cs"/>
                        </a:rPr>
                        <a:t>Sherry</a:t>
                      </a:r>
                    </a:p>
                  </a:txBody>
                  <a:tcPr marL="63500" marR="63500" marT="63500" marB="63500"/>
                </a:tc>
                <a:tc>
                  <a:txBody>
                    <a:bodyPr/>
                    <a:lstStyle/>
                    <a:p>
                      <a:pPr marL="285750" lvl="0" indent="-285750">
                        <a:lnSpc>
                          <a:spcPct val="100000"/>
                        </a:lnSpc>
                        <a:spcBef>
                          <a:spcPts val="0"/>
                        </a:spcBef>
                        <a:spcAft>
                          <a:spcPts val="0"/>
                        </a:spcAft>
                        <a:buFont typeface="Arial"/>
                        <a:buChar char="•"/>
                      </a:pPr>
                      <a:r>
                        <a:rPr lang="en-AU" sz="1400" b="0" i="0" u="none" strike="noStrike" kern="1200" noProof="0" dirty="0">
                          <a:solidFill>
                            <a:schemeClr val="tx1"/>
                          </a:solidFill>
                          <a:effectLst/>
                        </a:rPr>
                        <a:t>Introduction</a:t>
                      </a:r>
                      <a:endParaRPr lang="en-US" dirty="0">
                        <a:solidFill>
                          <a:schemeClr val="tx1"/>
                        </a:solidFill>
                      </a:endParaRPr>
                    </a:p>
                    <a:p>
                      <a:pPr marL="285750" lvl="0" indent="-285750">
                        <a:lnSpc>
                          <a:spcPct val="100000"/>
                        </a:lnSpc>
                        <a:spcBef>
                          <a:spcPts val="0"/>
                        </a:spcBef>
                        <a:spcAft>
                          <a:spcPts val="0"/>
                        </a:spcAft>
                        <a:buFont typeface="Arial"/>
                        <a:buChar char="•"/>
                      </a:pPr>
                      <a:r>
                        <a:rPr lang="en-AU" sz="1400" b="0" i="0" u="none" strike="noStrike" kern="1200" noProof="0" dirty="0">
                          <a:solidFill>
                            <a:schemeClr val="tx1"/>
                          </a:solidFill>
                          <a:effectLst/>
                        </a:rPr>
                        <a:t>Blockchain Basics</a:t>
                      </a:r>
                      <a:endParaRPr lang="en-US" dirty="0">
                        <a:solidFill>
                          <a:schemeClr val="tx1"/>
                        </a:solidFill>
                      </a:endParaRPr>
                    </a:p>
                    <a:p>
                      <a:pPr marL="285750" lvl="0" indent="-285750">
                        <a:lnSpc>
                          <a:spcPct val="100000"/>
                        </a:lnSpc>
                        <a:spcBef>
                          <a:spcPts val="0"/>
                        </a:spcBef>
                        <a:spcAft>
                          <a:spcPts val="0"/>
                        </a:spcAft>
                        <a:buFont typeface="Arial"/>
                        <a:buChar char="•"/>
                      </a:pPr>
                      <a:r>
                        <a:rPr lang="en-AU" sz="1400" b="0" i="0" u="none" strike="noStrike" kern="1200" noProof="0" dirty="0">
                          <a:solidFill>
                            <a:schemeClr val="tx1"/>
                          </a:solidFill>
                          <a:effectLst/>
                        </a:rPr>
                        <a:t>Problem Definition</a:t>
                      </a:r>
                      <a:endParaRPr lang="en-US" dirty="0">
                        <a:solidFill>
                          <a:schemeClr val="tx1"/>
                        </a:solidFill>
                      </a:endParaRPr>
                    </a:p>
                  </a:txBody>
                  <a:tcPr marL="63500" marR="63500" marT="63500" marB="63500"/>
                </a:tc>
                <a:tc>
                  <a:txBody>
                    <a:bodyPr/>
                    <a:lstStyle/>
                    <a:p>
                      <a:pPr marL="285750" indent="-285750" rtl="0" fontAlgn="t">
                        <a:lnSpc>
                          <a:spcPct val="100000"/>
                        </a:lnSpc>
                        <a:spcBef>
                          <a:spcPts val="0"/>
                        </a:spcBef>
                        <a:spcAft>
                          <a:spcPts val="0"/>
                        </a:spcAft>
                        <a:buFont typeface="Arial"/>
                        <a:buChar char="•"/>
                      </a:pPr>
                      <a:r>
                        <a:rPr lang="en-AU" sz="1400" b="0" i="0" u="none" strike="noStrike" kern="1200" noProof="0" dirty="0">
                          <a:solidFill>
                            <a:schemeClr val="tx1"/>
                          </a:solidFill>
                          <a:effectLst/>
                        </a:rPr>
                        <a:t>Blockchain Platforms</a:t>
                      </a:r>
                      <a:endParaRPr lang="en-US" dirty="0">
                        <a:solidFill>
                          <a:schemeClr val="tx1"/>
                        </a:solidFill>
                      </a:endParaRPr>
                    </a:p>
                    <a:p>
                      <a:pPr marL="285750" lvl="0" indent="-285750">
                        <a:lnSpc>
                          <a:spcPct val="100000"/>
                        </a:lnSpc>
                        <a:spcBef>
                          <a:spcPts val="0"/>
                        </a:spcBef>
                        <a:spcAft>
                          <a:spcPts val="0"/>
                        </a:spcAft>
                        <a:buFont typeface="Arial"/>
                        <a:buChar char="•"/>
                      </a:pPr>
                      <a:r>
                        <a:rPr lang="en-AU" sz="1400" b="0" i="0" u="none" strike="noStrike" kern="1200" noProof="0" dirty="0">
                          <a:solidFill>
                            <a:schemeClr val="tx1"/>
                          </a:solidFill>
                          <a:effectLst/>
                        </a:rPr>
                        <a:t>Smart Contract Basics</a:t>
                      </a:r>
                    </a:p>
                  </a:txBody>
                  <a:tcPr marL="63500" marR="63500" marT="63500" marB="63500"/>
                </a:tc>
                <a:tc>
                  <a:txBody>
                    <a:bodyPr/>
                    <a:lstStyle/>
                    <a:p>
                      <a:pPr marL="0" marR="0" lvl="0" indent="0" algn="l" defTabSz="761902" rtl="0" eaLnBrk="1" fontAlgn="t" latinLnBrk="0" hangingPunct="1">
                        <a:lnSpc>
                          <a:spcPct val="100000"/>
                        </a:lnSpc>
                        <a:spcBef>
                          <a:spcPts val="0"/>
                        </a:spcBef>
                        <a:spcAft>
                          <a:spcPts val="0"/>
                        </a:spcAft>
                        <a:buClrTx/>
                        <a:buSzTx/>
                        <a:buFontTx/>
                        <a:buNone/>
                        <a:tabLst/>
                        <a:defRPr/>
                      </a:pPr>
                      <a:r>
                        <a:rPr lang="en-AU" sz="1400" b="0" i="0" u="none" strike="noStrike" kern="1200" dirty="0">
                          <a:solidFill>
                            <a:schemeClr val="tx1"/>
                          </a:solidFill>
                          <a:effectLst/>
                          <a:latin typeface="+mj-lt"/>
                          <a:ea typeface="+mn-ea"/>
                          <a:cs typeface="+mn-cs"/>
                        </a:rPr>
                        <a:t>Project 1 out</a:t>
                      </a:r>
                    </a:p>
                    <a:p>
                      <a:pPr marL="0" marR="0" lvl="0" indent="0" algn="l" defTabSz="761902" rtl="0" eaLnBrk="1" fontAlgn="t" latinLnBrk="0" hangingPunct="1">
                        <a:lnSpc>
                          <a:spcPct val="100000"/>
                        </a:lnSpc>
                        <a:spcBef>
                          <a:spcPts val="0"/>
                        </a:spcBef>
                        <a:spcAft>
                          <a:spcPts val="0"/>
                        </a:spcAft>
                        <a:buClrTx/>
                        <a:buSzTx/>
                        <a:buFontTx/>
                        <a:buNone/>
                        <a:tabLst/>
                        <a:defRPr/>
                      </a:pPr>
                      <a:r>
                        <a:rPr lang="en-AU" sz="1400" b="0" i="0" u="none" strike="noStrike" kern="1200" dirty="0">
                          <a:solidFill>
                            <a:schemeClr val="tx1"/>
                          </a:solidFill>
                          <a:effectLst/>
                          <a:latin typeface="+mn-lt"/>
                          <a:ea typeface="+mn-ea"/>
                          <a:cs typeface="+mn-cs"/>
                        </a:rPr>
                        <a:t>Project 2 out</a:t>
                      </a:r>
                      <a:endParaRPr lang="en-AU" sz="1400" b="0" i="0" u="none" strike="noStrike" kern="1200" dirty="0">
                        <a:solidFill>
                          <a:schemeClr val="tx1"/>
                        </a:solidFill>
                        <a:effectLst/>
                        <a:latin typeface="+mj-lt"/>
                        <a:ea typeface="+mn-ea"/>
                        <a:cs typeface="+mn-cs"/>
                      </a:endParaRPr>
                    </a:p>
                  </a:txBody>
                  <a:tcPr marL="63500" marR="63500" marT="63500" marB="63500"/>
                </a:tc>
                <a:extLst>
                  <a:ext uri="{0D108BD9-81ED-4DB2-BD59-A6C34878D82A}">
                    <a16:rowId xmlns:a16="http://schemas.microsoft.com/office/drawing/2014/main" val="10001"/>
                  </a:ext>
                </a:extLst>
              </a:tr>
              <a:tr h="716609">
                <a:tc>
                  <a:txBody>
                    <a:bodyPr/>
                    <a:lstStyle/>
                    <a:p>
                      <a:pPr rtl="0" fontAlgn="t">
                        <a:lnSpc>
                          <a:spcPct val="100000"/>
                        </a:lnSpc>
                        <a:spcBef>
                          <a:spcPts val="0"/>
                        </a:spcBef>
                        <a:spcAft>
                          <a:spcPts val="0"/>
                        </a:spcAft>
                      </a:pPr>
                      <a:r>
                        <a:rPr lang="en-AU" sz="1400" b="0" i="0" u="none" strike="noStrike" dirty="0">
                          <a:solidFill>
                            <a:schemeClr val="tx1"/>
                          </a:solidFill>
                          <a:effectLst/>
                          <a:latin typeface="+mj-lt"/>
                        </a:rPr>
                        <a:t>2 </a:t>
                      </a:r>
                      <a:endParaRPr lang="en-AU" sz="1400" dirty="0">
                        <a:solidFill>
                          <a:schemeClr val="tx1"/>
                        </a:solidFill>
                        <a:effectLst/>
                        <a:latin typeface="+mj-lt"/>
                      </a:endParaRPr>
                    </a:p>
                  </a:txBody>
                  <a:tcPr marL="63500" marR="63500" marT="63500" marB="63500"/>
                </a:tc>
                <a:tc>
                  <a:txBody>
                    <a:bodyPr/>
                    <a:lstStyle/>
                    <a:p>
                      <a:pPr rtl="0" fontAlgn="t">
                        <a:lnSpc>
                          <a:spcPct val="100000"/>
                        </a:lnSpc>
                        <a:spcBef>
                          <a:spcPts val="0"/>
                        </a:spcBef>
                        <a:spcAft>
                          <a:spcPts val="0"/>
                        </a:spcAft>
                      </a:pPr>
                      <a:r>
                        <a:rPr lang="en-AU" sz="1400" dirty="0">
                          <a:solidFill>
                            <a:schemeClr val="tx1"/>
                          </a:solidFill>
                          <a:effectLst/>
                          <a:latin typeface="+mj-lt"/>
                        </a:rPr>
                        <a:t>Jun 9 &amp; 10</a:t>
                      </a:r>
                    </a:p>
                  </a:txBody>
                  <a:tcPr marL="63500" marR="63500" marT="63500" marB="63500"/>
                </a:tc>
                <a:tc>
                  <a:txBody>
                    <a:bodyPr/>
                    <a:lstStyle/>
                    <a:p>
                      <a:pPr rtl="0" fontAlgn="t">
                        <a:lnSpc>
                          <a:spcPct val="100000"/>
                        </a:lnSpc>
                        <a:spcBef>
                          <a:spcPts val="0"/>
                        </a:spcBef>
                        <a:spcAft>
                          <a:spcPts val="0"/>
                        </a:spcAft>
                      </a:pPr>
                      <a:r>
                        <a:rPr lang="en-AU" sz="1400" b="0" i="0" u="none" strike="noStrike" kern="1200" dirty="0">
                          <a:solidFill>
                            <a:schemeClr val="tx1"/>
                          </a:solidFill>
                          <a:effectLst/>
                          <a:latin typeface="+mj-lt"/>
                          <a:ea typeface="+mn-ea"/>
                          <a:cs typeface="+mn-cs"/>
                        </a:rPr>
                        <a:t>Sherry</a:t>
                      </a:r>
                    </a:p>
                  </a:txBody>
                  <a:tcPr marL="63500" marR="63500" marT="63500" marB="63500"/>
                </a:tc>
                <a:tc>
                  <a:txBody>
                    <a:bodyPr/>
                    <a:lstStyle/>
                    <a:p>
                      <a:pPr marL="285750" lvl="0" indent="-285750">
                        <a:lnSpc>
                          <a:spcPct val="100000"/>
                        </a:lnSpc>
                        <a:spcBef>
                          <a:spcPts val="0"/>
                        </a:spcBef>
                        <a:spcAft>
                          <a:spcPts val="0"/>
                        </a:spcAft>
                        <a:buFont typeface="Arial"/>
                        <a:buChar char="•"/>
                      </a:pPr>
                      <a:r>
                        <a:rPr lang="en-AU" sz="1400" b="0" i="0" u="none" strike="noStrike" kern="1200" noProof="0" dirty="0">
                          <a:solidFill>
                            <a:schemeClr val="tx1"/>
                          </a:solidFill>
                          <a:effectLst/>
                        </a:rPr>
                        <a:t>Software Architecture Basics</a:t>
                      </a:r>
                      <a:endParaRPr lang="en-US" dirty="0">
                        <a:solidFill>
                          <a:schemeClr val="tx1"/>
                        </a:solidFill>
                      </a:endParaRPr>
                    </a:p>
                    <a:p>
                      <a:pPr marL="285750" lvl="0" indent="-285750">
                        <a:lnSpc>
                          <a:spcPct val="100000"/>
                        </a:lnSpc>
                        <a:spcBef>
                          <a:spcPts val="0"/>
                        </a:spcBef>
                        <a:spcAft>
                          <a:spcPts val="0"/>
                        </a:spcAft>
                        <a:buFont typeface="Arial"/>
                        <a:buChar char="•"/>
                      </a:pPr>
                      <a:r>
                        <a:rPr lang="en-AU" sz="1400" b="0" i="0" u="none" strike="noStrike" kern="1200" noProof="0" dirty="0">
                          <a:solidFill>
                            <a:schemeClr val="tx1"/>
                          </a:solidFill>
                          <a:effectLst/>
                        </a:rPr>
                        <a:t>Blockchain in Software Architecture</a:t>
                      </a:r>
                      <a:endParaRPr lang="en-US" dirty="0">
                        <a:solidFill>
                          <a:schemeClr val="tx1"/>
                        </a:solidFill>
                      </a:endParaRPr>
                    </a:p>
                  </a:txBody>
                  <a:tcPr marL="63500" marR="63500" marT="63500" marB="63500"/>
                </a:tc>
                <a:tc>
                  <a:txBody>
                    <a:bodyPr/>
                    <a:lstStyle/>
                    <a:p>
                      <a:pPr marL="285750" lvl="0" indent="-285750">
                        <a:lnSpc>
                          <a:spcPct val="100000"/>
                        </a:lnSpc>
                        <a:spcBef>
                          <a:spcPts val="0"/>
                        </a:spcBef>
                        <a:spcAft>
                          <a:spcPts val="0"/>
                        </a:spcAft>
                        <a:buFont typeface="Arial"/>
                        <a:buChar char="•"/>
                      </a:pPr>
                      <a:r>
                        <a:rPr lang="en-AU" sz="1400" b="0" i="0" u="none" strike="noStrike" kern="1200" noProof="0" dirty="0">
                          <a:solidFill>
                            <a:schemeClr val="tx1"/>
                          </a:solidFill>
                          <a:effectLst/>
                        </a:rPr>
                        <a:t>Blockchain Taxonomy 1/2</a:t>
                      </a:r>
                      <a:endParaRPr lang="en-AU" sz="1400" b="0" i="0" u="none" strike="noStrike" kern="1200" dirty="0">
                        <a:solidFill>
                          <a:schemeClr val="tx1"/>
                        </a:solidFill>
                        <a:effectLst/>
                        <a:latin typeface="+mj-lt"/>
                        <a:ea typeface="+mn-ea"/>
                        <a:cs typeface="+mn-cs"/>
                      </a:endParaRPr>
                    </a:p>
                  </a:txBody>
                  <a:tcPr marL="63500" marR="63500" marT="63500" marB="63500"/>
                </a:tc>
                <a:tc>
                  <a:txBody>
                    <a:bodyPr/>
                    <a:lstStyle/>
                    <a:p>
                      <a:pPr rtl="0" fontAlgn="t">
                        <a:lnSpc>
                          <a:spcPct val="100000"/>
                        </a:lnSpc>
                        <a:spcBef>
                          <a:spcPts val="0"/>
                        </a:spcBef>
                        <a:spcAft>
                          <a:spcPts val="0"/>
                        </a:spcAft>
                      </a:pPr>
                      <a:endParaRPr lang="en-AU" sz="1400" b="0" i="0" u="none" strike="noStrike" kern="1200" dirty="0">
                        <a:solidFill>
                          <a:schemeClr val="tx1"/>
                        </a:solidFill>
                        <a:effectLst/>
                        <a:latin typeface="+mj-lt"/>
                        <a:ea typeface="+mn-ea"/>
                        <a:cs typeface="+mn-cs"/>
                      </a:endParaRPr>
                    </a:p>
                  </a:txBody>
                  <a:tcPr marL="63500" marR="63500" marT="63500" marB="63500"/>
                </a:tc>
                <a:extLst>
                  <a:ext uri="{0D108BD9-81ED-4DB2-BD59-A6C34878D82A}">
                    <a16:rowId xmlns:a16="http://schemas.microsoft.com/office/drawing/2014/main" val="10002"/>
                  </a:ext>
                </a:extLst>
              </a:tr>
              <a:tr h="648424">
                <a:tc>
                  <a:txBody>
                    <a:bodyPr/>
                    <a:lstStyle/>
                    <a:p>
                      <a:pPr rtl="0" fontAlgn="t">
                        <a:lnSpc>
                          <a:spcPct val="100000"/>
                        </a:lnSpc>
                        <a:spcBef>
                          <a:spcPts val="0"/>
                        </a:spcBef>
                        <a:spcAft>
                          <a:spcPts val="0"/>
                        </a:spcAft>
                      </a:pPr>
                      <a:r>
                        <a:rPr lang="en-AU" sz="1400" b="0" i="0" u="none" strike="noStrike" dirty="0">
                          <a:solidFill>
                            <a:schemeClr val="tx1"/>
                          </a:solidFill>
                          <a:effectLst/>
                          <a:latin typeface="+mj-lt"/>
                        </a:rPr>
                        <a:t>3 </a:t>
                      </a:r>
                      <a:endParaRPr lang="en-AU" sz="1400" dirty="0">
                        <a:solidFill>
                          <a:schemeClr val="tx1"/>
                        </a:solidFill>
                        <a:effectLst/>
                        <a:latin typeface="+mj-lt"/>
                      </a:endParaRPr>
                    </a:p>
                  </a:txBody>
                  <a:tcPr marL="63500" marR="63500" marT="63500" marB="63500"/>
                </a:tc>
                <a:tc>
                  <a:txBody>
                    <a:bodyPr/>
                    <a:lstStyle/>
                    <a:p>
                      <a:pPr rtl="0" fontAlgn="t">
                        <a:lnSpc>
                          <a:spcPct val="100000"/>
                        </a:lnSpc>
                        <a:spcBef>
                          <a:spcPts val="0"/>
                        </a:spcBef>
                        <a:spcAft>
                          <a:spcPts val="0"/>
                        </a:spcAft>
                      </a:pPr>
                      <a:r>
                        <a:rPr lang="en-AU" sz="1400" dirty="0">
                          <a:solidFill>
                            <a:schemeClr val="tx1"/>
                          </a:solidFill>
                          <a:effectLst/>
                          <a:latin typeface="+mj-lt"/>
                        </a:rPr>
                        <a:t>Jun 16 &amp; 17</a:t>
                      </a:r>
                    </a:p>
                  </a:txBody>
                  <a:tcPr marL="63500" marR="63500" marT="63500" marB="63500"/>
                </a:tc>
                <a:tc>
                  <a:txBody>
                    <a:bodyPr/>
                    <a:lstStyle/>
                    <a:p>
                      <a:pPr rtl="0" fontAlgn="t">
                        <a:lnSpc>
                          <a:spcPct val="100000"/>
                        </a:lnSpc>
                        <a:spcBef>
                          <a:spcPts val="0"/>
                        </a:spcBef>
                        <a:spcAft>
                          <a:spcPts val="0"/>
                        </a:spcAft>
                      </a:pPr>
                      <a:r>
                        <a:rPr lang="en-AU" sz="1400" b="0" i="0" u="none" strike="noStrike" kern="1200" dirty="0">
                          <a:solidFill>
                            <a:schemeClr val="tx1"/>
                          </a:solidFill>
                          <a:effectLst/>
                          <a:latin typeface="+mj-lt"/>
                          <a:ea typeface="+mn-ea"/>
                          <a:cs typeface="+mn-cs"/>
                        </a:rPr>
                        <a:t>Sherry</a:t>
                      </a:r>
                    </a:p>
                  </a:txBody>
                  <a:tcPr marL="63500" marR="63500" marT="63500" marB="63500"/>
                </a:tc>
                <a:tc>
                  <a:txBody>
                    <a:bodyPr/>
                    <a:lstStyle/>
                    <a:p>
                      <a:pPr marL="285750" marR="0" lvl="0" indent="-285750" algn="l">
                        <a:lnSpc>
                          <a:spcPct val="100000"/>
                        </a:lnSpc>
                        <a:spcBef>
                          <a:spcPts val="0"/>
                        </a:spcBef>
                        <a:spcAft>
                          <a:spcPts val="0"/>
                        </a:spcAft>
                        <a:buFont typeface="Arial"/>
                        <a:buChar char="•"/>
                      </a:pPr>
                      <a:r>
                        <a:rPr lang="en-US" sz="1400" b="0" i="0" u="none" strike="noStrike" kern="1200" noProof="0" dirty="0">
                          <a:solidFill>
                            <a:schemeClr val="tx1"/>
                          </a:solidFill>
                          <a:effectLst/>
                        </a:rPr>
                        <a:t>Blockchain Taxonomy 2/2</a:t>
                      </a:r>
                      <a:br>
                        <a:rPr lang="en-US" sz="1400" b="0" i="0" u="none" strike="noStrike" kern="1200" noProof="0" dirty="0">
                          <a:solidFill>
                            <a:schemeClr val="tx1"/>
                          </a:solidFill>
                          <a:effectLst/>
                        </a:rPr>
                      </a:br>
                      <a:r>
                        <a:rPr lang="en-US" sz="1400" b="0" i="0" u="none" strike="noStrike" kern="1200" noProof="0" dirty="0">
                          <a:solidFill>
                            <a:schemeClr val="tx1"/>
                          </a:solidFill>
                          <a:effectLst/>
                        </a:rPr>
                        <a:t>Blockchain Application Design Process</a:t>
                      </a:r>
                      <a:endParaRPr lang="en-US" dirty="0">
                        <a:solidFill>
                          <a:schemeClr val="tx1"/>
                        </a:solidFill>
                      </a:endParaRPr>
                    </a:p>
                  </a:txBody>
                  <a:tcPr marL="63500" marR="63500" marT="63500" marB="63500"/>
                </a:tc>
                <a:tc>
                  <a:txBody>
                    <a:bodyPr/>
                    <a:lstStyle/>
                    <a:p>
                      <a:pPr marL="285750" lvl="0" indent="-285750">
                        <a:lnSpc>
                          <a:spcPct val="100000"/>
                        </a:lnSpc>
                        <a:spcBef>
                          <a:spcPts val="0"/>
                        </a:spcBef>
                        <a:spcAft>
                          <a:spcPts val="0"/>
                        </a:spcAft>
                        <a:buFont typeface="Arial"/>
                        <a:buChar char="•"/>
                      </a:pPr>
                      <a:r>
                        <a:rPr lang="en-AU" sz="1400" b="0" i="0" u="none" strike="noStrike" kern="1200" noProof="0" dirty="0">
                          <a:solidFill>
                            <a:schemeClr val="tx1"/>
                          </a:solidFill>
                          <a:effectLst/>
                        </a:rPr>
                        <a:t>Blockchain Suitability </a:t>
                      </a:r>
                      <a:r>
                        <a:rPr lang="en-AU" sz="1400" b="0" i="0" u="none" strike="noStrike" kern="1200" noProof="0">
                          <a:solidFill>
                            <a:schemeClr val="tx1"/>
                          </a:solidFill>
                          <a:effectLst/>
                        </a:rPr>
                        <a:t>Evaluation</a:t>
                      </a:r>
                      <a:endParaRPr lang="en-US">
                        <a:solidFill>
                          <a:schemeClr val="tx1"/>
                        </a:solidFill>
                      </a:endParaRPr>
                    </a:p>
                    <a:p>
                      <a:pPr marL="285750" lvl="0" indent="-285750">
                        <a:lnSpc>
                          <a:spcPct val="100000"/>
                        </a:lnSpc>
                        <a:spcBef>
                          <a:spcPts val="0"/>
                        </a:spcBef>
                        <a:spcAft>
                          <a:spcPts val="0"/>
                        </a:spcAft>
                        <a:buFont typeface="Arial"/>
                        <a:buChar char="•"/>
                      </a:pPr>
                      <a:r>
                        <a:rPr lang="en-AU" sz="1400" b="0" i="0" u="none" strike="noStrike" kern="1200" noProof="0">
                          <a:solidFill>
                            <a:schemeClr val="tx1"/>
                          </a:solidFill>
                          <a:effectLst/>
                        </a:rPr>
                        <a:t>Laava</a:t>
                      </a:r>
                      <a:r>
                        <a:rPr lang="en-AU" sz="1400" b="0" i="0" u="none" strike="noStrike" kern="1200" noProof="0" dirty="0">
                          <a:solidFill>
                            <a:schemeClr val="tx1"/>
                          </a:solidFill>
                          <a:effectLst/>
                        </a:rPr>
                        <a:t> ID project (Guest Lecture)</a:t>
                      </a:r>
                      <a:endParaRPr lang="en-US">
                        <a:solidFill>
                          <a:schemeClr val="tx1"/>
                        </a:solidFill>
                      </a:endParaRPr>
                    </a:p>
                  </a:txBody>
                  <a:tcPr marL="63500" marR="63500" marT="63500" marB="63500"/>
                </a:tc>
                <a:tc>
                  <a:txBody>
                    <a:bodyPr/>
                    <a:lstStyle/>
                    <a:p>
                      <a:pPr fontAlgn="t">
                        <a:lnSpc>
                          <a:spcPct val="100000"/>
                        </a:lnSpc>
                      </a:pPr>
                      <a:r>
                        <a:rPr lang="en-AU" sz="1400" b="0" i="0" u="none" strike="noStrike" kern="1200" dirty="0">
                          <a:solidFill>
                            <a:schemeClr val="tx1"/>
                          </a:solidFill>
                          <a:effectLst/>
                          <a:latin typeface="+mj-lt"/>
                          <a:ea typeface="+mn-ea"/>
                          <a:cs typeface="+mn-cs"/>
                        </a:rPr>
                        <a:t>Project 1 submission</a:t>
                      </a:r>
                    </a:p>
                  </a:txBody>
                  <a:tcPr marL="63500" marR="63500" marT="63500" marB="63500"/>
                </a:tc>
                <a:extLst>
                  <a:ext uri="{0D108BD9-81ED-4DB2-BD59-A6C34878D82A}">
                    <a16:rowId xmlns:a16="http://schemas.microsoft.com/office/drawing/2014/main" val="10003"/>
                  </a:ext>
                </a:extLst>
              </a:tr>
              <a:tr h="517287">
                <a:tc>
                  <a:txBody>
                    <a:bodyPr/>
                    <a:lstStyle/>
                    <a:p>
                      <a:pPr rtl="0" fontAlgn="t">
                        <a:lnSpc>
                          <a:spcPct val="100000"/>
                        </a:lnSpc>
                        <a:spcBef>
                          <a:spcPts val="0"/>
                        </a:spcBef>
                        <a:spcAft>
                          <a:spcPts val="0"/>
                        </a:spcAft>
                      </a:pPr>
                      <a:r>
                        <a:rPr lang="en-AU" sz="1400" b="0" i="0" u="none" strike="noStrike" dirty="0">
                          <a:solidFill>
                            <a:schemeClr val="tx1"/>
                          </a:solidFill>
                          <a:effectLst/>
                          <a:latin typeface="+mj-lt"/>
                        </a:rPr>
                        <a:t>4</a:t>
                      </a:r>
                      <a:endParaRPr lang="en-AU" sz="1400" dirty="0">
                        <a:solidFill>
                          <a:schemeClr val="tx1"/>
                        </a:solidFill>
                        <a:effectLst/>
                        <a:latin typeface="+mj-lt"/>
                      </a:endParaRPr>
                    </a:p>
                  </a:txBody>
                  <a:tcPr marL="63500" marR="63500" marT="63500" marB="63500"/>
                </a:tc>
                <a:tc>
                  <a:txBody>
                    <a:bodyPr/>
                    <a:lstStyle/>
                    <a:p>
                      <a:pPr rtl="0" fontAlgn="t">
                        <a:lnSpc>
                          <a:spcPct val="100000"/>
                        </a:lnSpc>
                        <a:spcBef>
                          <a:spcPts val="0"/>
                        </a:spcBef>
                        <a:spcAft>
                          <a:spcPts val="0"/>
                        </a:spcAft>
                      </a:pPr>
                      <a:r>
                        <a:rPr lang="en-AU" sz="1400" dirty="0">
                          <a:solidFill>
                            <a:schemeClr val="tx1"/>
                          </a:solidFill>
                          <a:effectLst/>
                          <a:latin typeface="+mj-lt"/>
                        </a:rPr>
                        <a:t>Jun 23 &amp; 24</a:t>
                      </a:r>
                    </a:p>
                  </a:txBody>
                  <a:tcPr marL="63500" marR="63500" marT="63500" marB="63500"/>
                </a:tc>
                <a:tc>
                  <a:txBody>
                    <a:bodyPr/>
                    <a:lstStyle/>
                    <a:p>
                      <a:pPr rtl="0" fontAlgn="t">
                        <a:lnSpc>
                          <a:spcPct val="100000"/>
                        </a:lnSpc>
                        <a:spcBef>
                          <a:spcPts val="0"/>
                        </a:spcBef>
                        <a:spcAft>
                          <a:spcPts val="0"/>
                        </a:spcAft>
                      </a:pPr>
                      <a:r>
                        <a:rPr lang="en-AU" sz="1400" b="0" i="0" u="none" strike="noStrike" kern="1200" dirty="0">
                          <a:solidFill>
                            <a:schemeClr val="tx1"/>
                          </a:solidFill>
                          <a:effectLst/>
                          <a:latin typeface="+mj-lt"/>
                          <a:ea typeface="+mn-ea"/>
                          <a:cs typeface="+mn-cs"/>
                        </a:rPr>
                        <a:t>Sherry</a:t>
                      </a:r>
                    </a:p>
                    <a:p>
                      <a:pPr rtl="0" fontAlgn="t">
                        <a:lnSpc>
                          <a:spcPct val="100000"/>
                        </a:lnSpc>
                        <a:spcBef>
                          <a:spcPts val="0"/>
                        </a:spcBef>
                        <a:spcAft>
                          <a:spcPts val="0"/>
                        </a:spcAft>
                      </a:pPr>
                      <a:r>
                        <a:rPr lang="en-AU" sz="1400" b="0" i="0" u="none" strike="noStrike" kern="1200" dirty="0">
                          <a:solidFill>
                            <a:schemeClr val="tx1"/>
                          </a:solidFill>
                          <a:effectLst/>
                          <a:latin typeface="+mj-lt"/>
                          <a:ea typeface="+mn-ea"/>
                          <a:cs typeface="+mn-cs"/>
                        </a:rPr>
                        <a:t>Dilum</a:t>
                      </a:r>
                    </a:p>
                  </a:txBody>
                  <a:tcPr marL="63500" marR="63500" marT="63500" marB="63500"/>
                </a:tc>
                <a:tc>
                  <a:txBody>
                    <a:bodyPr/>
                    <a:lstStyle/>
                    <a:p>
                      <a:pPr marL="285750" indent="-285750" rtl="0" fontAlgn="t">
                        <a:lnSpc>
                          <a:spcPct val="100000"/>
                        </a:lnSpc>
                        <a:spcBef>
                          <a:spcPts val="0"/>
                        </a:spcBef>
                        <a:spcAft>
                          <a:spcPts val="0"/>
                        </a:spcAft>
                        <a:buFont typeface="Arial"/>
                        <a:buChar char="•"/>
                      </a:pPr>
                      <a:r>
                        <a:rPr lang="en-AU" sz="1400" b="0" i="0" u="none" strike="noStrike" kern="1200" dirty="0">
                          <a:solidFill>
                            <a:schemeClr val="tx1"/>
                          </a:solidFill>
                          <a:effectLst/>
                          <a:latin typeface="+mj-lt"/>
                          <a:ea typeface="+mn-ea"/>
                          <a:cs typeface="+mn-cs"/>
                        </a:rPr>
                        <a:t>Blockchain application patterns</a:t>
                      </a:r>
                    </a:p>
                  </a:txBody>
                  <a:tcPr marL="63500" marR="63500" marT="63500" marB="63500"/>
                </a:tc>
                <a:tc>
                  <a:txBody>
                    <a:bodyPr/>
                    <a:lstStyle/>
                    <a:p>
                      <a:pPr marL="285750" indent="-285750" rtl="0" fontAlgn="t">
                        <a:lnSpc>
                          <a:spcPct val="100000"/>
                        </a:lnSpc>
                        <a:spcBef>
                          <a:spcPts val="0"/>
                        </a:spcBef>
                        <a:spcAft>
                          <a:spcPts val="0"/>
                        </a:spcAft>
                        <a:buFont typeface="Arial"/>
                        <a:buChar char="•"/>
                      </a:pPr>
                      <a:r>
                        <a:rPr lang="en-AU" sz="1400" b="0" i="0" u="none" strike="noStrike" kern="1200" dirty="0">
                          <a:solidFill>
                            <a:schemeClr val="tx1"/>
                          </a:solidFill>
                          <a:effectLst/>
                          <a:latin typeface="+mn-lt"/>
                          <a:ea typeface="+mn-ea"/>
                          <a:cs typeface="+mn-cs"/>
                        </a:rPr>
                        <a:t>Advanced patterns</a:t>
                      </a:r>
                    </a:p>
                  </a:txBody>
                  <a:tcPr marL="63500" marR="63500" marT="63500" marB="63500"/>
                </a:tc>
                <a:tc>
                  <a:txBody>
                    <a:bodyPr/>
                    <a:lstStyle/>
                    <a:p>
                      <a:pPr rtl="0" fontAlgn="t">
                        <a:lnSpc>
                          <a:spcPct val="100000"/>
                        </a:lnSpc>
                        <a:spcBef>
                          <a:spcPts val="0"/>
                        </a:spcBef>
                        <a:spcAft>
                          <a:spcPts val="0"/>
                        </a:spcAft>
                      </a:pPr>
                      <a:endParaRPr lang="en-AU" sz="1400" b="0" i="0" u="none" strike="noStrike" kern="1200" dirty="0">
                        <a:solidFill>
                          <a:schemeClr val="tx1"/>
                        </a:solidFill>
                        <a:effectLst/>
                        <a:latin typeface="+mj-lt"/>
                        <a:ea typeface="+mn-ea"/>
                        <a:cs typeface="+mn-cs"/>
                      </a:endParaRPr>
                    </a:p>
                  </a:txBody>
                  <a:tcPr marL="63500" marR="63500" marT="63500" marB="63500"/>
                </a:tc>
                <a:extLst>
                  <a:ext uri="{0D108BD9-81ED-4DB2-BD59-A6C34878D82A}">
                    <a16:rowId xmlns:a16="http://schemas.microsoft.com/office/drawing/2014/main" val="10004"/>
                  </a:ext>
                </a:extLst>
              </a:tr>
              <a:tr h="420321">
                <a:tc>
                  <a:txBody>
                    <a:bodyPr/>
                    <a:lstStyle/>
                    <a:p>
                      <a:pPr rtl="0" fontAlgn="t">
                        <a:lnSpc>
                          <a:spcPct val="100000"/>
                        </a:lnSpc>
                        <a:spcBef>
                          <a:spcPts val="0"/>
                        </a:spcBef>
                        <a:spcAft>
                          <a:spcPts val="0"/>
                        </a:spcAft>
                      </a:pPr>
                      <a:r>
                        <a:rPr lang="en-AU" sz="1400" b="0" i="0" u="none" strike="noStrike" dirty="0">
                          <a:solidFill>
                            <a:schemeClr val="tx1"/>
                          </a:solidFill>
                          <a:effectLst/>
                          <a:latin typeface="+mj-lt"/>
                        </a:rPr>
                        <a:t>5</a:t>
                      </a:r>
                      <a:endParaRPr lang="en-AU" sz="1400" dirty="0">
                        <a:solidFill>
                          <a:schemeClr val="tx1"/>
                        </a:solidFill>
                        <a:effectLst/>
                        <a:latin typeface="+mj-lt"/>
                      </a:endParaRPr>
                    </a:p>
                  </a:txBody>
                  <a:tcPr marL="63500" marR="63500" marT="63500" marB="63500"/>
                </a:tc>
                <a:tc>
                  <a:txBody>
                    <a:bodyPr/>
                    <a:lstStyle/>
                    <a:p>
                      <a:pPr rtl="0" fontAlgn="t">
                        <a:lnSpc>
                          <a:spcPct val="100000"/>
                        </a:lnSpc>
                        <a:spcBef>
                          <a:spcPts val="0"/>
                        </a:spcBef>
                        <a:spcAft>
                          <a:spcPts val="0"/>
                        </a:spcAft>
                      </a:pPr>
                      <a:r>
                        <a:rPr lang="en-AU" sz="1400" dirty="0">
                          <a:solidFill>
                            <a:schemeClr val="tx1"/>
                          </a:solidFill>
                          <a:effectLst/>
                          <a:latin typeface="+mj-lt"/>
                        </a:rPr>
                        <a:t>Jun 30 &amp; Jul 1</a:t>
                      </a:r>
                    </a:p>
                  </a:txBody>
                  <a:tcPr marL="63500" marR="63500" marT="63500" marB="63500"/>
                </a:tc>
                <a:tc>
                  <a:txBody>
                    <a:bodyPr/>
                    <a:lstStyle/>
                    <a:p>
                      <a:pPr rtl="0" fontAlgn="t">
                        <a:lnSpc>
                          <a:spcPct val="100000"/>
                        </a:lnSpc>
                        <a:spcBef>
                          <a:spcPts val="0"/>
                        </a:spcBef>
                        <a:spcAft>
                          <a:spcPts val="0"/>
                        </a:spcAft>
                      </a:pPr>
                      <a:r>
                        <a:rPr lang="en-AU" sz="1400" b="0" i="0" u="none" strike="noStrike" kern="1200" dirty="0">
                          <a:solidFill>
                            <a:schemeClr val="tx1"/>
                          </a:solidFill>
                          <a:effectLst/>
                          <a:latin typeface="+mj-lt"/>
                          <a:ea typeface="+mn-ea"/>
                          <a:cs typeface="+mn-cs"/>
                        </a:rPr>
                        <a:t>Helen</a:t>
                      </a:r>
                    </a:p>
                    <a:p>
                      <a:pPr rtl="0" fontAlgn="t">
                        <a:lnSpc>
                          <a:spcPct val="100000"/>
                        </a:lnSpc>
                        <a:spcBef>
                          <a:spcPts val="0"/>
                        </a:spcBef>
                        <a:spcAft>
                          <a:spcPts val="0"/>
                        </a:spcAft>
                      </a:pPr>
                      <a:r>
                        <a:rPr lang="en-AU" sz="1400" b="0" i="0" u="none" strike="noStrike" kern="1200" dirty="0">
                          <a:solidFill>
                            <a:schemeClr val="tx1"/>
                          </a:solidFill>
                          <a:effectLst/>
                          <a:latin typeface="+mj-lt"/>
                          <a:ea typeface="+mn-ea"/>
                          <a:cs typeface="+mn-cs"/>
                        </a:rPr>
                        <a:t>Dilum</a:t>
                      </a:r>
                    </a:p>
                    <a:p>
                      <a:pPr rtl="0" fontAlgn="t">
                        <a:lnSpc>
                          <a:spcPct val="100000"/>
                        </a:lnSpc>
                        <a:spcBef>
                          <a:spcPts val="0"/>
                        </a:spcBef>
                        <a:spcAft>
                          <a:spcPts val="0"/>
                        </a:spcAft>
                      </a:pPr>
                      <a:r>
                        <a:rPr lang="en-AU" sz="1400" b="0" i="0" u="none" strike="noStrike" kern="1200" dirty="0">
                          <a:solidFill>
                            <a:schemeClr val="tx1"/>
                          </a:solidFill>
                          <a:effectLst/>
                          <a:latin typeface="+mj-lt"/>
                          <a:ea typeface="+mn-ea"/>
                          <a:cs typeface="+mn-cs"/>
                        </a:rPr>
                        <a:t>Sherry</a:t>
                      </a:r>
                    </a:p>
                  </a:txBody>
                  <a:tcPr marL="63500" marR="63500" marT="63500" marB="63500"/>
                </a:tc>
                <a:tc>
                  <a:txBody>
                    <a:bodyPr/>
                    <a:lstStyle/>
                    <a:p>
                      <a:pPr marL="285750" indent="-285750" rtl="0" fontAlgn="t">
                        <a:lnSpc>
                          <a:spcPct val="100000"/>
                        </a:lnSpc>
                        <a:spcBef>
                          <a:spcPts val="0"/>
                        </a:spcBef>
                        <a:spcAft>
                          <a:spcPts val="0"/>
                        </a:spcAft>
                        <a:buFont typeface="Arial"/>
                        <a:buChar char="•"/>
                      </a:pPr>
                      <a:r>
                        <a:rPr lang="en-AU" sz="1400" b="0" i="0" u="none" strike="noStrike" kern="1200" dirty="0">
                          <a:solidFill>
                            <a:schemeClr val="tx1"/>
                          </a:solidFill>
                          <a:effectLst/>
                          <a:latin typeface="+mj-lt"/>
                          <a:ea typeface="+mn-ea"/>
                          <a:cs typeface="+mn-cs"/>
                        </a:rPr>
                        <a:t>Performance</a:t>
                      </a:r>
                    </a:p>
                  </a:txBody>
                  <a:tcPr marL="63500" marR="63500" marT="63500" marB="63500"/>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en-AU" sz="1400" b="0" i="0" u="none" strike="noStrike" kern="1200" dirty="0">
                          <a:solidFill>
                            <a:schemeClr val="tx1"/>
                          </a:solidFill>
                          <a:effectLst/>
                          <a:latin typeface="+mn-lt"/>
                          <a:ea typeface="+mn-ea"/>
                          <a:cs typeface="+mn-cs"/>
                        </a:rPr>
                        <a:t>Project 2 – Presentation 1</a:t>
                      </a:r>
                    </a:p>
                    <a:p>
                      <a:pPr marL="0" marR="0" indent="0" algn="l" defTabSz="914400" rtl="0" eaLnBrk="1" fontAlgn="t" latinLnBrk="0" hangingPunct="1">
                        <a:lnSpc>
                          <a:spcPct val="100000"/>
                        </a:lnSpc>
                        <a:spcBef>
                          <a:spcPts val="0"/>
                        </a:spcBef>
                        <a:spcAft>
                          <a:spcPts val="0"/>
                        </a:spcAft>
                        <a:buClrTx/>
                        <a:buSzTx/>
                        <a:buFontTx/>
                        <a:buNone/>
                        <a:tabLst/>
                        <a:defRPr/>
                      </a:pPr>
                      <a:r>
                        <a:rPr lang="en-AU" sz="1400" b="0" i="0" u="none" strike="noStrike" kern="1200" dirty="0">
                          <a:solidFill>
                            <a:schemeClr val="tx1"/>
                          </a:solidFill>
                          <a:effectLst/>
                          <a:latin typeface="+mn-lt"/>
                          <a:ea typeface="+mn-ea"/>
                          <a:cs typeface="+mn-cs"/>
                        </a:rPr>
                        <a:t>(Use Case/Requirement/High level Design</a:t>
                      </a:r>
                      <a:r>
                        <a:rPr lang="en-AU" sz="1400" b="0" i="0" u="none" strike="noStrike" kern="1200" dirty="0">
                          <a:solidFill>
                            <a:schemeClr val="tx1"/>
                          </a:solidFill>
                          <a:effectLst/>
                          <a:latin typeface="+mj-lt"/>
                          <a:ea typeface="+mn-ea"/>
                          <a:cs typeface="+mn-cs"/>
                        </a:rPr>
                        <a:t>)</a:t>
                      </a:r>
                    </a:p>
                  </a:txBody>
                  <a:tcPr marL="63500" marR="63500" marT="63500" marB="63500"/>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en-AU" sz="1400" b="0" i="0" u="none" strike="noStrike" kern="1200" dirty="0">
                          <a:solidFill>
                            <a:schemeClr val="tx1"/>
                          </a:solidFill>
                          <a:effectLst/>
                          <a:latin typeface="+mn-lt"/>
                          <a:ea typeface="+mn-ea"/>
                          <a:cs typeface="+mn-cs"/>
                        </a:rPr>
                        <a:t>Project 2 – Presentation 1</a:t>
                      </a:r>
                    </a:p>
                    <a:p>
                      <a:pPr fontAlgn="t">
                        <a:lnSpc>
                          <a:spcPct val="100000"/>
                        </a:lnSpc>
                      </a:pPr>
                      <a:endParaRPr lang="en-AU" sz="1400" b="0" i="0" u="none" strike="noStrike" kern="1200" dirty="0">
                        <a:solidFill>
                          <a:schemeClr val="tx1"/>
                        </a:solidFill>
                        <a:effectLst/>
                        <a:latin typeface="+mj-lt"/>
                        <a:ea typeface="+mn-ea"/>
                        <a:cs typeface="+mn-cs"/>
                      </a:endParaRPr>
                    </a:p>
                  </a:txBody>
                  <a:tcPr marL="63500" marR="63500" marT="63500" marB="63500"/>
                </a:tc>
                <a:extLst>
                  <a:ext uri="{0D108BD9-81ED-4DB2-BD59-A6C34878D82A}">
                    <a16:rowId xmlns:a16="http://schemas.microsoft.com/office/drawing/2014/main" val="10005"/>
                  </a:ext>
                </a:extLst>
              </a:tr>
            </a:tbl>
          </a:graphicData>
        </a:graphic>
      </p:graphicFrame>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9</a:t>
            </a:fld>
            <a:r>
              <a:rPr lang="en-AU"/>
              <a:t>  |</a:t>
            </a:r>
            <a:endParaRPr lang="en-AU" dirty="0"/>
          </a:p>
        </p:txBody>
      </p:sp>
    </p:spTree>
    <p:extLst>
      <p:ext uri="{BB962C8B-B14F-4D97-AF65-F5344CB8AC3E}">
        <p14:creationId xmlns:p14="http://schemas.microsoft.com/office/powerpoint/2010/main" val="4244702623"/>
      </p:ext>
    </p:extLst>
  </p:cSld>
  <p:clrMapOvr>
    <a:masterClrMapping/>
  </p:clrMapOvr>
</p:sld>
</file>

<file path=ppt/theme/theme1.xml><?xml version="1.0" encoding="utf-8"?>
<a:theme xmlns:a="http://schemas.openxmlformats.org/drawingml/2006/main" name="PowerPoint 16.9 Widescreen+Data61 Feb 2020">
  <a:themeElements>
    <a:clrScheme name="CSIRO">
      <a:dk1>
        <a:sysClr val="windowText" lastClr="000000"/>
      </a:dk1>
      <a:lt1>
        <a:srgbClr val="FFFFFF"/>
      </a:lt1>
      <a:dk2>
        <a:srgbClr val="000000"/>
      </a:dk2>
      <a:lt2>
        <a:srgbClr val="FFFFFF"/>
      </a:lt2>
      <a:accent1>
        <a:srgbClr val="00A9CE"/>
      </a:accent1>
      <a:accent2>
        <a:srgbClr val="001D34"/>
      </a:accent2>
      <a:accent3>
        <a:srgbClr val="757579"/>
      </a:accent3>
      <a:accent4>
        <a:srgbClr val="1E22AA"/>
      </a:accent4>
      <a:accent5>
        <a:srgbClr val="007377"/>
      </a:accent5>
      <a:accent6>
        <a:srgbClr val="6D2077"/>
      </a:accent6>
      <a:hlink>
        <a:srgbClr val="004B87"/>
      </a:hlink>
      <a:folHlink>
        <a:srgbClr val="007A53"/>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werPoint 16.9 Widescreen - test D61.potx" id="{A61A1320-A444-4F11-B6EF-61817FDB7BD3}" vid="{99A237E0-7616-48A7-BF87-3E24B267A27B}"/>
    </a:ext>
  </a:extLst>
</a:theme>
</file>

<file path=ppt/theme/theme2.xml><?xml version="1.0" encoding="utf-8"?>
<a:theme xmlns:a="http://schemas.openxmlformats.org/drawingml/2006/main" name="CSIRO Data61 vertical">
  <a:themeElements>
    <a:clrScheme name="CSIRO">
      <a:dk1>
        <a:sysClr val="windowText" lastClr="000000"/>
      </a:dk1>
      <a:lt1>
        <a:srgbClr val="FFFFFF"/>
      </a:lt1>
      <a:dk2>
        <a:srgbClr val="000000"/>
      </a:dk2>
      <a:lt2>
        <a:srgbClr val="FFFFFF"/>
      </a:lt2>
      <a:accent1>
        <a:srgbClr val="00A9CE"/>
      </a:accent1>
      <a:accent2>
        <a:srgbClr val="001D34"/>
      </a:accent2>
      <a:accent3>
        <a:srgbClr val="757579"/>
      </a:accent3>
      <a:accent4>
        <a:srgbClr val="1E22AA"/>
      </a:accent4>
      <a:accent5>
        <a:srgbClr val="007377"/>
      </a:accent5>
      <a:accent6>
        <a:srgbClr val="6D2077"/>
      </a:accent6>
      <a:hlink>
        <a:srgbClr val="004B87"/>
      </a:hlink>
      <a:folHlink>
        <a:srgbClr val="007A53"/>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werPoint 16.9 Widescreen - test D61.potx" id="{A61A1320-A444-4F11-B6EF-61817FDB7BD3}" vid="{1738F4AF-9CB0-4952-839D-3B3E2A9C1DB9}"/>
    </a:ext>
  </a:extLst>
</a:theme>
</file>

<file path=ppt/theme/theme3.xml><?xml version="1.0" encoding="utf-8"?>
<a:theme xmlns:a="http://schemas.openxmlformats.org/drawingml/2006/main" name="CSIRO Data61 horizontal">
  <a:themeElements>
    <a:clrScheme name="CSIRO">
      <a:dk1>
        <a:sysClr val="windowText" lastClr="000000"/>
      </a:dk1>
      <a:lt1>
        <a:srgbClr val="FFFFFF"/>
      </a:lt1>
      <a:dk2>
        <a:srgbClr val="000000"/>
      </a:dk2>
      <a:lt2>
        <a:srgbClr val="FFFFFF"/>
      </a:lt2>
      <a:accent1>
        <a:srgbClr val="00A9CE"/>
      </a:accent1>
      <a:accent2>
        <a:srgbClr val="001D34"/>
      </a:accent2>
      <a:accent3>
        <a:srgbClr val="757579"/>
      </a:accent3>
      <a:accent4>
        <a:srgbClr val="1E22AA"/>
      </a:accent4>
      <a:accent5>
        <a:srgbClr val="007377"/>
      </a:accent5>
      <a:accent6>
        <a:srgbClr val="6D2077"/>
      </a:accent6>
      <a:hlink>
        <a:srgbClr val="004B87"/>
      </a:hlink>
      <a:folHlink>
        <a:srgbClr val="007A53"/>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werPoint 16.9 Widescreen - test D61.potx" id="{A61A1320-A444-4F11-B6EF-61817FDB7BD3}" vid="{D3507CDB-70CD-452D-8519-2C929EC5E88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FFF6568E1F8614EB7C90AF6A87F0B25" ma:contentTypeVersion="13" ma:contentTypeDescription="Create a new document." ma:contentTypeScope="" ma:versionID="eed91eaa7f6ea1896a91774834f795b2">
  <xsd:schema xmlns:xsd="http://www.w3.org/2001/XMLSchema" xmlns:xs="http://www.w3.org/2001/XMLSchema" xmlns:p="http://schemas.microsoft.com/office/2006/metadata/properties" xmlns:ns2="f9d56f65-ef43-4e59-b084-d4bf4ff12e34" xmlns:ns3="7495d482-cd79-44c5-a989-adf85fc91d78" targetNamespace="http://schemas.microsoft.com/office/2006/metadata/properties" ma:root="true" ma:fieldsID="e66fe27dfe4a195aa8ca9a0cf3c68108" ns2:_="" ns3:_="">
    <xsd:import namespace="f9d56f65-ef43-4e59-b084-d4bf4ff12e34"/>
    <xsd:import namespace="7495d482-cd79-44c5-a989-adf85fc91d78"/>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GenerationTime" minOccurs="0"/>
                <xsd:element ref="ns3:MediaServiceEventHashCode" minOccurs="0"/>
                <xsd:element ref="ns2:SharedWithUsers" minOccurs="0"/>
                <xsd:element ref="ns2:SharedWithDetails"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9d56f65-ef43-4e59-b084-d4bf4ff12e34"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495d482-cd79-44c5-a989-adf85fc91d7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f9d56f65-ef43-4e59-b084-d4bf4ff12e34">CSCV7V3J5ETJ-1847676796-5280</_dlc_DocId>
    <_dlc_DocIdUrl xmlns="f9d56f65-ef43-4e59-b084-d4bf4ff12e34">
      <Url>https://csiroau.sharepoint.com/sites/Data61CommsTeam/_layouts/15/DocIdRedir.aspx?ID=CSCV7V3J5ETJ-1847676796-5280</Url>
      <Description>CSCV7V3J5ETJ-1847676796-5280</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9D16A7-4373-404A-BC11-F4A431241E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9d56f65-ef43-4e59-b084-d4bf4ff12e34"/>
    <ds:schemaRef ds:uri="7495d482-cd79-44c5-a989-adf85fc91d7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7294B51-ACB0-4E3F-B097-B800D91EB0F6}">
  <ds:schemaRefs>
    <ds:schemaRef ds:uri="http://schemas.microsoft.com/office/2006/documentManagement/types"/>
    <ds:schemaRef ds:uri="http://purl.org/dc/terms/"/>
    <ds:schemaRef ds:uri="http://schemas.openxmlformats.org/package/2006/metadata/core-properties"/>
    <ds:schemaRef ds:uri="7495d482-cd79-44c5-a989-adf85fc91d78"/>
    <ds:schemaRef ds:uri="http://purl.org/dc/dcmitype/"/>
    <ds:schemaRef ds:uri="http://schemas.microsoft.com/office/infopath/2007/PartnerControls"/>
    <ds:schemaRef ds:uri="f9d56f65-ef43-4e59-b084-d4bf4ff12e34"/>
    <ds:schemaRef ds:uri="http://purl.org/dc/elements/1.1/"/>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380BC07E-703F-446A-A79F-CE864494FB47}">
  <ds:schemaRefs>
    <ds:schemaRef ds:uri="http://schemas.microsoft.com/sharepoint/events"/>
  </ds:schemaRefs>
</ds:datastoreItem>
</file>

<file path=customXml/itemProps4.xml><?xml version="1.0" encoding="utf-8"?>
<ds:datastoreItem xmlns:ds="http://schemas.openxmlformats.org/officeDocument/2006/customXml" ds:itemID="{780BE2EC-7258-4514-8D0A-BC24B25AD9B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PowerPoint 16.9 Widescreen+Data61 Feb 2020.potx</Template>
  <TotalTime>3593</TotalTime>
  <Words>10718</Words>
  <Application>Microsoft Office PowerPoint</Application>
  <PresentationFormat>On-screen Show (16:10)</PresentationFormat>
  <Paragraphs>1358</Paragraphs>
  <Slides>54</Slides>
  <Notes>53</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54</vt:i4>
      </vt:variant>
    </vt:vector>
  </HeadingPairs>
  <TitlesOfParts>
    <vt:vector size="66" baseType="lpstr">
      <vt:lpstr>Arial</vt:lpstr>
      <vt:lpstr>Avenir Next Regular</vt:lpstr>
      <vt:lpstr>Calibri</vt:lpstr>
      <vt:lpstr>Calibri (Body)</vt:lpstr>
      <vt:lpstr>Consolas</vt:lpstr>
      <vt:lpstr>Courier New</vt:lpstr>
      <vt:lpstr>Segoe UI Symbol</vt:lpstr>
      <vt:lpstr>Symbol</vt:lpstr>
      <vt:lpstr>Wingdings</vt:lpstr>
      <vt:lpstr>PowerPoint 16.9 Widescreen+Data61 Feb 2020</vt:lpstr>
      <vt:lpstr>CSIRO Data61 vertical</vt:lpstr>
      <vt:lpstr>CSIRO Data61 horizontal</vt:lpstr>
      <vt:lpstr>Introduction</vt:lpstr>
      <vt:lpstr>Agenda</vt:lpstr>
      <vt:lpstr>The Team: Who’s Who at COMP6462</vt:lpstr>
      <vt:lpstr>PowerPoint Presentation</vt:lpstr>
      <vt:lpstr>Overview of Blockchain Research at Data61 </vt:lpstr>
      <vt:lpstr>Textbook – Architecture for Blockchain Applications</vt:lpstr>
      <vt:lpstr>PowerPoint Presentation</vt:lpstr>
      <vt:lpstr>Learning Outcomes</vt:lpstr>
      <vt:lpstr>Course Outline (1)</vt:lpstr>
      <vt:lpstr>Course Outline (2)</vt:lpstr>
      <vt:lpstr>Assessments</vt:lpstr>
      <vt:lpstr>PowerPoint Presentation</vt:lpstr>
      <vt:lpstr>Goal – Decentralized Trustless Environment</vt:lpstr>
      <vt:lpstr>Solution – Blockchain </vt:lpstr>
      <vt:lpstr>PowerPoint Presentation</vt:lpstr>
      <vt:lpstr>What is Blockchain, &amp; Why Does it Matter?</vt:lpstr>
      <vt:lpstr>Transaction (TX)</vt:lpstr>
      <vt:lpstr>Blockchain Formation</vt:lpstr>
      <vt:lpstr>Blockchain Network</vt:lpstr>
      <vt:lpstr>PowerPoint Presentation</vt:lpstr>
      <vt:lpstr>Types of Blockchains – Permissionless/Permissioned</vt:lpstr>
      <vt:lpstr>Smart Contracts</vt:lpstr>
      <vt:lpstr>Question</vt:lpstr>
      <vt:lpstr>PowerPoint Presentation</vt:lpstr>
      <vt:lpstr>What is the Beef about Blockchain?</vt:lpstr>
      <vt:lpstr>Application Areas – Financial Services</vt:lpstr>
      <vt:lpstr>Application Areas – Enterprises &amp; Industry</vt:lpstr>
      <vt:lpstr>Application Areas – Government Services</vt:lpstr>
      <vt:lpstr>PowerPoint Presentation</vt:lpstr>
      <vt:lpstr>Overview</vt:lpstr>
      <vt:lpstr>Properties of Blockchain</vt:lpstr>
      <vt:lpstr>Functions Blockchain can Provide in an Architecture</vt:lpstr>
      <vt:lpstr>Blockchains aren’t Stand-Alone Systems</vt:lpstr>
      <vt:lpstr>How is Reality?</vt:lpstr>
      <vt:lpstr>Busting Blockchain Myths</vt:lpstr>
      <vt:lpstr>PowerPoint Presentation</vt:lpstr>
      <vt:lpstr>Question</vt:lpstr>
      <vt:lpstr>PowerPoint Presentation</vt:lpstr>
      <vt:lpstr>Goal – Decentralized Trustless Environment</vt:lpstr>
      <vt:lpstr>Decentralization of Ledger</vt:lpstr>
      <vt:lpstr>Replicated vs. Distributed Ledger</vt:lpstr>
      <vt:lpstr>Keeping Ledger Consistent</vt:lpstr>
      <vt:lpstr>Network Partitioning</vt:lpstr>
      <vt:lpstr>Double Spending Problem</vt:lpstr>
      <vt:lpstr>Concurrent Transactions</vt:lpstr>
      <vt:lpstr>Question</vt:lpstr>
      <vt:lpstr>Timing &amp; Ordering</vt:lpstr>
      <vt:lpstr>2-Army Problem</vt:lpstr>
      <vt:lpstr>PowerPoint Presentation</vt:lpstr>
      <vt:lpstr>PowerPoint Presentation</vt:lpstr>
      <vt:lpstr>CAP Theorem</vt:lpstr>
      <vt:lpstr>CAP Theorem (Cont.)</vt:lpstr>
      <vt:lpstr>Blockchain Design</vt:lpstr>
      <vt:lpstr>Course Outline – Next 2 Weeks</vt:lpstr>
    </vt:vector>
  </TitlesOfParts>
  <Company>CSIRO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Duffy, Siobhan (CorpAffairs, Black Mountain)</dc:creator>
  <cp:lastModifiedBy>Bandara, Dilum (Data61, Eveleigh)</cp:lastModifiedBy>
  <cp:revision>218</cp:revision>
  <cp:lastPrinted>2020-01-21T22:49:57Z</cp:lastPrinted>
  <dcterms:created xsi:type="dcterms:W3CDTF">2019-07-11T08:23:46Z</dcterms:created>
  <dcterms:modified xsi:type="dcterms:W3CDTF">2021-05-30T20:39:45Z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0x010100DFFF6568E1F8614EB7C90AF6A87F0B25</vt:lpwstr>
  </property>
  <property fmtid="{D5CDD505-2E9C-101B-9397-08002B2CF9AE}" pid="3" name="_dlc_DocIdItemGuid">
    <vt:lpwstr>da46de2d-b5f6-49de-9129-7e0c2a5da6d5</vt:lpwstr>
  </property>
</Properties>
</file>

<file path=docProps/thumbnail.jpeg>
</file>